
<file path=[Content_Types].xml><?xml version="1.0" encoding="utf-8"?>
<Types xmlns="http://schemas.openxmlformats.org/package/2006/content-types">
  <Default Extension="xml" ContentType="application/xml"/>
  <Default Extension="jpeg" ContentType="image/jpeg"/>
  <Default Extension="tiff" ContentType="image/tiff"/>
  <Default Extension="jpg" ContentType="image/jpeg"/>
  <Default Extension="emf" ContentType="image/x-emf"/>
  <Default Extension="rels" ContentType="application/vnd.openxmlformats-package.relationships+xml"/>
  <Default Extension="wdp" ContentType="image/vnd.ms-photo"/>
  <Default Extension="gif" ContentType="image/gif"/>
  <Default Extension="png" ContentType="image/png"/>
  <Default Extension="wmf" ContentType="image/x-w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4241" r:id="rId4"/>
  </p:sldMasterIdLst>
  <p:notesMasterIdLst>
    <p:notesMasterId r:id="rId35"/>
  </p:notesMasterIdLst>
  <p:handoutMasterIdLst>
    <p:handoutMasterId r:id="rId36"/>
  </p:handoutMasterIdLst>
  <p:sldIdLst>
    <p:sldId id="391" r:id="rId5"/>
    <p:sldId id="366" r:id="rId6"/>
    <p:sldId id="367" r:id="rId7"/>
    <p:sldId id="368" r:id="rId8"/>
    <p:sldId id="389" r:id="rId9"/>
    <p:sldId id="362" r:id="rId10"/>
    <p:sldId id="365" r:id="rId11"/>
    <p:sldId id="381" r:id="rId12"/>
    <p:sldId id="392" r:id="rId13"/>
    <p:sldId id="358" r:id="rId14"/>
    <p:sldId id="310" r:id="rId15"/>
    <p:sldId id="311" r:id="rId16"/>
    <p:sldId id="312" r:id="rId17"/>
    <p:sldId id="317" r:id="rId18"/>
    <p:sldId id="363" r:id="rId19"/>
    <p:sldId id="376" r:id="rId20"/>
    <p:sldId id="374" r:id="rId21"/>
    <p:sldId id="375" r:id="rId22"/>
    <p:sldId id="393" r:id="rId23"/>
    <p:sldId id="364" r:id="rId24"/>
    <p:sldId id="322" r:id="rId25"/>
    <p:sldId id="394" r:id="rId26"/>
    <p:sldId id="396" r:id="rId27"/>
    <p:sldId id="398" r:id="rId28"/>
    <p:sldId id="395" r:id="rId29"/>
    <p:sldId id="382" r:id="rId30"/>
    <p:sldId id="383" r:id="rId31"/>
    <p:sldId id="384" r:id="rId32"/>
    <p:sldId id="385" r:id="rId33"/>
    <p:sldId id="386" r:id="rId34"/>
  </p:sldIdLst>
  <p:sldSz cx="9144000" cy="5143500" type="screen16x9"/>
  <p:notesSz cx="7010400" cy="9296400"/>
  <p:custDataLst>
    <p:tags r:id="rId37"/>
  </p:custDataLst>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3072">
          <p15:clr>
            <a:srgbClr val="A4A3A4"/>
          </p15:clr>
        </p15:guide>
        <p15:guide id="2" pos="5577">
          <p15:clr>
            <a:srgbClr val="A4A3A4"/>
          </p15:clr>
        </p15:guide>
        <p15:guide id="3" pos="180">
          <p15:clr>
            <a:srgbClr val="A4A3A4"/>
          </p15:clr>
        </p15:guide>
        <p15:guide id="4" orient="horz">
          <p15:clr>
            <a:srgbClr val="A4A3A4"/>
          </p15:clr>
        </p15:guide>
        <p15:guide id="5">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9"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C6F0"/>
    <a:srgbClr val="AAAAAA"/>
    <a:srgbClr val="C9DCF5"/>
    <a:srgbClr val="78C2E6"/>
    <a:srgbClr val="007DB9"/>
    <a:srgbClr val="000000"/>
    <a:srgbClr val="444444"/>
    <a:srgbClr val="808080"/>
    <a:srgbClr val="C8DCF5"/>
    <a:srgbClr val="78C3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951" autoAdjust="0"/>
    <p:restoredTop sz="86128" autoAdjust="0"/>
  </p:normalViewPr>
  <p:slideViewPr>
    <p:cSldViewPr snapToGrid="0">
      <p:cViewPr>
        <p:scale>
          <a:sx n="110" d="100"/>
          <a:sy n="110" d="100"/>
        </p:scale>
        <p:origin x="744" y="544"/>
      </p:cViewPr>
      <p:guideLst>
        <p:guide orient="horz" pos="3072"/>
        <p:guide pos="5577"/>
        <p:guide pos="180"/>
        <p:guide orient="horz"/>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7" d="100"/>
          <a:sy n="87" d="100"/>
        </p:scale>
        <p:origin x="3864" y="19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tags" Target="tags/tag1.xml"/><Relationship Id="rId38" Type="http://schemas.openxmlformats.org/officeDocument/2006/relationships/commentAuthors" Target="commentAuthors.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C3374D-0682-4459-A82F-9902BAA4EE0E}" type="doc">
      <dgm:prSet loTypeId="urn:microsoft.com/office/officeart/2005/8/layout/cycle3" loCatId="cycle" qsTypeId="urn:microsoft.com/office/officeart/2005/8/quickstyle/3d3" qsCatId="3D" csTypeId="urn:microsoft.com/office/officeart/2005/8/colors/colorful5" csCatId="colorful" phldr="1"/>
      <dgm:spPr/>
      <dgm:t>
        <a:bodyPr/>
        <a:lstStyle/>
        <a:p>
          <a:endParaRPr lang="en-US"/>
        </a:p>
      </dgm:t>
    </dgm:pt>
    <dgm:pt modelId="{5FDA94F7-5059-4734-9091-C2EE96B84234}">
      <dgm:prSet phldrT="[Text]" custT="1"/>
      <dgm:spPr/>
      <dgm:t>
        <a:bodyPr/>
        <a:lstStyle/>
        <a:p>
          <a:r>
            <a:rPr lang="en-US" sz="1300" b="1" dirty="0">
              <a:solidFill>
                <a:schemeClr val="tx2"/>
              </a:solidFill>
              <a:effectLst>
                <a:outerShdw blurRad="38100" dist="38100" dir="2700000" algn="tl">
                  <a:srgbClr val="000000">
                    <a:alpha val="43137"/>
                  </a:srgbClr>
                </a:outerShdw>
              </a:effectLst>
            </a:rPr>
            <a:t>DD</a:t>
          </a:r>
        </a:p>
      </dgm:t>
    </dgm:pt>
    <dgm:pt modelId="{1498BFE4-8929-439E-B771-4EAD31C849E7}" type="parTrans" cxnId="{06EA5055-1102-4117-89CC-20A989F2A98C}">
      <dgm:prSet/>
      <dgm:spPr/>
      <dgm:t>
        <a:bodyPr/>
        <a:lstStyle/>
        <a:p>
          <a:endParaRPr lang="en-US"/>
        </a:p>
      </dgm:t>
    </dgm:pt>
    <dgm:pt modelId="{4AE52899-18B8-45FF-BB85-916630369D51}" type="sibTrans" cxnId="{06EA5055-1102-4117-89CC-20A989F2A98C}">
      <dgm:prSet/>
      <dgm:spPr/>
      <dgm:t>
        <a:bodyPr/>
        <a:lstStyle/>
        <a:p>
          <a:endParaRPr lang="en-US"/>
        </a:p>
      </dgm:t>
    </dgm:pt>
    <dgm:pt modelId="{D8E31437-5FB8-463A-A101-9C262217A3B3}">
      <dgm:prSet phldrT="[Text]" custT="1"/>
      <dgm:spPr/>
      <dgm:t>
        <a:bodyPr/>
        <a:lstStyle/>
        <a:p>
          <a:r>
            <a:rPr lang="en-US" sz="1300" b="1" dirty="0">
              <a:solidFill>
                <a:schemeClr val="tx2"/>
              </a:solidFill>
              <a:effectLst>
                <a:outerShdw blurRad="38100" dist="38100" dir="2700000" algn="tl">
                  <a:srgbClr val="000000">
                    <a:alpha val="43137"/>
                  </a:srgbClr>
                </a:outerShdw>
              </a:effectLst>
            </a:rPr>
            <a:t>DD VE</a:t>
          </a:r>
        </a:p>
      </dgm:t>
    </dgm:pt>
    <dgm:pt modelId="{2BEAE20D-31E5-498C-8A7E-13791752AC3C}" type="parTrans" cxnId="{94381D7A-7DBF-4598-9050-0DDD96007AA6}">
      <dgm:prSet/>
      <dgm:spPr/>
      <dgm:t>
        <a:bodyPr/>
        <a:lstStyle/>
        <a:p>
          <a:endParaRPr lang="en-US"/>
        </a:p>
      </dgm:t>
    </dgm:pt>
    <dgm:pt modelId="{A809FABD-BCCB-4EB8-BA01-A3C20656F799}" type="sibTrans" cxnId="{94381D7A-7DBF-4598-9050-0DDD96007AA6}">
      <dgm:prSet/>
      <dgm:spPr/>
      <dgm:t>
        <a:bodyPr/>
        <a:lstStyle/>
        <a:p>
          <a:endParaRPr lang="en-US"/>
        </a:p>
      </dgm:t>
    </dgm:pt>
    <dgm:pt modelId="{3C891073-2775-4507-A3D4-02CFB755B3B2}">
      <dgm:prSet phldrT="[Text]" custT="1"/>
      <dgm:spPr/>
      <dgm:t>
        <a:bodyPr/>
        <a:lstStyle/>
        <a:p>
          <a:r>
            <a:rPr lang="en-US" sz="1300" b="1" dirty="0" err="1">
              <a:solidFill>
                <a:schemeClr val="tx2"/>
              </a:solidFill>
              <a:effectLst>
                <a:outerShdw blurRad="38100" dist="38100" dir="2700000" algn="tl">
                  <a:srgbClr val="000000">
                    <a:alpha val="43137"/>
                  </a:srgbClr>
                </a:outerShdw>
              </a:effectLst>
            </a:rPr>
            <a:t>Avamar</a:t>
          </a:r>
          <a:endParaRPr lang="en-US" sz="1300" b="1" dirty="0">
            <a:solidFill>
              <a:schemeClr val="tx2"/>
            </a:solidFill>
            <a:effectLst>
              <a:outerShdw blurRad="38100" dist="38100" dir="2700000" algn="tl">
                <a:srgbClr val="000000">
                  <a:alpha val="43137"/>
                </a:srgbClr>
              </a:outerShdw>
            </a:effectLst>
          </a:endParaRPr>
        </a:p>
      </dgm:t>
    </dgm:pt>
    <dgm:pt modelId="{65CB8670-47B4-4FCC-8871-62730DAE2CCB}" type="parTrans" cxnId="{13F6A50E-CFF9-4B3C-A657-258F871411EE}">
      <dgm:prSet/>
      <dgm:spPr/>
      <dgm:t>
        <a:bodyPr/>
        <a:lstStyle/>
        <a:p>
          <a:endParaRPr lang="en-US"/>
        </a:p>
      </dgm:t>
    </dgm:pt>
    <dgm:pt modelId="{05A713F4-BF16-4123-845E-3F2B2BD39B81}" type="sibTrans" cxnId="{13F6A50E-CFF9-4B3C-A657-258F871411EE}">
      <dgm:prSet/>
      <dgm:spPr/>
      <dgm:t>
        <a:bodyPr/>
        <a:lstStyle/>
        <a:p>
          <a:endParaRPr lang="en-US"/>
        </a:p>
      </dgm:t>
    </dgm:pt>
    <dgm:pt modelId="{3C035B35-DB69-4965-A4FC-E733D3C16D6D}">
      <dgm:prSet phldrT="[Text]" custT="1"/>
      <dgm:spPr/>
      <dgm:t>
        <a:bodyPr/>
        <a:lstStyle/>
        <a:p>
          <a:r>
            <a:rPr lang="en-US" sz="1300" b="1" dirty="0">
              <a:solidFill>
                <a:schemeClr val="tx2"/>
              </a:solidFill>
              <a:effectLst>
                <a:outerShdw blurRad="38100" dist="38100" dir="2700000" algn="tl">
                  <a:srgbClr val="000000">
                    <a:alpha val="43137"/>
                  </a:srgbClr>
                </a:outerShdw>
              </a:effectLst>
            </a:rPr>
            <a:t>Networker</a:t>
          </a:r>
        </a:p>
      </dgm:t>
    </dgm:pt>
    <dgm:pt modelId="{4AD451B3-A1AE-4D4E-99B3-F0EF52029662}" type="parTrans" cxnId="{6DC5374B-183C-4D80-BC69-745025A89E52}">
      <dgm:prSet/>
      <dgm:spPr/>
      <dgm:t>
        <a:bodyPr/>
        <a:lstStyle/>
        <a:p>
          <a:endParaRPr lang="en-US"/>
        </a:p>
      </dgm:t>
    </dgm:pt>
    <dgm:pt modelId="{12486F95-EC15-4BEB-BE56-1C6CCC7DE50F}" type="sibTrans" cxnId="{6DC5374B-183C-4D80-BC69-745025A89E52}">
      <dgm:prSet/>
      <dgm:spPr/>
      <dgm:t>
        <a:bodyPr/>
        <a:lstStyle/>
        <a:p>
          <a:endParaRPr lang="en-US"/>
        </a:p>
      </dgm:t>
    </dgm:pt>
    <dgm:pt modelId="{3E602668-8471-413B-9CC0-10D755089B20}">
      <dgm:prSet phldrT="[Text]" custT="1"/>
      <dgm:spPr/>
      <dgm:t>
        <a:bodyPr/>
        <a:lstStyle/>
        <a:p>
          <a:r>
            <a:rPr lang="en-US" sz="1300" b="1" dirty="0">
              <a:solidFill>
                <a:schemeClr val="tx2"/>
              </a:solidFill>
              <a:effectLst>
                <a:outerShdw blurRad="38100" dist="38100" dir="2700000" algn="tl">
                  <a:srgbClr val="000000">
                    <a:alpha val="43137"/>
                  </a:srgbClr>
                </a:outerShdw>
              </a:effectLst>
            </a:rPr>
            <a:t>VPLEX</a:t>
          </a:r>
        </a:p>
      </dgm:t>
    </dgm:pt>
    <dgm:pt modelId="{5E4470F1-B62D-4DF9-B4F9-D9B49CEFD2B4}" type="parTrans" cxnId="{BC0A7810-6BD6-4392-9E22-8EB2449E79BD}">
      <dgm:prSet/>
      <dgm:spPr/>
      <dgm:t>
        <a:bodyPr/>
        <a:lstStyle/>
        <a:p>
          <a:endParaRPr lang="en-US"/>
        </a:p>
      </dgm:t>
    </dgm:pt>
    <dgm:pt modelId="{1FE10BF2-6D2A-49D1-8ACE-97DEEC33D07C}" type="sibTrans" cxnId="{BC0A7810-6BD6-4392-9E22-8EB2449E79BD}">
      <dgm:prSet/>
      <dgm:spPr/>
      <dgm:t>
        <a:bodyPr/>
        <a:lstStyle/>
        <a:p>
          <a:endParaRPr lang="en-US"/>
        </a:p>
      </dgm:t>
    </dgm:pt>
    <dgm:pt modelId="{02D43F55-C295-4BCF-8D9B-7E1C040E6DC0}">
      <dgm:prSet phldrT="[Text]" custT="1"/>
      <dgm:spPr/>
      <dgm:t>
        <a:bodyPr/>
        <a:lstStyle/>
        <a:p>
          <a:r>
            <a:rPr lang="en-US" sz="1300" b="1" dirty="0">
              <a:solidFill>
                <a:schemeClr val="tx2"/>
              </a:solidFill>
              <a:effectLst>
                <a:outerShdw blurRad="38100" dist="38100" dir="2700000" algn="tl">
                  <a:srgbClr val="000000">
                    <a:alpha val="43137"/>
                  </a:srgbClr>
                </a:outerShdw>
              </a:effectLst>
            </a:rPr>
            <a:t>RP</a:t>
          </a:r>
        </a:p>
      </dgm:t>
    </dgm:pt>
    <dgm:pt modelId="{60BA8841-C120-4E8D-8B12-3D10AFF012DD}" type="parTrans" cxnId="{BA6A4F2C-A892-4E60-8E62-1A3A67693E8A}">
      <dgm:prSet/>
      <dgm:spPr/>
      <dgm:t>
        <a:bodyPr/>
        <a:lstStyle/>
        <a:p>
          <a:endParaRPr lang="en-US"/>
        </a:p>
      </dgm:t>
    </dgm:pt>
    <dgm:pt modelId="{8A36C028-AEA9-462B-8FD2-8F0B29CDDCB8}" type="sibTrans" cxnId="{BA6A4F2C-A892-4E60-8E62-1A3A67693E8A}">
      <dgm:prSet/>
      <dgm:spPr/>
      <dgm:t>
        <a:bodyPr/>
        <a:lstStyle/>
        <a:p>
          <a:endParaRPr lang="en-US"/>
        </a:p>
      </dgm:t>
    </dgm:pt>
    <dgm:pt modelId="{CEA4B5DE-3DF9-47BA-8FE2-E0AB515E08B0}">
      <dgm:prSet phldrT="[Text]" custT="1"/>
      <dgm:spPr/>
      <dgm:t>
        <a:bodyPr/>
        <a:lstStyle/>
        <a:p>
          <a:r>
            <a:rPr lang="en-US" sz="1300" b="1" dirty="0">
              <a:solidFill>
                <a:schemeClr val="tx2"/>
              </a:solidFill>
              <a:effectLst>
                <a:outerShdw blurRad="38100" dist="38100" dir="2700000" algn="tl">
                  <a:srgbClr val="000000">
                    <a:alpha val="43137"/>
                  </a:srgbClr>
                </a:outerShdw>
              </a:effectLst>
            </a:rPr>
            <a:t>RP4VMs</a:t>
          </a:r>
        </a:p>
      </dgm:t>
    </dgm:pt>
    <dgm:pt modelId="{62BEAD98-56D5-4A83-9A16-80138DB7874F}" type="parTrans" cxnId="{C64BEB14-89D6-4DA0-9ED0-A0A1B6DC7F0D}">
      <dgm:prSet/>
      <dgm:spPr/>
      <dgm:t>
        <a:bodyPr/>
        <a:lstStyle/>
        <a:p>
          <a:endParaRPr lang="en-US"/>
        </a:p>
      </dgm:t>
    </dgm:pt>
    <dgm:pt modelId="{B6E6C939-29C0-4C32-B8E3-11D57DFF56A8}" type="sibTrans" cxnId="{C64BEB14-89D6-4DA0-9ED0-A0A1B6DC7F0D}">
      <dgm:prSet/>
      <dgm:spPr/>
      <dgm:t>
        <a:bodyPr/>
        <a:lstStyle/>
        <a:p>
          <a:endParaRPr lang="en-US"/>
        </a:p>
      </dgm:t>
    </dgm:pt>
    <dgm:pt modelId="{E5F84C3B-101A-43B2-BC33-4C1E511602FF}">
      <dgm:prSet phldrT="[Text]" custT="1"/>
      <dgm:spPr/>
      <dgm:t>
        <a:bodyPr/>
        <a:lstStyle/>
        <a:p>
          <a:r>
            <a:rPr lang="en-US" sz="1300" b="1" dirty="0">
              <a:solidFill>
                <a:schemeClr val="tx2"/>
              </a:solidFill>
              <a:effectLst>
                <a:outerShdw blurRad="38100" dist="38100" dir="2700000" algn="tl">
                  <a:srgbClr val="000000">
                    <a:alpha val="43137"/>
                  </a:srgbClr>
                </a:outerShdw>
              </a:effectLst>
            </a:rPr>
            <a:t>DPA</a:t>
          </a:r>
        </a:p>
      </dgm:t>
    </dgm:pt>
    <dgm:pt modelId="{CFF30862-8931-4187-8045-E2963DF53FBB}" type="parTrans" cxnId="{7C5B64BE-D662-4890-A661-5B9EB7B746E2}">
      <dgm:prSet/>
      <dgm:spPr/>
      <dgm:t>
        <a:bodyPr/>
        <a:lstStyle/>
        <a:p>
          <a:endParaRPr lang="en-US"/>
        </a:p>
      </dgm:t>
    </dgm:pt>
    <dgm:pt modelId="{934A0099-73B1-4694-8E3D-A9221F739DD0}" type="sibTrans" cxnId="{7C5B64BE-D662-4890-A661-5B9EB7B746E2}">
      <dgm:prSet/>
      <dgm:spPr/>
      <dgm:t>
        <a:bodyPr/>
        <a:lstStyle/>
        <a:p>
          <a:endParaRPr lang="en-US"/>
        </a:p>
      </dgm:t>
    </dgm:pt>
    <dgm:pt modelId="{FF8DFCFD-022D-4269-940E-C595536307FD}" type="pres">
      <dgm:prSet presAssocID="{F8C3374D-0682-4459-A82F-9902BAA4EE0E}" presName="Name0" presStyleCnt="0">
        <dgm:presLayoutVars>
          <dgm:dir/>
          <dgm:resizeHandles val="exact"/>
        </dgm:presLayoutVars>
      </dgm:prSet>
      <dgm:spPr/>
      <dgm:t>
        <a:bodyPr/>
        <a:lstStyle/>
        <a:p>
          <a:endParaRPr lang="en-US"/>
        </a:p>
      </dgm:t>
    </dgm:pt>
    <dgm:pt modelId="{6BA7DFDE-3724-4ED4-9BD2-681B0B6BE2A6}" type="pres">
      <dgm:prSet presAssocID="{F8C3374D-0682-4459-A82F-9902BAA4EE0E}" presName="cycle" presStyleCnt="0"/>
      <dgm:spPr/>
    </dgm:pt>
    <dgm:pt modelId="{902865DC-C0F7-4A2B-A17A-36FD2BB8A3D2}" type="pres">
      <dgm:prSet presAssocID="{5FDA94F7-5059-4734-9091-C2EE96B84234}" presName="nodeFirstNode" presStyleLbl="node1" presStyleIdx="0" presStyleCnt="8">
        <dgm:presLayoutVars>
          <dgm:bulletEnabled val="1"/>
        </dgm:presLayoutVars>
      </dgm:prSet>
      <dgm:spPr/>
      <dgm:t>
        <a:bodyPr/>
        <a:lstStyle/>
        <a:p>
          <a:endParaRPr lang="en-US"/>
        </a:p>
      </dgm:t>
    </dgm:pt>
    <dgm:pt modelId="{E618CD3A-FDCB-4231-AD17-1EF8B9983B7F}" type="pres">
      <dgm:prSet presAssocID="{4AE52899-18B8-45FF-BB85-916630369D51}" presName="sibTransFirstNode" presStyleLbl="bgShp" presStyleIdx="0" presStyleCnt="1"/>
      <dgm:spPr/>
      <dgm:t>
        <a:bodyPr/>
        <a:lstStyle/>
        <a:p>
          <a:endParaRPr lang="en-US"/>
        </a:p>
      </dgm:t>
    </dgm:pt>
    <dgm:pt modelId="{43C2B6A0-C19F-4F4D-A262-AB3989A4D20B}" type="pres">
      <dgm:prSet presAssocID="{D8E31437-5FB8-463A-A101-9C262217A3B3}" presName="nodeFollowingNodes" presStyleLbl="node1" presStyleIdx="1" presStyleCnt="8" custRadScaleRad="101683" custRadScaleInc="2351">
        <dgm:presLayoutVars>
          <dgm:bulletEnabled val="1"/>
        </dgm:presLayoutVars>
      </dgm:prSet>
      <dgm:spPr/>
      <dgm:t>
        <a:bodyPr/>
        <a:lstStyle/>
        <a:p>
          <a:endParaRPr lang="en-US"/>
        </a:p>
      </dgm:t>
    </dgm:pt>
    <dgm:pt modelId="{3CB82FD3-B8C1-4D28-A929-675E8BCA9196}" type="pres">
      <dgm:prSet presAssocID="{3C891073-2775-4507-A3D4-02CFB755B3B2}" presName="nodeFollowingNodes" presStyleLbl="node1" presStyleIdx="2" presStyleCnt="8">
        <dgm:presLayoutVars>
          <dgm:bulletEnabled val="1"/>
        </dgm:presLayoutVars>
      </dgm:prSet>
      <dgm:spPr/>
      <dgm:t>
        <a:bodyPr/>
        <a:lstStyle/>
        <a:p>
          <a:endParaRPr lang="en-US"/>
        </a:p>
      </dgm:t>
    </dgm:pt>
    <dgm:pt modelId="{98614B58-E1E1-4F2D-BA07-9392B3FB952B}" type="pres">
      <dgm:prSet presAssocID="{3C035B35-DB69-4965-A4FC-E733D3C16D6D}" presName="nodeFollowingNodes" presStyleLbl="node1" presStyleIdx="3" presStyleCnt="8">
        <dgm:presLayoutVars>
          <dgm:bulletEnabled val="1"/>
        </dgm:presLayoutVars>
      </dgm:prSet>
      <dgm:spPr/>
      <dgm:t>
        <a:bodyPr/>
        <a:lstStyle/>
        <a:p>
          <a:endParaRPr lang="en-US"/>
        </a:p>
      </dgm:t>
    </dgm:pt>
    <dgm:pt modelId="{54E4BF7C-0E3F-4B6F-BF57-1DFE30E38423}" type="pres">
      <dgm:prSet presAssocID="{3E602668-8471-413B-9CC0-10D755089B20}" presName="nodeFollowingNodes" presStyleLbl="node1" presStyleIdx="4" presStyleCnt="8">
        <dgm:presLayoutVars>
          <dgm:bulletEnabled val="1"/>
        </dgm:presLayoutVars>
      </dgm:prSet>
      <dgm:spPr/>
      <dgm:t>
        <a:bodyPr/>
        <a:lstStyle/>
        <a:p>
          <a:endParaRPr lang="en-US"/>
        </a:p>
      </dgm:t>
    </dgm:pt>
    <dgm:pt modelId="{CFAB35A7-5DBC-4ACE-B1EF-CA1A8B1B55A9}" type="pres">
      <dgm:prSet presAssocID="{02D43F55-C295-4BCF-8D9B-7E1C040E6DC0}" presName="nodeFollowingNodes" presStyleLbl="node1" presStyleIdx="5" presStyleCnt="8">
        <dgm:presLayoutVars>
          <dgm:bulletEnabled val="1"/>
        </dgm:presLayoutVars>
      </dgm:prSet>
      <dgm:spPr/>
      <dgm:t>
        <a:bodyPr/>
        <a:lstStyle/>
        <a:p>
          <a:endParaRPr lang="en-US"/>
        </a:p>
      </dgm:t>
    </dgm:pt>
    <dgm:pt modelId="{36C0ED6A-CAC3-4C72-BAA4-AEBAE59A44C5}" type="pres">
      <dgm:prSet presAssocID="{CEA4B5DE-3DF9-47BA-8FE2-E0AB515E08B0}" presName="nodeFollowingNodes" presStyleLbl="node1" presStyleIdx="6" presStyleCnt="8">
        <dgm:presLayoutVars>
          <dgm:bulletEnabled val="1"/>
        </dgm:presLayoutVars>
      </dgm:prSet>
      <dgm:spPr/>
      <dgm:t>
        <a:bodyPr/>
        <a:lstStyle/>
        <a:p>
          <a:endParaRPr lang="en-US"/>
        </a:p>
      </dgm:t>
    </dgm:pt>
    <dgm:pt modelId="{A6F14E18-5FAA-4E33-A2D1-1472D970F8E8}" type="pres">
      <dgm:prSet presAssocID="{E5F84C3B-101A-43B2-BC33-4C1E511602FF}" presName="nodeFollowingNodes" presStyleLbl="node1" presStyleIdx="7" presStyleCnt="8">
        <dgm:presLayoutVars>
          <dgm:bulletEnabled val="1"/>
        </dgm:presLayoutVars>
      </dgm:prSet>
      <dgm:spPr/>
      <dgm:t>
        <a:bodyPr/>
        <a:lstStyle/>
        <a:p>
          <a:endParaRPr lang="en-US"/>
        </a:p>
      </dgm:t>
    </dgm:pt>
  </dgm:ptLst>
  <dgm:cxnLst>
    <dgm:cxn modelId="{BA6A4F2C-A892-4E60-8E62-1A3A67693E8A}" srcId="{F8C3374D-0682-4459-A82F-9902BAA4EE0E}" destId="{02D43F55-C295-4BCF-8D9B-7E1C040E6DC0}" srcOrd="5" destOrd="0" parTransId="{60BA8841-C120-4E8D-8B12-3D10AFF012DD}" sibTransId="{8A36C028-AEA9-462B-8FD2-8F0B29CDDCB8}"/>
    <dgm:cxn modelId="{56E6EC50-AB4F-0D44-859C-32C9C4101205}" type="presOf" srcId="{F8C3374D-0682-4459-A82F-9902BAA4EE0E}" destId="{FF8DFCFD-022D-4269-940E-C595536307FD}" srcOrd="0" destOrd="0" presId="urn:microsoft.com/office/officeart/2005/8/layout/cycle3"/>
    <dgm:cxn modelId="{7C5B64BE-D662-4890-A661-5B9EB7B746E2}" srcId="{F8C3374D-0682-4459-A82F-9902BAA4EE0E}" destId="{E5F84C3B-101A-43B2-BC33-4C1E511602FF}" srcOrd="7" destOrd="0" parTransId="{CFF30862-8931-4187-8045-E2963DF53FBB}" sibTransId="{934A0099-73B1-4694-8E3D-A9221F739DD0}"/>
    <dgm:cxn modelId="{06EA5055-1102-4117-89CC-20A989F2A98C}" srcId="{F8C3374D-0682-4459-A82F-9902BAA4EE0E}" destId="{5FDA94F7-5059-4734-9091-C2EE96B84234}" srcOrd="0" destOrd="0" parTransId="{1498BFE4-8929-439E-B771-4EAD31C849E7}" sibTransId="{4AE52899-18B8-45FF-BB85-916630369D51}"/>
    <dgm:cxn modelId="{6DBFA025-A78D-3F4F-B1FD-0DF4C372F070}" type="presOf" srcId="{3C891073-2775-4507-A3D4-02CFB755B3B2}" destId="{3CB82FD3-B8C1-4D28-A929-675E8BCA9196}" srcOrd="0" destOrd="0" presId="urn:microsoft.com/office/officeart/2005/8/layout/cycle3"/>
    <dgm:cxn modelId="{94381D7A-7DBF-4598-9050-0DDD96007AA6}" srcId="{F8C3374D-0682-4459-A82F-9902BAA4EE0E}" destId="{D8E31437-5FB8-463A-A101-9C262217A3B3}" srcOrd="1" destOrd="0" parTransId="{2BEAE20D-31E5-498C-8A7E-13791752AC3C}" sibTransId="{A809FABD-BCCB-4EB8-BA01-A3C20656F799}"/>
    <dgm:cxn modelId="{BC0A7810-6BD6-4392-9E22-8EB2449E79BD}" srcId="{F8C3374D-0682-4459-A82F-9902BAA4EE0E}" destId="{3E602668-8471-413B-9CC0-10D755089B20}" srcOrd="4" destOrd="0" parTransId="{5E4470F1-B62D-4DF9-B4F9-D9B49CEFD2B4}" sibTransId="{1FE10BF2-6D2A-49D1-8ACE-97DEEC33D07C}"/>
    <dgm:cxn modelId="{19D5F7C0-865E-6B4C-8DF4-EAC1EB4B828E}" type="presOf" srcId="{02D43F55-C295-4BCF-8D9B-7E1C040E6DC0}" destId="{CFAB35A7-5DBC-4ACE-B1EF-CA1A8B1B55A9}" srcOrd="0" destOrd="0" presId="urn:microsoft.com/office/officeart/2005/8/layout/cycle3"/>
    <dgm:cxn modelId="{C64BEB14-89D6-4DA0-9ED0-A0A1B6DC7F0D}" srcId="{F8C3374D-0682-4459-A82F-9902BAA4EE0E}" destId="{CEA4B5DE-3DF9-47BA-8FE2-E0AB515E08B0}" srcOrd="6" destOrd="0" parTransId="{62BEAD98-56D5-4A83-9A16-80138DB7874F}" sibTransId="{B6E6C939-29C0-4C32-B8E3-11D57DFF56A8}"/>
    <dgm:cxn modelId="{1D95B80B-D138-2E45-8EB7-AA329598FF4A}" type="presOf" srcId="{3E602668-8471-413B-9CC0-10D755089B20}" destId="{54E4BF7C-0E3F-4B6F-BF57-1DFE30E38423}" srcOrd="0" destOrd="0" presId="urn:microsoft.com/office/officeart/2005/8/layout/cycle3"/>
    <dgm:cxn modelId="{2E5C600C-A380-9440-91F2-C4A81B586953}" type="presOf" srcId="{E5F84C3B-101A-43B2-BC33-4C1E511602FF}" destId="{A6F14E18-5FAA-4E33-A2D1-1472D970F8E8}" srcOrd="0" destOrd="0" presId="urn:microsoft.com/office/officeart/2005/8/layout/cycle3"/>
    <dgm:cxn modelId="{13F6A50E-CFF9-4B3C-A657-258F871411EE}" srcId="{F8C3374D-0682-4459-A82F-9902BAA4EE0E}" destId="{3C891073-2775-4507-A3D4-02CFB755B3B2}" srcOrd="2" destOrd="0" parTransId="{65CB8670-47B4-4FCC-8871-62730DAE2CCB}" sibTransId="{05A713F4-BF16-4123-845E-3F2B2BD39B81}"/>
    <dgm:cxn modelId="{6DC5374B-183C-4D80-BC69-745025A89E52}" srcId="{F8C3374D-0682-4459-A82F-9902BAA4EE0E}" destId="{3C035B35-DB69-4965-A4FC-E733D3C16D6D}" srcOrd="3" destOrd="0" parTransId="{4AD451B3-A1AE-4D4E-99B3-F0EF52029662}" sibTransId="{12486F95-EC15-4BEB-BE56-1C6CCC7DE50F}"/>
    <dgm:cxn modelId="{1185877E-ECDD-CE4E-A9D7-C2AAA5D37D49}" type="presOf" srcId="{CEA4B5DE-3DF9-47BA-8FE2-E0AB515E08B0}" destId="{36C0ED6A-CAC3-4C72-BAA4-AEBAE59A44C5}" srcOrd="0" destOrd="0" presId="urn:microsoft.com/office/officeart/2005/8/layout/cycle3"/>
    <dgm:cxn modelId="{E42C91EA-85E5-B243-AF71-9E0F2B83B449}" type="presOf" srcId="{5FDA94F7-5059-4734-9091-C2EE96B84234}" destId="{902865DC-C0F7-4A2B-A17A-36FD2BB8A3D2}" srcOrd="0" destOrd="0" presId="urn:microsoft.com/office/officeart/2005/8/layout/cycle3"/>
    <dgm:cxn modelId="{F6F1DA11-610B-634F-BB04-E1346F1723C8}" type="presOf" srcId="{4AE52899-18B8-45FF-BB85-916630369D51}" destId="{E618CD3A-FDCB-4231-AD17-1EF8B9983B7F}" srcOrd="0" destOrd="0" presId="urn:microsoft.com/office/officeart/2005/8/layout/cycle3"/>
    <dgm:cxn modelId="{3D83A3B9-5C1D-C74A-B9D7-8687D55F990B}" type="presOf" srcId="{3C035B35-DB69-4965-A4FC-E733D3C16D6D}" destId="{98614B58-E1E1-4F2D-BA07-9392B3FB952B}" srcOrd="0" destOrd="0" presId="urn:microsoft.com/office/officeart/2005/8/layout/cycle3"/>
    <dgm:cxn modelId="{2871FEF4-45CF-6140-84BE-19A28C999426}" type="presOf" srcId="{D8E31437-5FB8-463A-A101-9C262217A3B3}" destId="{43C2B6A0-C19F-4F4D-A262-AB3989A4D20B}" srcOrd="0" destOrd="0" presId="urn:microsoft.com/office/officeart/2005/8/layout/cycle3"/>
    <dgm:cxn modelId="{DA2B1303-2DA7-BE48-A8A6-021DA9FB57A5}" type="presParOf" srcId="{FF8DFCFD-022D-4269-940E-C595536307FD}" destId="{6BA7DFDE-3724-4ED4-9BD2-681B0B6BE2A6}" srcOrd="0" destOrd="0" presId="urn:microsoft.com/office/officeart/2005/8/layout/cycle3"/>
    <dgm:cxn modelId="{7EB8DF10-67BF-924B-9913-DF2400E81E1A}" type="presParOf" srcId="{6BA7DFDE-3724-4ED4-9BD2-681B0B6BE2A6}" destId="{902865DC-C0F7-4A2B-A17A-36FD2BB8A3D2}" srcOrd="0" destOrd="0" presId="urn:microsoft.com/office/officeart/2005/8/layout/cycle3"/>
    <dgm:cxn modelId="{D44B3564-D3C4-C843-9BAA-9A641FEFA0F4}" type="presParOf" srcId="{6BA7DFDE-3724-4ED4-9BD2-681B0B6BE2A6}" destId="{E618CD3A-FDCB-4231-AD17-1EF8B9983B7F}" srcOrd="1" destOrd="0" presId="urn:microsoft.com/office/officeart/2005/8/layout/cycle3"/>
    <dgm:cxn modelId="{F2A2C944-7D12-A243-AD22-461AE6FF6D4B}" type="presParOf" srcId="{6BA7DFDE-3724-4ED4-9BD2-681B0B6BE2A6}" destId="{43C2B6A0-C19F-4F4D-A262-AB3989A4D20B}" srcOrd="2" destOrd="0" presId="urn:microsoft.com/office/officeart/2005/8/layout/cycle3"/>
    <dgm:cxn modelId="{9C4B68ED-16C2-BE41-A9ED-2839797A82F7}" type="presParOf" srcId="{6BA7DFDE-3724-4ED4-9BD2-681B0B6BE2A6}" destId="{3CB82FD3-B8C1-4D28-A929-675E8BCA9196}" srcOrd="3" destOrd="0" presId="urn:microsoft.com/office/officeart/2005/8/layout/cycle3"/>
    <dgm:cxn modelId="{49226C41-044E-4444-96F9-FF1B77565C72}" type="presParOf" srcId="{6BA7DFDE-3724-4ED4-9BD2-681B0B6BE2A6}" destId="{98614B58-E1E1-4F2D-BA07-9392B3FB952B}" srcOrd="4" destOrd="0" presId="urn:microsoft.com/office/officeart/2005/8/layout/cycle3"/>
    <dgm:cxn modelId="{8C897EEE-87DB-BB47-A5D6-8E80337704DB}" type="presParOf" srcId="{6BA7DFDE-3724-4ED4-9BD2-681B0B6BE2A6}" destId="{54E4BF7C-0E3F-4B6F-BF57-1DFE30E38423}" srcOrd="5" destOrd="0" presId="urn:microsoft.com/office/officeart/2005/8/layout/cycle3"/>
    <dgm:cxn modelId="{EAA881FC-3E6A-1A47-8C90-934DB85AC08B}" type="presParOf" srcId="{6BA7DFDE-3724-4ED4-9BD2-681B0B6BE2A6}" destId="{CFAB35A7-5DBC-4ACE-B1EF-CA1A8B1B55A9}" srcOrd="6" destOrd="0" presId="urn:microsoft.com/office/officeart/2005/8/layout/cycle3"/>
    <dgm:cxn modelId="{D7F7411E-1CDC-C446-B07C-53C8DFDED87D}" type="presParOf" srcId="{6BA7DFDE-3724-4ED4-9BD2-681B0B6BE2A6}" destId="{36C0ED6A-CAC3-4C72-BAA4-AEBAE59A44C5}" srcOrd="7" destOrd="0" presId="urn:microsoft.com/office/officeart/2005/8/layout/cycle3"/>
    <dgm:cxn modelId="{4A42DC02-8C6D-7945-832C-293D660DA082}" type="presParOf" srcId="{6BA7DFDE-3724-4ED4-9BD2-681B0B6BE2A6}" destId="{A6F14E18-5FAA-4E33-A2D1-1472D970F8E8}" srcOrd="8" destOrd="0" presId="urn:microsoft.com/office/officeart/2005/8/layout/cycle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18CD3A-FDCB-4231-AD17-1EF8B9983B7F}">
      <dsp:nvSpPr>
        <dsp:cNvPr id="0" name=""/>
        <dsp:cNvSpPr/>
      </dsp:nvSpPr>
      <dsp:spPr>
        <a:xfrm>
          <a:off x="1002725" y="-35375"/>
          <a:ext cx="4090549" cy="4090549"/>
        </a:xfrm>
        <a:prstGeom prst="circularArrow">
          <a:avLst>
            <a:gd name="adj1" fmla="val 5544"/>
            <a:gd name="adj2" fmla="val 330680"/>
            <a:gd name="adj3" fmla="val 14662539"/>
            <a:gd name="adj4" fmla="val 16866704"/>
            <a:gd name="adj5" fmla="val 5757"/>
          </a:avLst>
        </a:prstGeom>
        <a:solidFill>
          <a:schemeClr val="accent5">
            <a:tint val="40000"/>
            <a:hueOff val="0"/>
            <a:satOff val="0"/>
            <a:lumOff val="0"/>
            <a:alphaOff val="0"/>
          </a:schemeClr>
        </a:solidFill>
        <a:ln w="9525" cap="flat" cmpd="sng" algn="ctr">
          <a:solidFill>
            <a:schemeClr val="dk1">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902865DC-C0F7-4A2B-A17A-36FD2BB8A3D2}">
      <dsp:nvSpPr>
        <dsp:cNvPr id="0" name=""/>
        <dsp:cNvSpPr/>
      </dsp:nvSpPr>
      <dsp:spPr>
        <a:xfrm>
          <a:off x="2477988" y="2623"/>
          <a:ext cx="1140023" cy="570011"/>
        </a:xfrm>
        <a:prstGeom prst="roundRect">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2"/>
              </a:solidFill>
              <a:effectLst>
                <a:outerShdw blurRad="38100" dist="38100" dir="2700000" algn="tl">
                  <a:srgbClr val="000000">
                    <a:alpha val="43137"/>
                  </a:srgbClr>
                </a:outerShdw>
              </a:effectLst>
            </a:rPr>
            <a:t>DD</a:t>
          </a:r>
        </a:p>
      </dsp:txBody>
      <dsp:txXfrm>
        <a:off x="2505814" y="30449"/>
        <a:ext cx="1084371" cy="514359"/>
      </dsp:txXfrm>
    </dsp:sp>
    <dsp:sp modelId="{43C2B6A0-C19F-4F4D-A262-AB3989A4D20B}">
      <dsp:nvSpPr>
        <dsp:cNvPr id="0" name=""/>
        <dsp:cNvSpPr/>
      </dsp:nvSpPr>
      <dsp:spPr>
        <a:xfrm>
          <a:off x="3752619" y="513532"/>
          <a:ext cx="1140023" cy="570011"/>
        </a:xfrm>
        <a:prstGeom prst="roundRect">
          <a:avLst/>
        </a:prstGeom>
        <a:solidFill>
          <a:schemeClr val="accent5">
            <a:hueOff val="662998"/>
            <a:satOff val="3193"/>
            <a:lumOff val="-2381"/>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2"/>
              </a:solidFill>
              <a:effectLst>
                <a:outerShdw blurRad="38100" dist="38100" dir="2700000" algn="tl">
                  <a:srgbClr val="000000">
                    <a:alpha val="43137"/>
                  </a:srgbClr>
                </a:outerShdw>
              </a:effectLst>
            </a:rPr>
            <a:t>DD VE</a:t>
          </a:r>
        </a:p>
      </dsp:txBody>
      <dsp:txXfrm>
        <a:off x="3780445" y="541358"/>
        <a:ext cx="1084371" cy="514359"/>
      </dsp:txXfrm>
    </dsp:sp>
    <dsp:sp modelId="{3CB82FD3-B8C1-4D28-A929-675E8BCA9196}">
      <dsp:nvSpPr>
        <dsp:cNvPr id="0" name=""/>
        <dsp:cNvSpPr/>
      </dsp:nvSpPr>
      <dsp:spPr>
        <a:xfrm>
          <a:off x="4222358" y="1746994"/>
          <a:ext cx="1140023" cy="570011"/>
        </a:xfrm>
        <a:prstGeom prst="roundRect">
          <a:avLst/>
        </a:prstGeom>
        <a:solidFill>
          <a:schemeClr val="accent5">
            <a:hueOff val="1325995"/>
            <a:satOff val="6387"/>
            <a:lumOff val="-4762"/>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err="1">
              <a:solidFill>
                <a:schemeClr val="tx2"/>
              </a:solidFill>
              <a:effectLst>
                <a:outerShdw blurRad="38100" dist="38100" dir="2700000" algn="tl">
                  <a:srgbClr val="000000">
                    <a:alpha val="43137"/>
                  </a:srgbClr>
                </a:outerShdw>
              </a:effectLst>
            </a:rPr>
            <a:t>Avamar</a:t>
          </a:r>
          <a:endParaRPr lang="en-US" sz="1300" b="1" kern="1200" dirty="0">
            <a:solidFill>
              <a:schemeClr val="tx2"/>
            </a:solidFill>
            <a:effectLst>
              <a:outerShdw blurRad="38100" dist="38100" dir="2700000" algn="tl">
                <a:srgbClr val="000000">
                  <a:alpha val="43137"/>
                </a:srgbClr>
              </a:outerShdw>
            </a:effectLst>
          </a:endParaRPr>
        </a:p>
      </dsp:txBody>
      <dsp:txXfrm>
        <a:off x="4250184" y="1774820"/>
        <a:ext cx="1084371" cy="514359"/>
      </dsp:txXfrm>
    </dsp:sp>
    <dsp:sp modelId="{98614B58-E1E1-4F2D-BA07-9392B3FB952B}">
      <dsp:nvSpPr>
        <dsp:cNvPr id="0" name=""/>
        <dsp:cNvSpPr/>
      </dsp:nvSpPr>
      <dsp:spPr>
        <a:xfrm>
          <a:off x="3711444" y="2980450"/>
          <a:ext cx="1140023" cy="570011"/>
        </a:xfrm>
        <a:prstGeom prst="roundRect">
          <a:avLst/>
        </a:prstGeom>
        <a:solidFill>
          <a:schemeClr val="accent5">
            <a:hueOff val="1988993"/>
            <a:satOff val="9580"/>
            <a:lumOff val="-7143"/>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2"/>
              </a:solidFill>
              <a:effectLst>
                <a:outerShdw blurRad="38100" dist="38100" dir="2700000" algn="tl">
                  <a:srgbClr val="000000">
                    <a:alpha val="43137"/>
                  </a:srgbClr>
                </a:outerShdw>
              </a:effectLst>
            </a:rPr>
            <a:t>Networker</a:t>
          </a:r>
        </a:p>
      </dsp:txBody>
      <dsp:txXfrm>
        <a:off x="3739270" y="3008276"/>
        <a:ext cx="1084371" cy="514359"/>
      </dsp:txXfrm>
    </dsp:sp>
    <dsp:sp modelId="{54E4BF7C-0E3F-4B6F-BF57-1DFE30E38423}">
      <dsp:nvSpPr>
        <dsp:cNvPr id="0" name=""/>
        <dsp:cNvSpPr/>
      </dsp:nvSpPr>
      <dsp:spPr>
        <a:xfrm>
          <a:off x="2477988" y="3491365"/>
          <a:ext cx="1140023" cy="570011"/>
        </a:xfrm>
        <a:prstGeom prst="roundRect">
          <a:avLst/>
        </a:prstGeom>
        <a:solidFill>
          <a:schemeClr val="accent5">
            <a:hueOff val="2651991"/>
            <a:satOff val="12774"/>
            <a:lumOff val="-9524"/>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2"/>
              </a:solidFill>
              <a:effectLst>
                <a:outerShdw blurRad="38100" dist="38100" dir="2700000" algn="tl">
                  <a:srgbClr val="000000">
                    <a:alpha val="43137"/>
                  </a:srgbClr>
                </a:outerShdw>
              </a:effectLst>
            </a:rPr>
            <a:t>VPLEX</a:t>
          </a:r>
        </a:p>
      </dsp:txBody>
      <dsp:txXfrm>
        <a:off x="2505814" y="3519191"/>
        <a:ext cx="1084371" cy="514359"/>
      </dsp:txXfrm>
    </dsp:sp>
    <dsp:sp modelId="{CFAB35A7-5DBC-4ACE-B1EF-CA1A8B1B55A9}">
      <dsp:nvSpPr>
        <dsp:cNvPr id="0" name=""/>
        <dsp:cNvSpPr/>
      </dsp:nvSpPr>
      <dsp:spPr>
        <a:xfrm>
          <a:off x="1244531" y="2980450"/>
          <a:ext cx="1140023" cy="570011"/>
        </a:xfrm>
        <a:prstGeom prst="roundRect">
          <a:avLst/>
        </a:prstGeom>
        <a:solidFill>
          <a:schemeClr val="accent5">
            <a:hueOff val="3314989"/>
            <a:satOff val="15967"/>
            <a:lumOff val="-11905"/>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2"/>
              </a:solidFill>
              <a:effectLst>
                <a:outerShdw blurRad="38100" dist="38100" dir="2700000" algn="tl">
                  <a:srgbClr val="000000">
                    <a:alpha val="43137"/>
                  </a:srgbClr>
                </a:outerShdw>
              </a:effectLst>
            </a:rPr>
            <a:t>RP</a:t>
          </a:r>
        </a:p>
      </dsp:txBody>
      <dsp:txXfrm>
        <a:off x="1272357" y="3008276"/>
        <a:ext cx="1084371" cy="514359"/>
      </dsp:txXfrm>
    </dsp:sp>
    <dsp:sp modelId="{36C0ED6A-CAC3-4C72-BAA4-AEBAE59A44C5}">
      <dsp:nvSpPr>
        <dsp:cNvPr id="0" name=""/>
        <dsp:cNvSpPr/>
      </dsp:nvSpPr>
      <dsp:spPr>
        <a:xfrm>
          <a:off x="733617" y="1746994"/>
          <a:ext cx="1140023" cy="570011"/>
        </a:xfrm>
        <a:prstGeom prst="roundRect">
          <a:avLst/>
        </a:prstGeom>
        <a:solidFill>
          <a:schemeClr val="accent5">
            <a:hueOff val="3977986"/>
            <a:satOff val="19161"/>
            <a:lumOff val="-14286"/>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2"/>
              </a:solidFill>
              <a:effectLst>
                <a:outerShdw blurRad="38100" dist="38100" dir="2700000" algn="tl">
                  <a:srgbClr val="000000">
                    <a:alpha val="43137"/>
                  </a:srgbClr>
                </a:outerShdw>
              </a:effectLst>
            </a:rPr>
            <a:t>RP4VMs</a:t>
          </a:r>
        </a:p>
      </dsp:txBody>
      <dsp:txXfrm>
        <a:off x="761443" y="1774820"/>
        <a:ext cx="1084371" cy="514359"/>
      </dsp:txXfrm>
    </dsp:sp>
    <dsp:sp modelId="{A6F14E18-5FAA-4E33-A2D1-1472D970F8E8}">
      <dsp:nvSpPr>
        <dsp:cNvPr id="0" name=""/>
        <dsp:cNvSpPr/>
      </dsp:nvSpPr>
      <dsp:spPr>
        <a:xfrm>
          <a:off x="1244531" y="513538"/>
          <a:ext cx="1140023" cy="570011"/>
        </a:xfrm>
        <a:prstGeom prst="roundRect">
          <a:avLst/>
        </a:prstGeom>
        <a:solidFill>
          <a:schemeClr val="accent5">
            <a:hueOff val="4640984"/>
            <a:satOff val="22354"/>
            <a:lumOff val="-16667"/>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2"/>
              </a:solidFill>
              <a:effectLst>
                <a:outerShdw blurRad="38100" dist="38100" dir="2700000" algn="tl">
                  <a:srgbClr val="000000">
                    <a:alpha val="43137"/>
                  </a:srgbClr>
                </a:outerShdw>
              </a:effectLst>
            </a:rPr>
            <a:t>DPA</a:t>
          </a:r>
        </a:p>
      </dsp:txBody>
      <dsp:txXfrm>
        <a:off x="1272357" y="541364"/>
        <a:ext cx="1084371" cy="514359"/>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65" name="Rectangle 5"/>
          <p:cNvSpPr>
            <a:spLocks noGrp="1" noChangeArrowheads="1"/>
          </p:cNvSpPr>
          <p:nvPr>
            <p:ph type="sldNum" sz="quarter" idx="3"/>
          </p:nvPr>
        </p:nvSpPr>
        <p:spPr bwMode="auto">
          <a:xfrm>
            <a:off x="6510918" y="9048205"/>
            <a:ext cx="491516" cy="248194"/>
          </a:xfrm>
          <a:prstGeom prst="rect">
            <a:avLst/>
          </a:prstGeom>
          <a:noFill/>
          <a:ln w="9525">
            <a:noFill/>
            <a:miter lim="800000"/>
            <a:headEnd/>
            <a:tailEnd/>
          </a:ln>
          <a:effectLst/>
        </p:spPr>
        <p:txBody>
          <a:bodyPr vert="horz" wrap="square" lIns="90925" tIns="45464" rIns="90925" bIns="45464" numCol="1" anchor="b" anchorCtr="0" compatLnSpc="1">
            <a:prstTxWarp prst="textNoShape">
              <a:avLst/>
            </a:prstTxWarp>
          </a:bodyPr>
          <a:lstStyle>
            <a:lvl1pPr algn="r" defTabSz="909185" eaLnBrk="0" hangingPunct="0">
              <a:lnSpc>
                <a:spcPct val="100000"/>
              </a:lnSpc>
              <a:spcBef>
                <a:spcPct val="0"/>
              </a:spcBef>
              <a:defRPr sz="1200" b="0">
                <a:latin typeface="Times New Roman" pitchFamily="18" charset="0"/>
              </a:defRPr>
            </a:lvl1pPr>
          </a:lstStyle>
          <a:p>
            <a:pPr>
              <a:defRPr/>
            </a:pPr>
            <a:fld id="{AC8DF440-AC1E-4EB3-BCAA-2AAB8924A793}" type="slidenum">
              <a:rPr lang="en-US" sz="1000">
                <a:latin typeface="Museo Sans For Dell" pitchFamily="2" charset="0"/>
              </a:rPr>
              <a:pPr>
                <a:defRPr/>
              </a:pPr>
              <a:t>‹#›</a:t>
            </a:fld>
            <a:endParaRPr lang="en-US" sz="1000" dirty="0">
              <a:latin typeface="Museo Sans For Dell" pitchFamily="2" charset="0"/>
            </a:endParaRPr>
          </a:p>
        </p:txBody>
      </p:sp>
      <p:sp>
        <p:nvSpPr>
          <p:cNvPr id="2" name="fl" descr="                              Dell - Internal Use - Confidential&#10;"/>
          <p:cNvSpPr txBox="1"/>
          <p:nvPr/>
        </p:nvSpPr>
        <p:spPr>
          <a:xfrm>
            <a:off x="0" y="8973820"/>
            <a:ext cx="7010400" cy="200055"/>
          </a:xfrm>
          <a:prstGeom prst="rect">
            <a:avLst/>
          </a:prstGeom>
          <a:noFill/>
        </p:spPr>
        <p:txBody>
          <a:bodyPr vert="horz" rtlCol="0">
            <a:spAutoFit/>
          </a:bodyPr>
          <a:lstStyle/>
          <a:p>
            <a:pPr fontAlgn="auto">
              <a:spcBef>
                <a:spcPts val="0"/>
              </a:spcBef>
              <a:spcAft>
                <a:spcPts val="0"/>
              </a:spcAft>
              <a:defRPr/>
            </a:pPr>
            <a:r>
              <a:rPr lang="en-US" sz="700" dirty="0">
                <a:solidFill>
                  <a:schemeClr val="bg2"/>
                </a:solidFill>
              </a:rPr>
              <a:t>Copyright </a:t>
            </a:r>
            <a:r>
              <a:rPr lang="en-US" sz="700" dirty="0" smtClean="0">
                <a:solidFill>
                  <a:schemeClr val="bg2"/>
                </a:solidFill>
              </a:rPr>
              <a:t>2016 </a:t>
            </a:r>
            <a:r>
              <a:rPr lang="en-US" sz="700" dirty="0">
                <a:solidFill>
                  <a:schemeClr val="bg2"/>
                </a:solidFill>
              </a:rPr>
              <a:t>EMC Corporation. All rights reserved</a:t>
            </a:r>
            <a:r>
              <a:rPr lang="en-US" sz="700" dirty="0" smtClean="0">
                <a:solidFill>
                  <a:schemeClr val="bg2"/>
                </a:solidFill>
              </a:rPr>
              <a:t>.</a:t>
            </a:r>
            <a:endParaRPr lang="en-US" sz="700" dirty="0">
              <a:solidFill>
                <a:schemeClr val="bg2"/>
              </a:solidFill>
            </a:endParaRPr>
          </a:p>
        </p:txBody>
      </p:sp>
    </p:spTree>
    <p:extLst>
      <p:ext uri="{BB962C8B-B14F-4D97-AF65-F5344CB8AC3E}">
        <p14:creationId xmlns:p14="http://schemas.microsoft.com/office/powerpoint/2010/main" val="3202683488"/>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8" name="Rectangle 4"/>
          <p:cNvSpPr>
            <a:spLocks noGrp="1" noRot="1" noChangeAspect="1" noChangeArrowheads="1" noTextEdit="1"/>
          </p:cNvSpPr>
          <p:nvPr>
            <p:ph type="sldImg" idx="2"/>
          </p:nvPr>
        </p:nvSpPr>
        <p:spPr bwMode="auto">
          <a:xfrm>
            <a:off x="46038" y="384175"/>
            <a:ext cx="6988175" cy="3932238"/>
          </a:xfrm>
          <a:prstGeom prst="rect">
            <a:avLst/>
          </a:prstGeom>
          <a:noFill/>
          <a:ln w="9525">
            <a:solidFill>
              <a:srgbClr val="000000"/>
            </a:solidFill>
            <a:miter lim="800000"/>
            <a:headEnd/>
            <a:tailEnd/>
          </a:ln>
        </p:spPr>
        <p:txBody>
          <a:bodyPr/>
          <a:lstStyle/>
          <a:p>
            <a:endParaRPr lang="en-US"/>
          </a:p>
        </p:txBody>
      </p:sp>
      <p:sp>
        <p:nvSpPr>
          <p:cNvPr id="71685" name="Rectangle 5"/>
          <p:cNvSpPr>
            <a:spLocks noGrp="1" noChangeArrowheads="1"/>
          </p:cNvSpPr>
          <p:nvPr>
            <p:ph type="body" sz="quarter" idx="3"/>
          </p:nvPr>
        </p:nvSpPr>
        <p:spPr bwMode="auto">
          <a:xfrm>
            <a:off x="695084" y="4514514"/>
            <a:ext cx="5677504" cy="4263791"/>
          </a:xfrm>
          <a:prstGeom prst="rect">
            <a:avLst/>
          </a:prstGeom>
          <a:noFill/>
          <a:ln w="9525">
            <a:noFill/>
            <a:miter lim="800000"/>
            <a:headEnd/>
            <a:tailEnd/>
          </a:ln>
          <a:effectLst/>
        </p:spPr>
        <p:txBody>
          <a:bodyPr vert="horz" wrap="square" lIns="90925" tIns="45464" rIns="90925" bIns="45464" numCol="1" anchor="t" anchorCtr="0" compatLnSpc="1">
            <a:prstTxWarp prst="textNoShape">
              <a:avLst/>
            </a:prstTxWarp>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71687" name="Rectangle 7"/>
          <p:cNvSpPr>
            <a:spLocks noGrp="1" noChangeArrowheads="1"/>
          </p:cNvSpPr>
          <p:nvPr>
            <p:ph type="sldNum" sz="quarter" idx="5"/>
          </p:nvPr>
        </p:nvSpPr>
        <p:spPr bwMode="auto">
          <a:xfrm>
            <a:off x="6332759" y="9086840"/>
            <a:ext cx="669675" cy="213454"/>
          </a:xfrm>
          <a:prstGeom prst="rect">
            <a:avLst/>
          </a:prstGeom>
          <a:noFill/>
          <a:ln w="9525">
            <a:noFill/>
            <a:miter lim="800000"/>
            <a:headEnd/>
            <a:tailEnd/>
          </a:ln>
          <a:effectLst/>
        </p:spPr>
        <p:txBody>
          <a:bodyPr vert="horz" wrap="square" lIns="90925" tIns="45464" rIns="90925" bIns="45464" numCol="1" anchor="b" anchorCtr="0" compatLnSpc="1">
            <a:prstTxWarp prst="textNoShape">
              <a:avLst/>
            </a:prstTxWarp>
          </a:bodyPr>
          <a:lstStyle>
            <a:lvl1pPr algn="r" defTabSz="909185" eaLnBrk="0" hangingPunct="0">
              <a:lnSpc>
                <a:spcPct val="100000"/>
              </a:lnSpc>
              <a:spcBef>
                <a:spcPct val="0"/>
              </a:spcBef>
              <a:defRPr sz="1000" b="0">
                <a:latin typeface="Museo Sans For Dell" pitchFamily="2" charset="0"/>
              </a:defRPr>
            </a:lvl1pPr>
          </a:lstStyle>
          <a:p>
            <a:pPr>
              <a:defRPr/>
            </a:pPr>
            <a:fld id="{FA04BB6B-BEDE-48E4-970F-8DFC0D4B5AE7}" type="slidenum">
              <a:rPr lang="en-US" smtClean="0"/>
              <a:pPr>
                <a:defRPr/>
              </a:pPr>
              <a:t>‹#›</a:t>
            </a:fld>
            <a:endParaRPr lang="en-US" dirty="0"/>
          </a:p>
        </p:txBody>
      </p:sp>
      <p:sp>
        <p:nvSpPr>
          <p:cNvPr id="2" name="fl" descr="                              Dell - Internal Use - Confidential&#10;"/>
          <p:cNvSpPr txBox="1"/>
          <p:nvPr/>
        </p:nvSpPr>
        <p:spPr>
          <a:xfrm>
            <a:off x="0" y="8973820"/>
            <a:ext cx="7010400" cy="353943"/>
          </a:xfrm>
          <a:prstGeom prst="rect">
            <a:avLst/>
          </a:prstGeom>
          <a:noFill/>
        </p:spPr>
        <p:txBody>
          <a:bodyPr vert="horz" rtlCol="0">
            <a:spAutoFit/>
          </a:bodyPr>
          <a:lstStyle/>
          <a:p>
            <a:pPr algn="l"/>
            <a:r>
              <a:rPr lang="en-US" sz="850" b="1" i="0" u="none" baseline="0" smtClean="0">
                <a:solidFill>
                  <a:srgbClr val="7F7F7F"/>
                </a:solidFill>
                <a:latin typeface="museo sans for dell" panose="02000000000000000000" pitchFamily="2" charset="0"/>
              </a:rPr>
              <a:t>                              Dell - Internal Use - Confidential</a:t>
            </a:r>
          </a:p>
          <a:p>
            <a:pPr algn="l"/>
            <a:endParaRPr lang="en-US" sz="850" b="1" i="0" u="none" baseline="0">
              <a:solidFill>
                <a:srgbClr val="7F7F7F"/>
              </a:solidFill>
              <a:latin typeface="museo sans for dell" panose="02000000000000000000" pitchFamily="2" charset="0"/>
            </a:endParaRPr>
          </a:p>
        </p:txBody>
      </p:sp>
    </p:spTree>
    <p:extLst>
      <p:ext uri="{BB962C8B-B14F-4D97-AF65-F5344CB8AC3E}">
        <p14:creationId xmlns:p14="http://schemas.microsoft.com/office/powerpoint/2010/main" val="857168872"/>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Museo Sans For Dell" pitchFamily="2" charset="0"/>
        <a:ea typeface="+mn-ea"/>
        <a:cs typeface="+mn-cs"/>
      </a:defRPr>
    </a:lvl1pPr>
    <a:lvl2pPr marL="457200" algn="l" rtl="0" eaLnBrk="0" fontAlgn="base" hangingPunct="0">
      <a:spcBef>
        <a:spcPct val="30000"/>
      </a:spcBef>
      <a:spcAft>
        <a:spcPct val="0"/>
      </a:spcAft>
      <a:defRPr sz="1200" kern="1200">
        <a:solidFill>
          <a:schemeClr val="tx1"/>
        </a:solidFill>
        <a:latin typeface="Museo Sans For Dell" pitchFamily="2" charset="0"/>
        <a:ea typeface="+mn-ea"/>
        <a:cs typeface="+mn-cs"/>
      </a:defRPr>
    </a:lvl2pPr>
    <a:lvl3pPr marL="914400" algn="l" rtl="0" eaLnBrk="0" fontAlgn="base" hangingPunct="0">
      <a:spcBef>
        <a:spcPct val="30000"/>
      </a:spcBef>
      <a:spcAft>
        <a:spcPct val="0"/>
      </a:spcAft>
      <a:defRPr sz="1200" kern="1200">
        <a:solidFill>
          <a:schemeClr val="tx1"/>
        </a:solidFill>
        <a:latin typeface="Museo Sans For Dell" pitchFamily="2" charset="0"/>
        <a:ea typeface="+mn-ea"/>
        <a:cs typeface="+mn-cs"/>
      </a:defRPr>
    </a:lvl3pPr>
    <a:lvl4pPr marL="1371600" algn="l" rtl="0" eaLnBrk="0" fontAlgn="base" hangingPunct="0">
      <a:spcBef>
        <a:spcPct val="30000"/>
      </a:spcBef>
      <a:spcAft>
        <a:spcPct val="0"/>
      </a:spcAft>
      <a:defRPr sz="1200" kern="1200">
        <a:solidFill>
          <a:schemeClr val="tx1"/>
        </a:solidFill>
        <a:latin typeface="Museo Sans For Dell" pitchFamily="2" charset="0"/>
        <a:ea typeface="+mn-ea"/>
        <a:cs typeface="+mn-cs"/>
      </a:defRPr>
    </a:lvl4pPr>
    <a:lvl5pPr marL="1828800" algn="l" rtl="0" eaLnBrk="0" fontAlgn="base" hangingPunct="0">
      <a:spcBef>
        <a:spcPct val="30000"/>
      </a:spcBef>
      <a:spcAft>
        <a:spcPct val="0"/>
      </a:spcAft>
      <a:defRPr sz="1200" kern="1200">
        <a:solidFill>
          <a:schemeClr val="tx1"/>
        </a:solidFill>
        <a:latin typeface="Museo Sans For Dell"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1</a:t>
            </a:fld>
            <a:endParaRPr lang="en-US" dirty="0"/>
          </a:p>
        </p:txBody>
      </p:sp>
    </p:spTree>
    <p:extLst>
      <p:ext uri="{BB962C8B-B14F-4D97-AF65-F5344CB8AC3E}">
        <p14:creationId xmlns:p14="http://schemas.microsoft.com/office/powerpoint/2010/main" val="680262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3"/>
          <p:cNvSpPr>
            <a:spLocks noGrp="1" noChangeArrowheads="1"/>
          </p:cNvSpPr>
          <p:nvPr>
            <p:ph type="body" idx="1"/>
          </p:nvPr>
        </p:nvSpPr>
        <p:spPr/>
        <p:txBody>
          <a:bodyPr>
            <a:normAutofit/>
          </a:bodyPr>
          <a:lstStyle/>
          <a:p>
            <a:pPr defTabSz="905213">
              <a:defRPr/>
            </a:pPr>
            <a:r>
              <a:rPr lang="en-US" dirty="0" smtClean="0">
                <a:solidFill>
                  <a:srgbClr val="000000"/>
                </a:solidFill>
              </a:rPr>
              <a:t>Now, let me take you through</a:t>
            </a:r>
            <a:r>
              <a:rPr lang="en-US" baseline="0" dirty="0" smtClean="0">
                <a:solidFill>
                  <a:srgbClr val="000000"/>
                </a:solidFill>
              </a:rPr>
              <a:t> how Data Domain systems are the ideal protection storage platform for backup and archive data.  On the top here, you can see a variety of data sources including databases, e-mail servers, virtual machines and more.  One of the main</a:t>
            </a:r>
            <a:r>
              <a:rPr lang="en-US" dirty="0" smtClean="0">
                <a:solidFill>
                  <a:srgbClr val="000000"/>
                </a:solidFill>
              </a:rPr>
              <a:t> </a:t>
            </a:r>
            <a:r>
              <a:rPr lang="en-US" baseline="0" dirty="0" smtClean="0">
                <a:solidFill>
                  <a:srgbClr val="000000"/>
                </a:solidFill>
              </a:rPr>
              <a:t>strengths of Dat</a:t>
            </a:r>
            <a:r>
              <a:rPr lang="en-US" dirty="0" smtClean="0">
                <a:solidFill>
                  <a:srgbClr val="000000"/>
                </a:solidFill>
              </a:rPr>
              <a:t>a Domain systems is that a</a:t>
            </a:r>
            <a:r>
              <a:rPr lang="en-US" baseline="0" dirty="0" smtClean="0">
                <a:solidFill>
                  <a:srgbClr val="000000"/>
                </a:solidFill>
              </a:rPr>
              <a:t>ll of these data sources and broad range </a:t>
            </a:r>
            <a:r>
              <a:rPr lang="en-US" dirty="0" smtClean="0">
                <a:solidFill>
                  <a:srgbClr val="000000"/>
                </a:solidFill>
              </a:rPr>
              <a:t>of backup and archive use cases </a:t>
            </a:r>
            <a:r>
              <a:rPr lang="en-US" baseline="0" dirty="0" smtClean="0">
                <a:solidFill>
                  <a:srgbClr val="000000"/>
                </a:solidFill>
              </a:rPr>
              <a:t>can be protected on a single system. </a:t>
            </a:r>
          </a:p>
          <a:p>
            <a:pPr defTabSz="905213">
              <a:defRPr/>
            </a:pPr>
            <a:endParaRPr lang="en-US" baseline="0" dirty="0" smtClean="0">
              <a:solidFill>
                <a:srgbClr val="000000"/>
              </a:solidFill>
            </a:endParaRPr>
          </a:p>
          <a:p>
            <a:pPr defTabSz="905213">
              <a:defRPr/>
            </a:pPr>
            <a:r>
              <a:rPr lang="en-US" baseline="0" dirty="0" smtClean="0">
                <a:solidFill>
                  <a:srgbClr val="000000"/>
                </a:solidFill>
              </a:rPr>
              <a:t>One of the key differentiators Data Domain systems offer is the ability to </a:t>
            </a:r>
            <a:r>
              <a:rPr lang="en-US" baseline="0" dirty="0" err="1" smtClean="0">
                <a:solidFill>
                  <a:srgbClr val="000000"/>
                </a:solidFill>
              </a:rPr>
              <a:t>deduplicate</a:t>
            </a:r>
            <a:r>
              <a:rPr lang="en-US" baseline="0" dirty="0" smtClean="0">
                <a:solidFill>
                  <a:srgbClr val="000000"/>
                </a:solidFill>
              </a:rPr>
              <a:t> and encrypt  data inline </a:t>
            </a:r>
            <a:r>
              <a:rPr lang="en-US" dirty="0" smtClean="0">
                <a:solidFill>
                  <a:srgbClr val="000000"/>
                </a:solidFill>
              </a:rPr>
              <a:t>as it is written to disk</a:t>
            </a:r>
            <a:r>
              <a:rPr lang="en-US" baseline="0" dirty="0" smtClean="0">
                <a:solidFill>
                  <a:srgbClr val="000000"/>
                </a:solidFill>
              </a:rPr>
              <a:t>. Furthermore, on the archive side, Data Domain systems can meet a variety of US and international compliance regulations for archive data.  </a:t>
            </a:r>
          </a:p>
          <a:p>
            <a:pPr defTabSz="905213">
              <a:defRPr/>
            </a:pPr>
            <a:endParaRPr lang="en-US" baseline="0" dirty="0" smtClean="0">
              <a:solidFill>
                <a:srgbClr val="000000"/>
              </a:solidFill>
            </a:endParaRPr>
          </a:p>
          <a:p>
            <a:pPr defTabSz="905213">
              <a:defRPr/>
            </a:pPr>
            <a:r>
              <a:rPr lang="en-US" baseline="0" dirty="0" smtClean="0">
                <a:solidFill>
                  <a:srgbClr val="000000"/>
                </a:solidFill>
              </a:rPr>
              <a:t>All data sent to a Data Domain system can be efficiently replicated to a secondary site for disaster recovery or to the public, private or hybrid cloud for long-term retention</a:t>
            </a:r>
          </a:p>
        </p:txBody>
      </p:sp>
      <p:sp>
        <p:nvSpPr>
          <p:cNvPr id="6" name="Slide Image Placeholder 5"/>
          <p:cNvSpPr>
            <a:spLocks noGrp="1" noRot="1" noChangeAspect="1"/>
          </p:cNvSpPr>
          <p:nvPr>
            <p:ph type="sldImg"/>
          </p:nvPr>
        </p:nvSpPr>
        <p:spPr>
          <a:xfrm>
            <a:off x="1604963" y="685800"/>
            <a:ext cx="3702050" cy="2082800"/>
          </a:xfrm>
        </p:spPr>
      </p:sp>
    </p:spTree>
    <p:extLst>
      <p:ext uri="{BB962C8B-B14F-4D97-AF65-F5344CB8AC3E}">
        <p14:creationId xmlns:p14="http://schemas.microsoft.com/office/powerpoint/2010/main" val="256694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685800"/>
            <a:ext cx="4740275" cy="2667000"/>
          </a:xfrm>
        </p:spPr>
      </p:sp>
      <p:sp>
        <p:nvSpPr>
          <p:cNvPr id="3" name="Notes Placeholder 2"/>
          <p:cNvSpPr>
            <a:spLocks noGrp="1"/>
          </p:cNvSpPr>
          <p:nvPr>
            <p:ph type="body" idx="1"/>
          </p:nvPr>
        </p:nvSpPr>
        <p:spPr/>
        <p:txBody>
          <a:bodyPr/>
          <a:lstStyle/>
          <a:p>
            <a:r>
              <a:rPr lang="en-US" sz="1100" dirty="0" smtClean="0"/>
              <a:t>Data</a:t>
            </a:r>
            <a:r>
              <a:rPr lang="en-US" sz="1100" baseline="0" dirty="0" smtClean="0"/>
              <a:t> deduplication enables you to store more data in smaller footprint by only storing data that is unique.  However, not all deduplication is created equal.  </a:t>
            </a:r>
            <a:r>
              <a:rPr lang="en-US" sz="1100" dirty="0" smtClean="0"/>
              <a:t>One of the core features inherent to Data Domain is its superior dedupe technology. </a:t>
            </a:r>
            <a:r>
              <a:rPr lang="en-US" sz="1100" baseline="0" dirty="0" smtClean="0"/>
              <a:t>  The example here illustrates how this works:</a:t>
            </a:r>
          </a:p>
          <a:p>
            <a:endParaRPr lang="en-US" sz="1100" dirty="0" smtClean="0"/>
          </a:p>
          <a:p>
            <a:r>
              <a:rPr lang="en-US" sz="1100" b="1" i="1" u="sng" dirty="0" smtClean="0">
                <a:solidFill>
                  <a:srgbClr val="0000FF"/>
                </a:solidFill>
              </a:rPr>
              <a:t>(click)</a:t>
            </a:r>
            <a:endParaRPr lang="en-US" sz="1100" i="1" dirty="0" smtClean="0">
              <a:solidFill>
                <a:srgbClr val="0000FF"/>
              </a:solidFill>
            </a:endParaRPr>
          </a:p>
          <a:p>
            <a:r>
              <a:rPr lang="en-US" sz="1100" dirty="0" smtClean="0"/>
              <a:t>On Friday, the backup application initiates the first full backup of 1 TB, but only 250 GB is stored on Data Domain. This occurs because Data Domain </a:t>
            </a:r>
            <a:r>
              <a:rPr lang="en-US" sz="1100" dirty="0" err="1" smtClean="0"/>
              <a:t>deduplicates</a:t>
            </a:r>
            <a:r>
              <a:rPr lang="en-US" sz="1100" baseline="0" dirty="0" smtClean="0"/>
              <a:t> data INLINE before it is written to disk.  Additionally, Data Domain’s dedupe is variable-length, meaning data is intelligently segmented, </a:t>
            </a:r>
            <a:r>
              <a:rPr lang="en-US" sz="1100" baseline="0" dirty="0" err="1" smtClean="0"/>
              <a:t>ehancing</a:t>
            </a:r>
            <a:r>
              <a:rPr lang="en-US" sz="1100" baseline="0" dirty="0" smtClean="0"/>
              <a:t> the ability to identify redundant data, which dramatically reduces storage requirements. </a:t>
            </a:r>
            <a:r>
              <a:rPr lang="en-US" sz="1100" dirty="0" smtClean="0"/>
              <a:t>On average this results in a two- to four-time reduction in data on a first full backup. </a:t>
            </a:r>
          </a:p>
          <a:p>
            <a:endParaRPr lang="en-US" sz="1100" dirty="0" smtClean="0"/>
          </a:p>
          <a:p>
            <a:r>
              <a:rPr lang="en-US" sz="1100" dirty="0" smtClean="0"/>
              <a:t>Over the course of the week, 50 GB daily incremental backups result in a seven- to 10-times reduction and only require 5GB to be stored. As the graphic on the left shows, during the week incremental backups contain data that was already protected from the first full backup.</a:t>
            </a:r>
          </a:p>
          <a:p>
            <a:endParaRPr lang="en-US" sz="1100" dirty="0" smtClean="0"/>
          </a:p>
          <a:p>
            <a:r>
              <a:rPr lang="en-US" sz="1100" dirty="0" smtClean="0"/>
              <a:t>Finally, on the second Friday, the second full backup contains almost all redundant data. Therefore, of the </a:t>
            </a:r>
            <a:br>
              <a:rPr lang="en-US" sz="1100" dirty="0" smtClean="0"/>
            </a:br>
            <a:r>
              <a:rPr lang="en-US" sz="1100" dirty="0" smtClean="0"/>
              <a:t>1 TB backup dataset, only 18 GB needed to be stored.</a:t>
            </a:r>
          </a:p>
          <a:p>
            <a:r>
              <a:rPr lang="en-US" sz="1100" dirty="0" smtClean="0"/>
              <a:t>In total, over the course of a week, 2.2 TB of data was backed up to Data Domain, but the system only required 288 GB of capacity to protect this dataset. Overall, this resulted in a 7.8-times reduction in just one week.  These benefits become even greater over the span of</a:t>
            </a:r>
            <a:r>
              <a:rPr lang="en-US" sz="1100" baseline="0" dirty="0" smtClean="0"/>
              <a:t> a few months – with an average reduction of 10 to 30x over that period of time – the highest dedupe ratios in the industry. </a:t>
            </a:r>
            <a:endParaRPr lang="en-US" sz="1100" dirty="0" smtClean="0"/>
          </a:p>
          <a:p>
            <a:endParaRPr lang="en-US" dirty="0" smtClean="0"/>
          </a:p>
          <a:p>
            <a:pPr marL="0" marR="0" indent="0" algn="l" defTabSz="457200" rtl="0" eaLnBrk="1" fontAlgn="auto" latinLnBrk="0" hangingPunct="1">
              <a:lnSpc>
                <a:spcPct val="100000"/>
              </a:lnSpc>
              <a:spcBef>
                <a:spcPts val="1200"/>
              </a:spcBef>
              <a:spcAft>
                <a:spcPts val="0"/>
              </a:spcAft>
              <a:buClrTx/>
              <a:buSzTx/>
              <a:buFontTx/>
              <a:buNone/>
              <a:tabLst/>
              <a:defRPr/>
            </a:pPr>
            <a:endParaRPr lang="en-US" sz="1200" baseline="0" dirty="0" smtClean="0"/>
          </a:p>
          <a:p>
            <a:pPr marL="0" marR="0" indent="0" algn="l" defTabSz="457200" rtl="0" eaLnBrk="1" fontAlgn="auto" latinLnBrk="0" hangingPunct="1">
              <a:lnSpc>
                <a:spcPct val="100000"/>
              </a:lnSpc>
              <a:spcBef>
                <a:spcPts val="1200"/>
              </a:spcBef>
              <a:spcAft>
                <a:spcPts val="0"/>
              </a:spcAft>
              <a:buClrTx/>
              <a:buSzTx/>
              <a:buFontTx/>
              <a:buNone/>
              <a:tabLst/>
              <a:defRPr/>
            </a:pPr>
            <a:endParaRPr lang="en-US" sz="1200" baseline="0" dirty="0" smtClean="0"/>
          </a:p>
          <a:p>
            <a:endParaRPr lang="en-US" dirty="0"/>
          </a:p>
        </p:txBody>
      </p:sp>
    </p:spTree>
    <p:extLst>
      <p:ext uri="{BB962C8B-B14F-4D97-AF65-F5344CB8AC3E}">
        <p14:creationId xmlns:p14="http://schemas.microsoft.com/office/powerpoint/2010/main" val="1323602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685800"/>
            <a:ext cx="4740275" cy="2667000"/>
          </a:xfrm>
        </p:spPr>
      </p:sp>
      <p:sp>
        <p:nvSpPr>
          <p:cNvPr id="3" name="Notes Placeholder 2"/>
          <p:cNvSpPr>
            <a:spLocks noGrp="1"/>
          </p:cNvSpPr>
          <p:nvPr>
            <p:ph type="body" idx="1"/>
          </p:nvPr>
        </p:nvSpPr>
        <p:spPr/>
        <p:txBody>
          <a:bodyPr>
            <a:normAutofit/>
          </a:bodyPr>
          <a:lstStyle/>
          <a:p>
            <a:r>
              <a:rPr lang="en-US" sz="1100" kern="1200" baseline="0" dirty="0" smtClean="0">
                <a:solidFill>
                  <a:schemeClr val="tx1"/>
                </a:solidFill>
                <a:effectLst/>
                <a:latin typeface="Verdana"/>
                <a:ea typeface="+mn-ea"/>
                <a:cs typeface="+mn-cs"/>
              </a:rPr>
              <a:t>Another key differentiator is the Data Domain Data Invulnerability Architecture which </a:t>
            </a:r>
            <a:r>
              <a:rPr lang="en-US" sz="1100" baseline="0" dirty="0" smtClean="0">
                <a:solidFill>
                  <a:schemeClr val="bg2"/>
                </a:solidFill>
              </a:rPr>
              <a:t>is built into every Data Domain system and </a:t>
            </a:r>
            <a:r>
              <a:rPr lang="en-US" sz="1100" kern="1200" baseline="0" dirty="0" smtClean="0">
                <a:solidFill>
                  <a:schemeClr val="tx1"/>
                </a:solidFill>
                <a:effectLst/>
                <a:latin typeface="Verdana"/>
                <a:ea typeface="+mn-ea"/>
                <a:cs typeface="+mn-cs"/>
              </a:rPr>
              <a:t>provides the industry’s best defense against data integrity issues. </a:t>
            </a:r>
            <a:r>
              <a:rPr lang="en-US" sz="1100" baseline="0" dirty="0" smtClean="0">
                <a:solidFill>
                  <a:schemeClr val="bg2"/>
                </a:solidFill>
              </a:rPr>
              <a:t>Through inline right and read verification your data is protected and it can be automatically recovered from data integrity issues during data ingest and retrieval so data is stored correctly.  With continuous fault detection and self healing your data stays correct throughout its lifecycle on the Data Domain system and returns correctly ensuring that the data is recoverable and accessible when you need it.</a:t>
            </a:r>
            <a:r>
              <a:rPr lang="en-US" sz="1100" dirty="0" smtClean="0">
                <a:solidFill>
                  <a:schemeClr val="bg2"/>
                </a:solidFill>
              </a:rPr>
              <a:t> </a:t>
            </a:r>
          </a:p>
        </p:txBody>
      </p:sp>
    </p:spTree>
    <p:extLst>
      <p:ext uri="{BB962C8B-B14F-4D97-AF65-F5344CB8AC3E}">
        <p14:creationId xmlns:p14="http://schemas.microsoft.com/office/powerpoint/2010/main" val="1887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685800"/>
            <a:ext cx="4740275" cy="2667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1200"/>
              </a:spcBef>
              <a:spcAft>
                <a:spcPts val="0"/>
              </a:spcAft>
              <a:buClrTx/>
              <a:buSzTx/>
              <a:buFontTx/>
              <a:buNone/>
              <a:tabLst/>
              <a:defRPr/>
            </a:pPr>
            <a:r>
              <a:rPr lang="en-US" baseline="0" dirty="0" smtClean="0">
                <a:latin typeface="MetaNormalLF-Roman" pitchFamily="34" charset="0"/>
              </a:rPr>
              <a:t>Another important feature of Data Domain is Data Domain Boost software, which recognizes that traditional backups are too slow to keep up with our data centers today.  DD Boost provides businesses with a faster and smarter way to do your backups.  It does this by distributing parts of the deduplication process upstream to the application or backup server.  So, only unique data is sent over the network to the Data Domain system.  This speeds backups by up to 50%,  reduces the impact on the server by 20 to 40%, and reduces the impact on the network by 80 to 99%.  </a:t>
            </a:r>
            <a:r>
              <a:rPr lang="en-US" sz="1200" kern="1200" baseline="0" dirty="0" smtClean="0">
                <a:solidFill>
                  <a:schemeClr val="tx1"/>
                </a:solidFill>
                <a:latin typeface="Verdana"/>
                <a:ea typeface="+mn-ea"/>
                <a:cs typeface="+mn-cs"/>
              </a:rPr>
              <a:t>In addition, DD Boost enables the application to control the Data Domain replication process with full catalog awareness of both the local and remote copies of the backup.</a:t>
            </a:r>
          </a:p>
        </p:txBody>
      </p:sp>
    </p:spTree>
    <p:extLst>
      <p:ext uri="{BB962C8B-B14F-4D97-AF65-F5344CB8AC3E}">
        <p14:creationId xmlns:p14="http://schemas.microsoft.com/office/powerpoint/2010/main" val="15619399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685800"/>
            <a:ext cx="4740275" cy="2667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1200"/>
              </a:spcBef>
              <a:spcAft>
                <a:spcPts val="0"/>
              </a:spcAft>
              <a:buClrTx/>
              <a:buSzTx/>
              <a:buFontTx/>
              <a:buNone/>
              <a:tabLst/>
              <a:defRPr/>
            </a:pPr>
            <a:r>
              <a:rPr lang="en-US" sz="1200" kern="1200" baseline="0" dirty="0" smtClean="0">
                <a:solidFill>
                  <a:schemeClr val="tx1"/>
                </a:solidFill>
                <a:latin typeface="Verdana"/>
                <a:ea typeface="+mn-ea"/>
                <a:cs typeface="+mn-cs"/>
              </a:rPr>
              <a:t>Data Domain can integrate directly with enterprise applications, which allows application owners to have control and visibility of their own backups to Data Domain systems using their native tools.  </a:t>
            </a:r>
            <a:r>
              <a:rPr lang="en-US" sz="1200" dirty="0" smtClean="0">
                <a:cs typeface="Verdana"/>
              </a:rPr>
              <a:t>By giving the Application owner control of the recovery process, he does not need to go through the Backup Admin enabling faster recovery.  Plus, {CLICK} client-side</a:t>
            </a:r>
            <a:r>
              <a:rPr lang="en-US" sz="1200" baseline="0" dirty="0" smtClean="0">
                <a:cs typeface="Verdana"/>
              </a:rPr>
              <a:t> deduplication enabled by DD Boost speeds backups by 50% and reduces bandwidth requirements up to 99%.</a:t>
            </a:r>
          </a:p>
          <a:p>
            <a:pPr marL="0" marR="0" indent="0" algn="l" defTabSz="457200" rtl="0" eaLnBrk="1" fontAlgn="auto" latinLnBrk="0" hangingPunct="1">
              <a:lnSpc>
                <a:spcPct val="100000"/>
              </a:lnSpc>
              <a:spcBef>
                <a:spcPts val="1200"/>
              </a:spcBef>
              <a:spcAft>
                <a:spcPts val="0"/>
              </a:spcAft>
              <a:buClrTx/>
              <a:buSzTx/>
              <a:buFontTx/>
              <a:buNone/>
              <a:tabLst/>
              <a:defRPr/>
            </a:pPr>
            <a:endParaRPr lang="en-US" sz="1200" baseline="0" dirty="0" smtClean="0">
              <a:cs typeface="Verdana"/>
            </a:endParaRPr>
          </a:p>
          <a:p>
            <a:pPr marL="0" marR="0" indent="0" algn="l" defTabSz="457200" rtl="0" eaLnBrk="1" fontAlgn="auto" latinLnBrk="0" hangingPunct="1">
              <a:lnSpc>
                <a:spcPct val="100000"/>
              </a:lnSpc>
              <a:spcBef>
                <a:spcPts val="1200"/>
              </a:spcBef>
              <a:spcAft>
                <a:spcPts val="0"/>
              </a:spcAft>
              <a:buClrTx/>
              <a:buSzTx/>
              <a:buFontTx/>
              <a:buNone/>
              <a:tabLst/>
              <a:defRPr/>
            </a:pPr>
            <a:r>
              <a:rPr lang="en-US" sz="1200" baseline="0" dirty="0" smtClean="0">
                <a:cs typeface="Verdana"/>
              </a:rPr>
              <a:t>DD Boost for Enterprise Applications can be purchased through: </a:t>
            </a:r>
            <a:r>
              <a:rPr lang="en-US" sz="1200" b="1" baseline="0" dirty="0" smtClean="0">
                <a:cs typeface="Verdana"/>
              </a:rPr>
              <a:t>Data Protection Suite for Applications</a:t>
            </a:r>
            <a:r>
              <a:rPr lang="en-US" sz="1200" baseline="0" dirty="0" smtClean="0">
                <a:cs typeface="Verdana"/>
              </a:rPr>
              <a:t>, </a:t>
            </a:r>
            <a:r>
              <a:rPr lang="en-US" sz="1200" b="1" baseline="0" dirty="0" smtClean="0">
                <a:cs typeface="Verdana"/>
              </a:rPr>
              <a:t>Data Protection Suite for Backup </a:t>
            </a:r>
            <a:r>
              <a:rPr lang="en-US" sz="1200" baseline="0" dirty="0" smtClean="0">
                <a:cs typeface="Verdana"/>
              </a:rPr>
              <a:t>and </a:t>
            </a:r>
            <a:r>
              <a:rPr lang="en-US" sz="1200" b="1" baseline="0" dirty="0" smtClean="0">
                <a:cs typeface="Verdana"/>
              </a:rPr>
              <a:t>Data Protection Suite Enterprise Edition</a:t>
            </a:r>
            <a:r>
              <a:rPr lang="en-US" sz="1200" baseline="0" dirty="0" smtClean="0">
                <a:cs typeface="Verdana"/>
              </a:rPr>
              <a:t>. </a:t>
            </a:r>
            <a:endParaRPr lang="en-US" sz="1200" dirty="0" smtClean="0">
              <a:cs typeface="Verdana"/>
            </a:endParaRPr>
          </a:p>
          <a:p>
            <a:endParaRPr lang="en-US" dirty="0"/>
          </a:p>
        </p:txBody>
      </p:sp>
    </p:spTree>
    <p:extLst>
      <p:ext uri="{BB962C8B-B14F-4D97-AF65-F5344CB8AC3E}">
        <p14:creationId xmlns:p14="http://schemas.microsoft.com/office/powerpoint/2010/main" val="497991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685800"/>
            <a:ext cx="4740275" cy="2667000"/>
          </a:xfrm>
        </p:spPr>
      </p:sp>
      <p:sp>
        <p:nvSpPr>
          <p:cNvPr id="3" name="Notes Placeholder 2"/>
          <p:cNvSpPr>
            <a:spLocks noGrp="1"/>
          </p:cNvSpPr>
          <p:nvPr>
            <p:ph type="body" idx="1"/>
          </p:nvPr>
        </p:nvSpPr>
        <p:spPr/>
        <p:txBody>
          <a:bodyPr/>
          <a:lstStyle/>
          <a:p>
            <a:r>
              <a:rPr lang="en-US" dirty="0" smtClean="0"/>
              <a:t>By integration with</a:t>
            </a:r>
            <a:r>
              <a:rPr lang="en-US" baseline="0" dirty="0" smtClean="0"/>
              <a:t> leading backup, enterprise applications and Big Data Applications on Hadoop, DD Boost has a broad ecosystem to integrate with a range of customer environments. For other applications not listed above, EMC offers scripted support through DD Boost File System Plug-in.</a:t>
            </a:r>
            <a:endParaRPr lang="en-US" dirty="0"/>
          </a:p>
        </p:txBody>
      </p:sp>
    </p:spTree>
    <p:extLst>
      <p:ext uri="{BB962C8B-B14F-4D97-AF65-F5344CB8AC3E}">
        <p14:creationId xmlns:p14="http://schemas.microsoft.com/office/powerpoint/2010/main" val="646123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685800"/>
            <a:ext cx="4740275" cy="2667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useo Sans For Dell" pitchFamily="2" charset="0"/>
                <a:ea typeface="+mn-ea"/>
                <a:cs typeface="+mn-cs"/>
              </a:rPr>
              <a:t>With high availability support </a:t>
            </a:r>
            <a:r>
              <a:rPr lang="en-US" sz="1200" kern="1200" smtClean="0">
                <a:solidFill>
                  <a:schemeClr val="tx1"/>
                </a:solidFill>
                <a:effectLst/>
                <a:latin typeface="Museo Sans For Dell" pitchFamily="2" charset="0"/>
                <a:ea typeface="+mn-ea"/>
                <a:cs typeface="+mn-cs"/>
              </a:rPr>
              <a:t>for DD9800</a:t>
            </a:r>
            <a:r>
              <a:rPr lang="en-US" sz="1200" kern="1200" dirty="0" smtClean="0">
                <a:solidFill>
                  <a:schemeClr val="tx1"/>
                </a:solidFill>
                <a:effectLst/>
                <a:latin typeface="Museo Sans For Dell" pitchFamily="2" charset="0"/>
                <a:ea typeface="+mn-ea"/>
                <a:cs typeface="+mn-cs"/>
              </a:rPr>
              <a:t>, DD9300 </a:t>
            </a:r>
            <a:r>
              <a:rPr lang="en-US" sz="1200" kern="1200" smtClean="0">
                <a:solidFill>
                  <a:schemeClr val="tx1"/>
                </a:solidFill>
                <a:effectLst/>
                <a:latin typeface="Museo Sans For Dell" pitchFamily="2" charset="0"/>
                <a:ea typeface="+mn-ea"/>
                <a:cs typeface="+mn-cs"/>
              </a:rPr>
              <a:t>&amp; DD6800 </a:t>
            </a:r>
            <a:r>
              <a:rPr lang="en-US" sz="1200" kern="1200" dirty="0" smtClean="0">
                <a:solidFill>
                  <a:schemeClr val="tx1"/>
                </a:solidFill>
                <a:effectLst/>
                <a:latin typeface="Museo Sans For Dell" pitchFamily="2" charset="0"/>
                <a:ea typeface="+mn-ea"/>
                <a:cs typeface="+mn-cs"/>
              </a:rPr>
              <a:t>and the legacy DD9500, enterprise &amp; midmarket customers can dramatically minimize downtime by enabling business continuity in the face of sudden hardware failures. High availability ensures continuous operational access of backup and archive data. </a:t>
            </a:r>
          </a:p>
          <a:p>
            <a:endParaRPr lang="en-US" sz="1200" kern="1200" dirty="0" smtClean="0">
              <a:solidFill>
                <a:schemeClr val="tx1"/>
              </a:solidFill>
              <a:effectLst/>
              <a:latin typeface="Museo Sans For Dell" pitchFamily="2" charset="0"/>
              <a:ea typeface="+mn-ea"/>
              <a:cs typeface="+mn-cs"/>
            </a:endParaRPr>
          </a:p>
          <a:p>
            <a:r>
              <a:rPr lang="en-US" sz="1200" kern="1200" dirty="0" smtClean="0">
                <a:solidFill>
                  <a:schemeClr val="tx1"/>
                </a:solidFill>
                <a:effectLst/>
                <a:latin typeface="Museo Sans For Dell" pitchFamily="2" charset="0"/>
                <a:ea typeface="+mn-ea"/>
                <a:cs typeface="+mn-cs"/>
              </a:rPr>
              <a:t>With high availability, failover is enabled between two Data Domain controllers. During unplanned system downtime such as a sudden hardware failure, failover activates between the two controllers to achieve business continuity. Backup jobs will pause on the active controller and failover to the standby node, where they can resume operations in just minutes.</a:t>
            </a:r>
            <a:endParaRPr lang="en-US" sz="1200" kern="1200" dirty="0">
              <a:solidFill>
                <a:schemeClr val="tx1"/>
              </a:solidFill>
              <a:effectLst/>
              <a:latin typeface="Museo Sans For Dell" pitchFamily="2" charset="0"/>
              <a:ea typeface="+mn-ea"/>
              <a:cs typeface="+mn-cs"/>
            </a:endParaRPr>
          </a:p>
        </p:txBody>
      </p:sp>
    </p:spTree>
    <p:extLst>
      <p:ext uri="{BB962C8B-B14F-4D97-AF65-F5344CB8AC3E}">
        <p14:creationId xmlns:p14="http://schemas.microsoft.com/office/powerpoint/2010/main" val="19779116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685800"/>
            <a:ext cx="4740275" cy="2667000"/>
          </a:xfrm>
        </p:spPr>
      </p:sp>
      <p:sp>
        <p:nvSpPr>
          <p:cNvPr id="3" name="Notes Placeholder 2"/>
          <p:cNvSpPr>
            <a:spLocks noGrp="1"/>
          </p:cNvSpPr>
          <p:nvPr>
            <p:ph type="body" idx="1"/>
          </p:nvPr>
        </p:nvSpPr>
        <p:spPr/>
        <p:txBody>
          <a:bodyPr/>
          <a:lstStyle/>
          <a:p>
            <a:pPr eaLnBrk="0" fontAlgn="base" hangingPunct="0">
              <a:spcBef>
                <a:spcPts val="594"/>
              </a:spcBef>
              <a:spcAft>
                <a:spcPct val="0"/>
              </a:spcAft>
              <a:buClr>
                <a:srgbClr val="2C95DD"/>
              </a:buClr>
              <a:defRPr/>
            </a:pPr>
            <a:r>
              <a:rPr lang="en-US" sz="1200" dirty="0" smtClean="0"/>
              <a:t>Secure multi-tenancy enables large enterprises and services providers to offer data protection as a service with Data Domain systems</a:t>
            </a:r>
            <a:r>
              <a:rPr lang="en-US" sz="1200" baseline="0" dirty="0" smtClean="0"/>
              <a:t> </a:t>
            </a:r>
            <a:r>
              <a:rPr lang="en-US" sz="1200" dirty="0" smtClean="0"/>
              <a:t>in a private or hybrid cloud. With secure multi-tenancy, a Data Domain system can logically isolate data and restrict each tenant’s visibility and read/write access to only their data. In addition, secure multi-tenancy provides management and monitoring by tenant to enable chargeback, trending and other reporting.</a:t>
            </a:r>
            <a:r>
              <a:rPr lang="en-US" sz="1200" baseline="0" dirty="0" smtClean="0"/>
              <a:t>  </a:t>
            </a:r>
            <a:r>
              <a:rPr lang="en-US" sz="1200" dirty="0" smtClean="0"/>
              <a:t>Secure multi-tenancy is built into DD OS with no software option </a:t>
            </a:r>
            <a:r>
              <a:rPr lang="en-US" sz="1200" b="0" dirty="0" smtClean="0"/>
              <a:t>required and is available for all supported</a:t>
            </a:r>
            <a:r>
              <a:rPr lang="en-US" sz="1200" b="0" baseline="0" dirty="0" smtClean="0"/>
              <a:t> backup, archiving and enterprise </a:t>
            </a:r>
            <a:r>
              <a:rPr lang="en-US" sz="1200" b="0" dirty="0" smtClean="0"/>
              <a:t>applications.</a:t>
            </a:r>
          </a:p>
          <a:p>
            <a:pPr eaLnBrk="0" fontAlgn="base" hangingPunct="0">
              <a:spcBef>
                <a:spcPts val="594"/>
              </a:spcBef>
              <a:spcAft>
                <a:spcPct val="0"/>
              </a:spcAft>
              <a:buClr>
                <a:srgbClr val="2C95DD"/>
              </a:buClr>
              <a:defRPr/>
            </a:pPr>
            <a:endParaRPr lang="en-US" sz="1200" b="0" dirty="0" smtClean="0"/>
          </a:p>
          <a:p>
            <a:pPr eaLnBrk="0" fontAlgn="base" hangingPunct="0">
              <a:spcBef>
                <a:spcPts val="594"/>
              </a:spcBef>
              <a:spcAft>
                <a:spcPct val="0"/>
              </a:spcAft>
              <a:buClr>
                <a:srgbClr val="2C95DD"/>
              </a:buClr>
              <a:defRPr/>
            </a:pPr>
            <a:endParaRPr lang="en-US" sz="1200" b="0" dirty="0" smtClean="0"/>
          </a:p>
        </p:txBody>
      </p:sp>
    </p:spTree>
    <p:extLst>
      <p:ext uri="{BB962C8B-B14F-4D97-AF65-F5344CB8AC3E}">
        <p14:creationId xmlns:p14="http://schemas.microsoft.com/office/powerpoint/2010/main" val="4456278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685800"/>
            <a:ext cx="4740275" cy="2667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1200"/>
              </a:spcBef>
              <a:spcAft>
                <a:spcPts val="0"/>
              </a:spcAft>
              <a:buClrTx/>
              <a:buSzTx/>
              <a:buFontTx/>
              <a:buNone/>
              <a:tabLst/>
              <a:defRPr/>
            </a:pPr>
            <a:r>
              <a:rPr lang="en-US" b="0" dirty="0" smtClean="0">
                <a:solidFill>
                  <a:srgbClr val="000000"/>
                </a:solidFill>
              </a:rPr>
              <a:t>Here </a:t>
            </a:r>
            <a:r>
              <a:rPr lang="en-US" b="0" baseline="0" dirty="0" smtClean="0">
                <a:solidFill>
                  <a:srgbClr val="000000"/>
                </a:solidFill>
              </a:rPr>
              <a:t>is a look at the new Data Domain systems and the category-shattering performance &amp; scalability they each achieve. </a:t>
            </a:r>
          </a:p>
          <a:p>
            <a:pPr marL="0" marR="0" indent="0" algn="l" defTabSz="457200" rtl="0" eaLnBrk="1" fontAlgn="auto" latinLnBrk="0" hangingPunct="1">
              <a:lnSpc>
                <a:spcPct val="100000"/>
              </a:lnSpc>
              <a:spcBef>
                <a:spcPts val="1200"/>
              </a:spcBef>
              <a:spcAft>
                <a:spcPts val="0"/>
              </a:spcAft>
              <a:buClrTx/>
              <a:buSzTx/>
              <a:buFontTx/>
              <a:buNone/>
              <a:tabLst/>
              <a:defRPr/>
            </a:pPr>
            <a:endParaRPr lang="en-US" b="0" baseline="0" dirty="0" smtClean="0">
              <a:solidFill>
                <a:srgbClr val="000000"/>
              </a:solidFill>
            </a:endParaRPr>
          </a:p>
          <a:p>
            <a:pPr marL="0" marR="0" indent="0" algn="l" defTabSz="457200" rtl="0" eaLnBrk="1" fontAlgn="auto" latinLnBrk="0" hangingPunct="1">
              <a:lnSpc>
                <a:spcPct val="100000"/>
              </a:lnSpc>
              <a:spcBef>
                <a:spcPts val="1200"/>
              </a:spcBef>
              <a:spcAft>
                <a:spcPts val="0"/>
              </a:spcAft>
              <a:buClrTx/>
              <a:buSzTx/>
              <a:buFontTx/>
              <a:buNone/>
              <a:tabLst/>
              <a:defRPr/>
            </a:pPr>
            <a:r>
              <a:rPr lang="en-US" b="0" baseline="0" dirty="0" smtClean="0">
                <a:solidFill>
                  <a:srgbClr val="000000"/>
                </a:solidFill>
              </a:rPr>
              <a:t>DD6800, DD9300 &amp; DD9800 each support Data Domain Cloud Tier. DD Cloud Tier allows up to 2x the capacity of the Active Tier to be natively-tiered to the cloud for long term retention. Here is a look at the total capacity of the active tiers of these systems &amp; the total capacity with Data Domain Cloud Tier in addition.</a:t>
            </a:r>
            <a:endParaRPr lang="en-US" b="1" dirty="0" smtClean="0">
              <a:solidFill>
                <a:srgbClr val="000000"/>
              </a:solidFill>
            </a:endParaRPr>
          </a:p>
          <a:p>
            <a:pPr marL="0" marR="0" indent="0" algn="l" defTabSz="457200" rtl="0" eaLnBrk="1" fontAlgn="auto" latinLnBrk="0" hangingPunct="1">
              <a:lnSpc>
                <a:spcPct val="100000"/>
              </a:lnSpc>
              <a:spcBef>
                <a:spcPts val="1200"/>
              </a:spcBef>
              <a:spcAft>
                <a:spcPts val="0"/>
              </a:spcAft>
              <a:buClrTx/>
              <a:buSzTx/>
              <a:buFontTx/>
              <a:buNone/>
              <a:tabLst/>
              <a:defRPr/>
            </a:pPr>
            <a:endParaRPr lang="en-US" sz="1200" kern="1200" dirty="0" smtClean="0">
              <a:solidFill>
                <a:schemeClr val="tx1"/>
              </a:solidFill>
              <a:effectLst/>
              <a:latin typeface="Verdana"/>
              <a:ea typeface="+mn-ea"/>
              <a:cs typeface="+mn-cs"/>
            </a:endParaRPr>
          </a:p>
          <a:p>
            <a:pPr marL="0" marR="0" indent="0" algn="l" defTabSz="457200" rtl="0" eaLnBrk="1" fontAlgn="auto" latinLnBrk="0" hangingPunct="1">
              <a:lnSpc>
                <a:spcPct val="100000"/>
              </a:lnSpc>
              <a:spcBef>
                <a:spcPts val="1200"/>
              </a:spcBef>
              <a:spcAft>
                <a:spcPts val="0"/>
              </a:spcAft>
              <a:buClrTx/>
              <a:buSzTx/>
              <a:buFontTx/>
              <a:buNone/>
              <a:tabLst/>
              <a:defRPr/>
            </a:pPr>
            <a:r>
              <a:rPr lang="en-US" sz="1200" kern="1200" dirty="0" smtClean="0">
                <a:solidFill>
                  <a:schemeClr val="tx1"/>
                </a:solidFill>
                <a:effectLst/>
                <a:latin typeface="Verdana"/>
                <a:ea typeface="+mn-ea"/>
                <a:cs typeface="+mn-cs"/>
              </a:rPr>
              <a:t>Note: Throughput drawn running DD VE in the following environment: </a:t>
            </a:r>
            <a:r>
              <a:rPr lang="en-US" sz="1200" i="1" kern="1200" dirty="0" smtClean="0">
                <a:solidFill>
                  <a:schemeClr val="tx1"/>
                </a:solidFill>
                <a:effectLst/>
                <a:latin typeface="Verdana"/>
                <a:ea typeface="+mn-ea"/>
                <a:cs typeface="+mn-cs"/>
              </a:rPr>
              <a:t>Host server</a:t>
            </a:r>
            <a:r>
              <a:rPr lang="en-US" sz="1200" kern="1200" dirty="0" smtClean="0">
                <a:solidFill>
                  <a:schemeClr val="tx1"/>
                </a:solidFill>
                <a:effectLst/>
                <a:latin typeface="Verdana"/>
                <a:ea typeface="+mn-ea"/>
                <a:cs typeface="+mn-cs"/>
              </a:rPr>
              <a:t>: 2x Intel Xeon CPU (6 Cores each) @ 2GHz, 128GB memory, 2x10GbE NIC; </a:t>
            </a:r>
            <a:r>
              <a:rPr lang="en-US" sz="1200" i="1" kern="1200" dirty="0" smtClean="0">
                <a:solidFill>
                  <a:schemeClr val="tx1"/>
                </a:solidFill>
                <a:effectLst/>
                <a:latin typeface="Verdana"/>
                <a:ea typeface="+mn-ea"/>
                <a:cs typeface="+mn-cs"/>
              </a:rPr>
              <a:t>Storage</a:t>
            </a:r>
            <a:r>
              <a:rPr lang="en-US" sz="1200" kern="1200" dirty="0" smtClean="0">
                <a:solidFill>
                  <a:schemeClr val="tx1"/>
                </a:solidFill>
                <a:effectLst/>
                <a:latin typeface="Verdana"/>
                <a:ea typeface="+mn-ea"/>
                <a:cs typeface="+mn-cs"/>
              </a:rPr>
              <a:t>: DAS with 3TB 7200RPM SAS Drives, RAID6, Battery Powered HBA Cache Enabled, Disk Cache Disabled</a:t>
            </a:r>
            <a:r>
              <a:rPr lang="en-US" dirty="0" smtClean="0">
                <a:effectLst/>
              </a:rPr>
              <a:t> </a:t>
            </a:r>
            <a:endParaRPr lang="en-US" b="1" dirty="0" smtClean="0">
              <a:solidFill>
                <a:srgbClr val="000000"/>
              </a:solidFill>
            </a:endParaRPr>
          </a:p>
        </p:txBody>
      </p:sp>
    </p:spTree>
    <p:extLst>
      <p:ext uri="{BB962C8B-B14F-4D97-AF65-F5344CB8AC3E}">
        <p14:creationId xmlns:p14="http://schemas.microsoft.com/office/powerpoint/2010/main" val="18406007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19</a:t>
            </a:fld>
            <a:endParaRPr lang="en-US" dirty="0"/>
          </a:p>
        </p:txBody>
      </p:sp>
    </p:spTree>
    <p:extLst>
      <p:ext uri="{BB962C8B-B14F-4D97-AF65-F5344CB8AC3E}">
        <p14:creationId xmlns:p14="http://schemas.microsoft.com/office/powerpoint/2010/main" val="1488322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95375" y="696913"/>
            <a:ext cx="4819650" cy="2711450"/>
          </a:xfrm>
        </p:spPr>
      </p:sp>
      <p:sp>
        <p:nvSpPr>
          <p:cNvPr id="3" name="Notes Placeholder 2"/>
          <p:cNvSpPr>
            <a:spLocks noGrp="1"/>
          </p:cNvSpPr>
          <p:nvPr>
            <p:ph type="body" idx="1"/>
          </p:nvPr>
        </p:nvSpPr>
        <p:spPr/>
        <p:txBody>
          <a:bodyPr/>
          <a:lstStyle/>
          <a:p>
            <a:pPr defTabSz="465887" eaLnBrk="1" fontAlgn="auto" hangingPunct="1">
              <a:spcBef>
                <a:spcPts val="1223"/>
              </a:spcBef>
              <a:spcAft>
                <a:spcPts val="0"/>
              </a:spcAft>
              <a:defRPr/>
            </a:pPr>
            <a:r>
              <a:rPr lang="en-US" dirty="0">
                <a:latin typeface="Verdana"/>
              </a:rPr>
              <a:t>First, let’s consider the typical data protection environment in today’s world. The reality is that most customers are managing and protecting their applications and data in multiple places; from on-premise traditional infrastructures to virtualized environments to hybrid and public clouds. This calls for a data protection strategy that acknowledges the current landscape- because it is likely customers will need to support more than one of these environments for some time. With that in mind, customers need a solution that is flexible, comprehensive, and designed to protect data across consumption models.</a:t>
            </a:r>
            <a:endParaRPr lang="en-US" dirty="0" smtClean="0"/>
          </a:p>
          <a:p>
            <a:endParaRPr lang="en-US" dirty="0" smtClean="0"/>
          </a:p>
        </p:txBody>
      </p:sp>
    </p:spTree>
    <p:extLst>
      <p:ext uri="{BB962C8B-B14F-4D97-AF65-F5344CB8AC3E}">
        <p14:creationId xmlns:p14="http://schemas.microsoft.com/office/powerpoint/2010/main" val="14321139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Dell EMC ProtectPoint eliminates backup impact on applications by removing the server from the data path. Unlike a traditional backup, ProtectPoint only pauses the application to mark the point in time for an application-consistent backup, after which the application can quickly return to normal operations. ProtectPoint also allows customers to meet SLAs by backing up directly from Dell EMC primary storage to an Dell EMC Data Domain system. </a:t>
            </a:r>
          </a:p>
          <a:p>
            <a:endParaRPr lang="en-US" dirty="0" smtClean="0"/>
          </a:p>
          <a:p>
            <a:r>
              <a:rPr lang="en-US" dirty="0" smtClean="0"/>
              <a:t>By eliminating traditional backup applications, ProtectPoint enables faster, more frequent backup for enterprise applications. ProtectPoint gives application owners and database administrators for Oracle, Microsoft SQL and Exchange, SAP, and IBM DB2, complete control of their own backup and recovery directly from their native application utilities. This empowers application owners by giving them the control they want without additional cost and complexity. The</a:t>
            </a:r>
            <a:r>
              <a:rPr lang="en-US" baseline="0" dirty="0" smtClean="0"/>
              <a:t> ProtectPoint solution requires </a:t>
            </a:r>
            <a:r>
              <a:rPr lang="en-US" baseline="0" dirty="0" err="1" smtClean="0"/>
              <a:t>XtremIO</a:t>
            </a:r>
            <a:r>
              <a:rPr lang="en-US" baseline="0" dirty="0" smtClean="0"/>
              <a:t>, VMAX3 or VMAX All Flash. </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ProtectPoint can be purchased through: </a:t>
            </a:r>
            <a:r>
              <a:rPr lang="en-US" sz="1200" baseline="0" dirty="0" smtClean="0">
                <a:cs typeface="Verdana"/>
              </a:rPr>
              <a:t> </a:t>
            </a:r>
            <a:r>
              <a:rPr lang="en-US" sz="1200" b="1" baseline="0" dirty="0" smtClean="0">
                <a:cs typeface="Verdana"/>
              </a:rPr>
              <a:t>Data Protection Suite for Applications </a:t>
            </a:r>
            <a:r>
              <a:rPr lang="en-US" sz="1200" baseline="0" dirty="0" smtClean="0">
                <a:cs typeface="Verdana"/>
              </a:rPr>
              <a:t>and </a:t>
            </a:r>
            <a:r>
              <a:rPr lang="en-US" sz="1200" b="1" baseline="0" dirty="0" smtClean="0">
                <a:cs typeface="Verdana"/>
              </a:rPr>
              <a:t>Data Protection Suite Enterprise Edition. </a:t>
            </a:r>
            <a:endParaRPr lang="en-US" sz="1200" b="1" dirty="0" smtClean="0">
              <a:cs typeface="Verdana"/>
            </a:endParaRPr>
          </a:p>
          <a:p>
            <a:endParaRPr lang="en-US" dirty="0"/>
          </a:p>
        </p:txBody>
      </p:sp>
      <p:sp>
        <p:nvSpPr>
          <p:cNvPr id="4" name="Slide Number Placeholder 3"/>
          <p:cNvSpPr>
            <a:spLocks noGrp="1"/>
          </p:cNvSpPr>
          <p:nvPr>
            <p:ph type="sldNum" sz="quarter" idx="10"/>
          </p:nvPr>
        </p:nvSpPr>
        <p:spPr/>
        <p:txBody>
          <a:bodyPr/>
          <a:lstStyle/>
          <a:p>
            <a:fld id="{D5A7B613-0D2A-1B4B-8762-8A904196B8F0}" type="slidenum">
              <a:rPr lang="en-US" smtClean="0"/>
              <a:t>20</a:t>
            </a:fld>
            <a:endParaRPr lang="en-US"/>
          </a:p>
        </p:txBody>
      </p:sp>
    </p:spTree>
    <p:extLst>
      <p:ext uri="{BB962C8B-B14F-4D97-AF65-F5344CB8AC3E}">
        <p14:creationId xmlns:p14="http://schemas.microsoft.com/office/powerpoint/2010/main" val="1230960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685800"/>
            <a:ext cx="4740275" cy="2667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Verdana"/>
                <a:ea typeface="+mn-ea"/>
                <a:cs typeface="+mn-cs"/>
              </a:rPr>
              <a:t>With this in</a:t>
            </a:r>
            <a:r>
              <a:rPr lang="en-US" sz="1200" kern="1200" baseline="0" dirty="0" smtClean="0">
                <a:solidFill>
                  <a:schemeClr val="tx1"/>
                </a:solidFill>
                <a:effectLst/>
                <a:latin typeface="Verdana"/>
                <a:ea typeface="+mn-ea"/>
                <a:cs typeface="+mn-cs"/>
              </a:rPr>
              <a:t> mind, t</a:t>
            </a:r>
            <a:r>
              <a:rPr lang="en-US" sz="1200" kern="1200" dirty="0" smtClean="0">
                <a:solidFill>
                  <a:schemeClr val="tx1"/>
                </a:solidFill>
                <a:effectLst/>
                <a:latin typeface="Verdana"/>
                <a:ea typeface="+mn-ea"/>
                <a:cs typeface="+mn-cs"/>
              </a:rPr>
              <a:t>he VCE Data Protection Appliance brings together best of breed protection storage and protection software with</a:t>
            </a:r>
            <a:r>
              <a:rPr lang="en-US" sz="1200" kern="1200" baseline="0" dirty="0" smtClean="0">
                <a:solidFill>
                  <a:schemeClr val="tx1"/>
                </a:solidFill>
                <a:effectLst/>
                <a:latin typeface="Verdana"/>
                <a:ea typeface="+mn-ea"/>
                <a:cs typeface="+mn-cs"/>
              </a:rPr>
              <a:t> Data Domain and Avamar.  So, you can get </a:t>
            </a:r>
            <a:r>
              <a:rPr lang="en-US" sz="1200" kern="1200" dirty="0" smtClean="0">
                <a:solidFill>
                  <a:schemeClr val="tx1"/>
                </a:solidFill>
                <a:effectLst/>
                <a:latin typeface="Verdana"/>
                <a:ea typeface="+mn-ea"/>
                <a:cs typeface="+mn-cs"/>
              </a:rPr>
              <a:t>the industry’s best deduplication, performance and reliability in a single solution that comes in a range of capacity points</a:t>
            </a:r>
            <a:r>
              <a:rPr lang="en-US" sz="1200" kern="1200" baseline="0" dirty="0" smtClean="0">
                <a:solidFill>
                  <a:schemeClr val="tx1"/>
                </a:solidFill>
                <a:effectLst/>
                <a:latin typeface="Verdana"/>
                <a:ea typeface="+mn-ea"/>
                <a:cs typeface="+mn-cs"/>
              </a:rPr>
              <a:t>.  As a simple to deploy converged solution, </a:t>
            </a:r>
            <a:r>
              <a:rPr lang="en-US" sz="1200" kern="1200" dirty="0" smtClean="0">
                <a:solidFill>
                  <a:schemeClr val="tx1"/>
                </a:solidFill>
                <a:effectLst/>
                <a:latin typeface="Verdana"/>
                <a:ea typeface="+mn-ea"/>
                <a:cs typeface="+mn-cs"/>
              </a:rPr>
              <a:t>the time to value is reduced by up to 75%. </a:t>
            </a:r>
          </a:p>
        </p:txBody>
      </p:sp>
    </p:spTree>
    <p:extLst>
      <p:ext uri="{BB962C8B-B14F-4D97-AF65-F5344CB8AC3E}">
        <p14:creationId xmlns:p14="http://schemas.microsoft.com/office/powerpoint/2010/main" val="6293060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22</a:t>
            </a:fld>
            <a:endParaRPr lang="en-US" dirty="0"/>
          </a:p>
        </p:txBody>
      </p:sp>
    </p:spTree>
    <p:extLst>
      <p:ext uri="{BB962C8B-B14F-4D97-AF65-F5344CB8AC3E}">
        <p14:creationId xmlns:p14="http://schemas.microsoft.com/office/powerpoint/2010/main" val="20619561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685800"/>
            <a:ext cx="4740275" cy="2667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Verdana"/>
                <a:ea typeface="+mn-ea"/>
                <a:cs typeface="+mn-cs"/>
              </a:rPr>
              <a:t>To help customers simplify and automate their path to the cloud, Data Domain provides native</a:t>
            </a:r>
            <a:r>
              <a:rPr lang="en-US" sz="1200" kern="1200" baseline="0" dirty="0" smtClean="0">
                <a:solidFill>
                  <a:schemeClr val="tx1"/>
                </a:solidFill>
                <a:effectLst/>
                <a:latin typeface="Verdana"/>
                <a:ea typeface="+mn-ea"/>
                <a:cs typeface="+mn-cs"/>
              </a:rPr>
              <a:t> </a:t>
            </a:r>
            <a:r>
              <a:rPr lang="en-US" sz="1200" kern="1200" baseline="0" dirty="0" err="1" smtClean="0">
                <a:solidFill>
                  <a:schemeClr val="tx1"/>
                </a:solidFill>
                <a:effectLst/>
                <a:latin typeface="Verdana"/>
                <a:ea typeface="+mn-ea"/>
                <a:cs typeface="+mn-cs"/>
              </a:rPr>
              <a:t>tiering</a:t>
            </a:r>
            <a:r>
              <a:rPr lang="en-US" sz="1200" kern="1200" baseline="0" dirty="0" smtClean="0">
                <a:solidFill>
                  <a:schemeClr val="tx1"/>
                </a:solidFill>
                <a:effectLst/>
                <a:latin typeface="Verdana"/>
                <a:ea typeface="+mn-ea"/>
                <a:cs typeface="+mn-cs"/>
              </a:rPr>
              <a:t> of </a:t>
            </a:r>
            <a:r>
              <a:rPr lang="en-US" sz="1200" kern="1200" baseline="0" dirty="0" err="1" smtClean="0">
                <a:solidFill>
                  <a:schemeClr val="tx1"/>
                </a:solidFill>
                <a:effectLst/>
                <a:latin typeface="Verdana"/>
                <a:ea typeface="+mn-ea"/>
                <a:cs typeface="+mn-cs"/>
              </a:rPr>
              <a:t>deduplicated</a:t>
            </a:r>
            <a:r>
              <a:rPr lang="en-US" sz="1200" kern="1200" baseline="0" dirty="0" smtClean="0">
                <a:solidFill>
                  <a:schemeClr val="tx1"/>
                </a:solidFill>
                <a:effectLst/>
                <a:latin typeface="Verdana"/>
                <a:ea typeface="+mn-ea"/>
                <a:cs typeface="+mn-cs"/>
              </a:rPr>
              <a:t> data to the cloud with Data Domain Cloud Tier.  This </a:t>
            </a:r>
            <a:r>
              <a:rPr lang="en-US" sz="1200" kern="1200" dirty="0" smtClean="0">
                <a:solidFill>
                  <a:schemeClr val="tx1"/>
                </a:solidFill>
                <a:effectLst/>
                <a:latin typeface="Verdana"/>
                <a:ea typeface="+mn-ea"/>
                <a:cs typeface="+mn-cs"/>
              </a:rPr>
              <a:t>best of breed technology allows businesses to gain the advantages of cloud while lowering overall TCO. </a:t>
            </a:r>
          </a:p>
          <a:p>
            <a:r>
              <a:rPr lang="en-US" sz="1200" kern="1200" dirty="0" smtClean="0">
                <a:solidFill>
                  <a:schemeClr val="tx1"/>
                </a:solidFill>
                <a:effectLst/>
                <a:latin typeface="Verdana"/>
                <a:ea typeface="+mn-ea"/>
                <a:cs typeface="+mn-cs"/>
              </a:rPr>
              <a:t> </a:t>
            </a:r>
          </a:p>
          <a:p>
            <a:r>
              <a:rPr lang="en-US" sz="1200" kern="1200" dirty="0" smtClean="0">
                <a:solidFill>
                  <a:schemeClr val="tx1"/>
                </a:solidFill>
                <a:effectLst/>
                <a:latin typeface="Verdana"/>
                <a:ea typeface="+mn-ea"/>
                <a:cs typeface="+mn-cs"/>
              </a:rPr>
              <a:t>The highlights of Data Domain Cloud Tier are that is is:</a:t>
            </a:r>
          </a:p>
          <a:p>
            <a:pPr marL="0" marR="0" lvl="0" indent="0" algn="l" defTabSz="457200" rtl="0" eaLnBrk="1" fontAlgn="auto" latinLnBrk="0" hangingPunct="1">
              <a:lnSpc>
                <a:spcPct val="100000"/>
              </a:lnSpc>
              <a:spcBef>
                <a:spcPts val="1200"/>
              </a:spcBef>
              <a:spcAft>
                <a:spcPts val="0"/>
              </a:spcAft>
              <a:buClrTx/>
              <a:buSzTx/>
              <a:buFontTx/>
              <a:buNone/>
              <a:tabLst/>
              <a:defRPr/>
            </a:pPr>
            <a:r>
              <a:rPr lang="en-US" sz="1200" kern="1200" dirty="0" smtClean="0">
                <a:solidFill>
                  <a:schemeClr val="tx1"/>
                </a:solidFill>
                <a:effectLst/>
                <a:latin typeface="Verdana"/>
                <a:ea typeface="+mn-ea"/>
                <a:cs typeface="+mn-cs"/>
              </a:rPr>
              <a:t>Simple with automated </a:t>
            </a:r>
            <a:r>
              <a:rPr lang="en-US" sz="1200" kern="1200" dirty="0" err="1" smtClean="0">
                <a:solidFill>
                  <a:schemeClr val="tx1"/>
                </a:solidFill>
                <a:effectLst/>
                <a:latin typeface="Verdana"/>
                <a:ea typeface="+mn-ea"/>
                <a:cs typeface="+mn-cs"/>
              </a:rPr>
              <a:t>tiering</a:t>
            </a:r>
            <a:r>
              <a:rPr lang="en-US" sz="1200" kern="1200" dirty="0" smtClean="0">
                <a:solidFill>
                  <a:schemeClr val="tx1"/>
                </a:solidFill>
                <a:effectLst/>
                <a:latin typeface="Verdana"/>
                <a:ea typeface="+mn-ea"/>
                <a:cs typeface="+mn-cs"/>
              </a:rPr>
              <a:t> directly from Data Domain to the public, private or hybrid cloud for long-term retention </a:t>
            </a:r>
          </a:p>
          <a:p>
            <a:r>
              <a:rPr lang="en-US" sz="1200" kern="1200" dirty="0" smtClean="0">
                <a:solidFill>
                  <a:schemeClr val="tx1"/>
                </a:solidFill>
                <a:effectLst/>
                <a:latin typeface="Verdana"/>
                <a:ea typeface="+mn-ea"/>
                <a:cs typeface="+mn-cs"/>
              </a:rPr>
              <a:t>Cost-Effective by sending</a:t>
            </a:r>
            <a:r>
              <a:rPr lang="en-US" sz="1200" kern="1200" baseline="0" dirty="0" smtClean="0">
                <a:solidFill>
                  <a:schemeClr val="tx1"/>
                </a:solidFill>
                <a:effectLst/>
                <a:latin typeface="Verdana"/>
                <a:ea typeface="+mn-ea"/>
                <a:cs typeface="+mn-cs"/>
              </a:rPr>
              <a:t> </a:t>
            </a:r>
            <a:r>
              <a:rPr lang="en-US" sz="1200" kern="1200" dirty="0" smtClean="0">
                <a:solidFill>
                  <a:schemeClr val="tx1"/>
                </a:solidFill>
                <a:effectLst/>
                <a:latin typeface="Verdana"/>
                <a:ea typeface="+mn-ea"/>
                <a:cs typeface="+mn-cs"/>
              </a:rPr>
              <a:t>only unique data to cloud storage for reduced storage footprint and network bandwidth </a:t>
            </a:r>
          </a:p>
          <a:p>
            <a:pPr marL="0" marR="0" lvl="0" indent="0" algn="l" defTabSz="457200" rtl="0" eaLnBrk="1" fontAlgn="auto" latinLnBrk="0" hangingPunct="1">
              <a:lnSpc>
                <a:spcPct val="100000"/>
              </a:lnSpc>
              <a:spcBef>
                <a:spcPts val="1200"/>
              </a:spcBef>
              <a:spcAft>
                <a:spcPts val="0"/>
              </a:spcAft>
              <a:buClrTx/>
              <a:buSzTx/>
              <a:buFontTx/>
              <a:buNone/>
              <a:tabLst/>
              <a:defRPr/>
            </a:pPr>
            <a:r>
              <a:rPr lang="en-US" sz="1200" kern="1200" dirty="0" smtClean="0">
                <a:solidFill>
                  <a:schemeClr val="tx1"/>
                </a:solidFill>
                <a:effectLst/>
                <a:latin typeface="Verdana"/>
                <a:ea typeface="+mn-ea"/>
                <a:cs typeface="+mn-cs"/>
              </a:rPr>
              <a:t>And open by</a:t>
            </a:r>
            <a:r>
              <a:rPr lang="en-US" sz="1200" kern="1200" baseline="0" dirty="0" smtClean="0">
                <a:solidFill>
                  <a:schemeClr val="tx1"/>
                </a:solidFill>
                <a:effectLst/>
                <a:latin typeface="Verdana"/>
                <a:ea typeface="+mn-ea"/>
                <a:cs typeface="+mn-cs"/>
              </a:rPr>
              <a:t> supporting </a:t>
            </a:r>
            <a:r>
              <a:rPr lang="en-US" sz="1200" kern="1200" dirty="0" smtClean="0">
                <a:solidFill>
                  <a:schemeClr val="tx1"/>
                </a:solidFill>
                <a:effectLst/>
                <a:latin typeface="Verdana"/>
                <a:ea typeface="+mn-ea"/>
                <a:cs typeface="+mn-cs"/>
              </a:rPr>
              <a:t>a broad ecosystem of backup applications and the ability</a:t>
            </a:r>
            <a:r>
              <a:rPr lang="en-US" sz="1200" kern="1200" baseline="0" dirty="0" smtClean="0">
                <a:solidFill>
                  <a:schemeClr val="tx1"/>
                </a:solidFill>
                <a:effectLst/>
                <a:latin typeface="Verdana"/>
                <a:ea typeface="+mn-ea"/>
                <a:cs typeface="+mn-cs"/>
              </a:rPr>
              <a:t> to move </a:t>
            </a:r>
            <a:r>
              <a:rPr lang="en-US" sz="1200" kern="1200" dirty="0" smtClean="0">
                <a:solidFill>
                  <a:schemeClr val="tx1"/>
                </a:solidFill>
                <a:effectLst/>
                <a:latin typeface="Verdana"/>
                <a:ea typeface="+mn-ea"/>
                <a:cs typeface="+mn-cs"/>
              </a:rPr>
              <a:t>data to a variety of public and private clouds including EMC Elastic Cloud Storage (ECS) and </a:t>
            </a:r>
            <a:r>
              <a:rPr lang="en-US" sz="1200" kern="1200" dirty="0" err="1" smtClean="0">
                <a:solidFill>
                  <a:schemeClr val="tx1"/>
                </a:solidFill>
                <a:effectLst/>
                <a:latin typeface="Verdana"/>
                <a:ea typeface="+mn-ea"/>
                <a:cs typeface="+mn-cs"/>
              </a:rPr>
              <a:t>Virtustream</a:t>
            </a:r>
            <a:r>
              <a:rPr lang="en-US" sz="1200" kern="1200" baseline="0" dirty="0" smtClean="0">
                <a:solidFill>
                  <a:schemeClr val="tx1"/>
                </a:solidFill>
                <a:effectLst/>
                <a:latin typeface="Verdana"/>
                <a:ea typeface="+mn-ea"/>
                <a:cs typeface="+mn-cs"/>
              </a:rPr>
              <a:t> Storage Cloud </a:t>
            </a:r>
          </a:p>
          <a:p>
            <a:endParaRPr lang="en-US" sz="1200" kern="1200" baseline="0" dirty="0" smtClean="0">
              <a:solidFill>
                <a:schemeClr val="tx1"/>
              </a:solidFill>
              <a:effectLst/>
              <a:latin typeface="Verdana"/>
              <a:ea typeface="+mn-ea"/>
              <a:cs typeface="+mn-cs"/>
            </a:endParaRPr>
          </a:p>
          <a:p>
            <a:pPr marL="0" marR="0" lvl="0" indent="0" algn="l" defTabSz="457200" rtl="0" eaLnBrk="1" fontAlgn="auto" latinLnBrk="0" hangingPunct="1">
              <a:lnSpc>
                <a:spcPct val="100000"/>
              </a:lnSpc>
              <a:spcBef>
                <a:spcPts val="1200"/>
              </a:spcBef>
              <a:spcAft>
                <a:spcPts val="0"/>
              </a:spcAft>
              <a:buClrTx/>
              <a:buSzTx/>
              <a:buFontTx/>
              <a:buNone/>
              <a:tabLst/>
              <a:defRPr/>
            </a:pPr>
            <a:r>
              <a:rPr lang="en-US" sz="1200" kern="1200" dirty="0" smtClean="0">
                <a:solidFill>
                  <a:schemeClr val="tx1"/>
                </a:solidFill>
                <a:effectLst/>
                <a:latin typeface="Verdana"/>
                <a:ea typeface="+mn-ea"/>
                <a:cs typeface="+mn-cs"/>
              </a:rPr>
              <a:t>DD Cloud Tier is also secure</a:t>
            </a:r>
            <a:r>
              <a:rPr lang="en-US" sz="1200" kern="1200" baseline="0" dirty="0" smtClean="0">
                <a:solidFill>
                  <a:schemeClr val="tx1"/>
                </a:solidFill>
                <a:effectLst/>
                <a:latin typeface="Verdana"/>
                <a:ea typeface="+mn-ea"/>
                <a:cs typeface="+mn-cs"/>
              </a:rPr>
              <a:t> by providing the ability to encrypt data in the cloud. </a:t>
            </a:r>
            <a:endParaRPr lang="en-US" dirty="0"/>
          </a:p>
        </p:txBody>
      </p:sp>
    </p:spTree>
    <p:extLst>
      <p:ext uri="{BB962C8B-B14F-4D97-AF65-F5344CB8AC3E}">
        <p14:creationId xmlns:p14="http://schemas.microsoft.com/office/powerpoint/2010/main" val="649914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685800"/>
            <a:ext cx="4740275" cy="2667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Verdana"/>
                <a:ea typeface="+mn-ea"/>
                <a:cs typeface="+mn-cs"/>
              </a:rPr>
              <a:t>Data Domain is also available as</a:t>
            </a:r>
            <a:r>
              <a:rPr lang="en-US" sz="1200" kern="1200" baseline="0" dirty="0" smtClean="0">
                <a:solidFill>
                  <a:schemeClr val="tx1"/>
                </a:solidFill>
                <a:effectLst/>
                <a:latin typeface="Verdana"/>
                <a:ea typeface="+mn-ea"/>
                <a:cs typeface="+mn-cs"/>
              </a:rPr>
              <a:t> a software-defined solution with Data Domain Virtual Edition.  </a:t>
            </a:r>
            <a:r>
              <a:rPr lang="en-US" sz="1200" kern="1200" dirty="0" smtClean="0">
                <a:solidFill>
                  <a:schemeClr val="tx1"/>
                </a:solidFill>
                <a:effectLst/>
                <a:latin typeface="Verdana"/>
                <a:ea typeface="+mn-ea"/>
                <a:cs typeface="+mn-cs"/>
              </a:rPr>
              <a:t>DD VE is simple</a:t>
            </a:r>
            <a:r>
              <a:rPr lang="en-US" sz="1200" kern="1200" baseline="0" dirty="0" smtClean="0">
                <a:solidFill>
                  <a:schemeClr val="tx1"/>
                </a:solidFill>
                <a:effectLst/>
                <a:latin typeface="Verdana"/>
                <a:ea typeface="+mn-ea"/>
                <a:cs typeface="+mn-cs"/>
              </a:rPr>
              <a:t> to download and deploy – it can be up and running in just a matter of minutes. It </a:t>
            </a:r>
            <a:r>
              <a:rPr lang="en-US" sz="1200" kern="1200" dirty="0" smtClean="0">
                <a:solidFill>
                  <a:schemeClr val="tx1"/>
                </a:solidFill>
                <a:effectLst/>
                <a:latin typeface="Verdana"/>
                <a:ea typeface="+mn-ea"/>
                <a:cs typeface="+mn-cs"/>
              </a:rPr>
              <a:t>scales up to 96 TB per instance</a:t>
            </a:r>
            <a:r>
              <a:rPr lang="en-US" sz="1200" kern="1200" baseline="0" dirty="0" smtClean="0">
                <a:solidFill>
                  <a:schemeClr val="tx1"/>
                </a:solidFill>
                <a:effectLst/>
                <a:latin typeface="Verdana"/>
                <a:ea typeface="+mn-ea"/>
                <a:cs typeface="+mn-cs"/>
              </a:rPr>
              <a:t> and you can pay as your grow in as little as 1 TB increments </a:t>
            </a:r>
            <a:r>
              <a:rPr lang="en-US" sz="1200" kern="1200" dirty="0" smtClean="0">
                <a:solidFill>
                  <a:schemeClr val="tx1"/>
                </a:solidFill>
                <a:effectLst/>
                <a:latin typeface="Verdana"/>
                <a:ea typeface="+mn-ea"/>
                <a:cs typeface="+mn-cs"/>
              </a:rPr>
              <a:t>and distribute this capacity in multiple instances as needed across their environment.  DD</a:t>
            </a:r>
            <a:r>
              <a:rPr lang="en-US" sz="1200" kern="1200" baseline="0" dirty="0" smtClean="0">
                <a:solidFill>
                  <a:schemeClr val="tx1"/>
                </a:solidFill>
                <a:effectLst/>
                <a:latin typeface="Verdana"/>
                <a:ea typeface="+mn-ea"/>
                <a:cs typeface="+mn-cs"/>
              </a:rPr>
              <a:t> VE can run on standard hardware, so customers can leverage existing infrastructure to deploy protection storage. </a:t>
            </a:r>
            <a:endParaRPr lang="en-US" sz="1200" kern="1200" dirty="0" smtClean="0">
              <a:solidFill>
                <a:schemeClr val="tx1"/>
              </a:solidFill>
              <a:effectLst/>
              <a:latin typeface="Verdana"/>
              <a:ea typeface="+mn-ea"/>
              <a:cs typeface="+mn-cs"/>
            </a:endParaRPr>
          </a:p>
          <a:p>
            <a:endParaRPr lang="en-US" sz="1200" kern="1200" dirty="0" smtClean="0">
              <a:solidFill>
                <a:schemeClr val="tx1"/>
              </a:solidFill>
              <a:effectLst/>
              <a:latin typeface="Verdana"/>
              <a:ea typeface="+mn-ea"/>
              <a:cs typeface="+mn-cs"/>
            </a:endParaRPr>
          </a:p>
          <a:p>
            <a:r>
              <a:rPr lang="en-US" sz="1200" kern="1200" dirty="0" smtClean="0">
                <a:solidFill>
                  <a:schemeClr val="tx1"/>
                </a:solidFill>
                <a:effectLst/>
                <a:latin typeface="Verdana"/>
                <a:ea typeface="+mn-ea"/>
                <a:cs typeface="+mn-cs"/>
              </a:rPr>
              <a:t>Data Domain Virtual Edition maintains the core Data Domain features that differentiate it as the industry-leading protection storage.  This includes high-speed, variable length deduplication, unparalleled data integrity to ensure reliable recovery, and a broad ecosystem</a:t>
            </a:r>
            <a:r>
              <a:rPr lang="en-US" sz="1200" kern="1200" baseline="0" dirty="0" smtClean="0">
                <a:solidFill>
                  <a:schemeClr val="tx1"/>
                </a:solidFill>
                <a:effectLst/>
                <a:latin typeface="Verdana"/>
                <a:ea typeface="+mn-ea"/>
                <a:cs typeface="+mn-cs"/>
              </a:rPr>
              <a:t> of backup and archive applications</a:t>
            </a:r>
            <a:r>
              <a:rPr lang="en-US" sz="1200" kern="1200" dirty="0" smtClean="0">
                <a:solidFill>
                  <a:schemeClr val="tx1"/>
                </a:solidFill>
                <a:effectLst/>
                <a:latin typeface="Verdana"/>
                <a:ea typeface="+mn-ea"/>
                <a:cs typeface="+mn-cs"/>
              </a:rPr>
              <a:t>.  DD VE also comes with DD Boost, DD Replicator and DD Encryption.</a:t>
            </a:r>
            <a:r>
              <a:rPr lang="en-US" sz="1200" kern="1200" baseline="0" dirty="0" smtClean="0">
                <a:solidFill>
                  <a:schemeClr val="tx1"/>
                </a:solidFill>
                <a:effectLst/>
                <a:latin typeface="Verdana"/>
                <a:ea typeface="+mn-ea"/>
                <a:cs typeface="+mn-cs"/>
              </a:rPr>
              <a:t> </a:t>
            </a:r>
            <a:endParaRPr lang="en-US" dirty="0" smtClean="0"/>
          </a:p>
          <a:p>
            <a:endParaRPr lang="en-US" dirty="0" smtClean="0"/>
          </a:p>
          <a:p>
            <a:pPr marL="0" marR="0" indent="0" algn="l" defTabSz="457200" rtl="0" eaLnBrk="1" fontAlgn="auto" latinLnBrk="0" hangingPunct="1">
              <a:lnSpc>
                <a:spcPct val="100000"/>
              </a:lnSpc>
              <a:spcBef>
                <a:spcPts val="1200"/>
              </a:spcBef>
              <a:spcAft>
                <a:spcPts val="0"/>
              </a:spcAft>
              <a:buClrTx/>
              <a:buSzTx/>
              <a:buFontTx/>
              <a:buNone/>
              <a:tabLst/>
              <a:defRPr/>
            </a:pPr>
            <a:r>
              <a:rPr lang="en-US" sz="1000" b="1" dirty="0" smtClean="0"/>
              <a:t>[NOTE] </a:t>
            </a:r>
            <a:r>
              <a:rPr lang="en-US" sz="1000" b="1" i="1" dirty="0" smtClean="0">
                <a:solidFill>
                  <a:schemeClr val="bg2"/>
                </a:solidFill>
              </a:rPr>
              <a:t>No support for: DD Extended Retention, DD VTL, </a:t>
            </a:r>
            <a:r>
              <a:rPr lang="en-US" sz="1000" b="1" i="1" dirty="0" err="1" smtClean="0">
                <a:solidFill>
                  <a:schemeClr val="bg2"/>
                </a:solidFill>
              </a:rPr>
              <a:t>Fibre</a:t>
            </a:r>
            <a:r>
              <a:rPr lang="en-US" sz="1000" b="1" i="1" dirty="0" smtClean="0">
                <a:solidFill>
                  <a:schemeClr val="bg2"/>
                </a:solidFill>
              </a:rPr>
              <a:t> Channel</a:t>
            </a:r>
          </a:p>
          <a:p>
            <a:endParaRPr lang="en-US" dirty="0" smtClean="0"/>
          </a:p>
          <a:p>
            <a:r>
              <a:rPr lang="en-US" dirty="0" smtClean="0"/>
              <a:t>Backup Apps supported: NetWorker, Avamar, DD Boost for Enterprise Apps, Backup Exec, NetBackup, HP Data Protector, </a:t>
            </a:r>
            <a:r>
              <a:rPr lang="en-US" dirty="0" err="1" smtClean="0"/>
              <a:t>CommVault</a:t>
            </a:r>
            <a:r>
              <a:rPr lang="en-US" dirty="0" smtClean="0"/>
              <a:t>, Oracle RMAN,</a:t>
            </a:r>
            <a:r>
              <a:rPr lang="en-US" baseline="0" dirty="0" smtClean="0"/>
              <a:t> </a:t>
            </a:r>
            <a:r>
              <a:rPr lang="en-US" dirty="0" smtClean="0"/>
              <a:t>  TSM, </a:t>
            </a:r>
            <a:r>
              <a:rPr lang="en-US" dirty="0" err="1" smtClean="0"/>
              <a:t>NetVault</a:t>
            </a:r>
            <a:r>
              <a:rPr lang="en-US" dirty="0" smtClean="0"/>
              <a:t>, VDP </a:t>
            </a:r>
          </a:p>
          <a:p>
            <a:r>
              <a:rPr lang="en-US" dirty="0" smtClean="0"/>
              <a:t>Archive Apps supported: Source One, Enterprise Vault</a:t>
            </a:r>
            <a:r>
              <a:rPr lang="en-US" baseline="0" dirty="0" smtClean="0"/>
              <a:t>, CTA, </a:t>
            </a:r>
            <a:r>
              <a:rPr lang="en-US" baseline="0" dirty="0" err="1" smtClean="0"/>
              <a:t>OpenText</a:t>
            </a:r>
            <a:endParaRPr lang="en-US" dirty="0"/>
          </a:p>
        </p:txBody>
      </p:sp>
    </p:spTree>
    <p:extLst>
      <p:ext uri="{BB962C8B-B14F-4D97-AF65-F5344CB8AC3E}">
        <p14:creationId xmlns:p14="http://schemas.microsoft.com/office/powerpoint/2010/main" val="2004294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We provide continuous data protection for any point-in-time recovery. The Data Protection Suite Family, specifically Enterprise Edition and the Suite for VMware, provides simple, efficient, and proven continuous replication:</a:t>
            </a:r>
          </a:p>
          <a:p>
            <a:pPr marL="174708" indent="-174708">
              <a:spcBef>
                <a:spcPts val="611"/>
              </a:spcBef>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Delivers any point-in-time recovery and optimizes RPO/RTO for applications and VMs.  This includes the ability to restore inter-dependent apps to a consistent state.</a:t>
            </a:r>
          </a:p>
          <a:p>
            <a:pPr marL="174708" lvl="1" indent="-174708" defTabSz="465887" eaLnBrk="1" fontAlgn="auto" hangingPunct="1">
              <a:spcBef>
                <a:spcPts val="611"/>
              </a:spcBef>
              <a:spcAft>
                <a:spcPts val="0"/>
              </a:spcAft>
              <a:buFont typeface="Arial" panose="020B0604020202020204" pitchFamily="34" charset="0"/>
              <a:buChar char="•"/>
              <a:defRPr/>
            </a:pPr>
            <a:r>
              <a:rPr lang="en-US" dirty="0">
                <a:latin typeface="Verdana" panose="020B0604030504040204" pitchFamily="34" charset="0"/>
                <a:ea typeface="Verdana" panose="020B0604030504040204" pitchFamily="34" charset="0"/>
                <a:cs typeface="Verdana" panose="020B0604030504040204" pitchFamily="34" charset="0"/>
              </a:rPr>
              <a:t>Provides local and remote replication over any distance with sync or </a:t>
            </a:r>
            <a:r>
              <a:rPr lang="en-US" dirty="0" err="1">
                <a:latin typeface="Verdana" panose="020B0604030504040204" pitchFamily="34" charset="0"/>
                <a:ea typeface="Verdana" panose="020B0604030504040204" pitchFamily="34" charset="0"/>
                <a:cs typeface="Verdana" panose="020B0604030504040204" pitchFamily="34" charset="0"/>
              </a:rPr>
              <a:t>async</a:t>
            </a:r>
            <a:r>
              <a:rPr lang="en-US" dirty="0">
                <a:latin typeface="Verdana" panose="020B0604030504040204" pitchFamily="34" charset="0"/>
                <a:ea typeface="Verdana" panose="020B0604030504040204" pitchFamily="34" charset="0"/>
                <a:cs typeface="Verdana" panose="020B0604030504040204" pitchFamily="34" charset="0"/>
              </a:rPr>
              <a:t> replication.  </a:t>
            </a:r>
          </a:p>
          <a:p>
            <a:pPr marL="174708" lvl="1" indent="-174708" defTabSz="465887" eaLnBrk="1" fontAlgn="auto" hangingPunct="1">
              <a:spcAft>
                <a:spcPts val="0"/>
              </a:spcAft>
              <a:buFont typeface="Arial" panose="020B0604020202020204" pitchFamily="34" charset="0"/>
              <a:buChar char="•"/>
              <a:defRPr/>
            </a:pPr>
            <a:r>
              <a:rPr lang="en-US" dirty="0">
                <a:latin typeface="Verdana" panose="020B0604030504040204" pitchFamily="34" charset="0"/>
                <a:ea typeface="Verdana" panose="020B0604030504040204" pitchFamily="34" charset="0"/>
                <a:cs typeface="Verdana" panose="020B0604030504040204" pitchFamily="34" charset="0"/>
              </a:rPr>
              <a:t>A plugin provides full integration with VMware </a:t>
            </a:r>
            <a:r>
              <a:rPr lang="en-US" dirty="0" err="1">
                <a:latin typeface="Verdana" panose="020B0604030504040204" pitchFamily="34" charset="0"/>
                <a:ea typeface="Verdana" panose="020B0604030504040204" pitchFamily="34" charset="0"/>
                <a:cs typeface="Verdana" panose="020B0604030504040204" pitchFamily="34" charset="0"/>
              </a:rPr>
              <a:t>vCenter</a:t>
            </a:r>
            <a:r>
              <a:rPr lang="en-US" dirty="0">
                <a:latin typeface="Verdana" panose="020B0604030504040204" pitchFamily="34" charset="0"/>
                <a:ea typeface="Verdana" panose="020B0604030504040204" pitchFamily="34" charset="0"/>
                <a:cs typeface="Verdana" panose="020B0604030504040204" pitchFamily="34" charset="0"/>
              </a:rPr>
              <a:t>, enabling the </a:t>
            </a:r>
            <a:r>
              <a:rPr lang="en-US" dirty="0" err="1">
                <a:latin typeface="Verdana" panose="020B0604030504040204" pitchFamily="34" charset="0"/>
                <a:ea typeface="Verdana" panose="020B0604030504040204" pitchFamily="34" charset="0"/>
                <a:cs typeface="Verdana" panose="020B0604030504040204" pitchFamily="34" charset="0"/>
              </a:rPr>
              <a:t>vCenter</a:t>
            </a:r>
            <a:r>
              <a:rPr lang="en-US" dirty="0">
                <a:latin typeface="Verdana" panose="020B0604030504040204" pitchFamily="34" charset="0"/>
                <a:ea typeface="Verdana" panose="020B0604030504040204" pitchFamily="34" charset="0"/>
                <a:cs typeface="Verdana" panose="020B0604030504040204" pitchFamily="34" charset="0"/>
              </a:rPr>
              <a:t> admin to manage data protection from </a:t>
            </a:r>
            <a:r>
              <a:rPr lang="en-US" dirty="0" err="1">
                <a:latin typeface="Verdana" panose="020B0604030504040204" pitchFamily="34" charset="0"/>
                <a:ea typeface="Verdana" panose="020B0604030504040204" pitchFamily="34" charset="0"/>
                <a:cs typeface="Verdana" panose="020B0604030504040204" pitchFamily="34" charset="0"/>
              </a:rPr>
              <a:t>vCenter</a:t>
            </a:r>
            <a:r>
              <a:rPr lang="en-US" dirty="0">
                <a:latin typeface="Verdana" panose="020B0604030504040204" pitchFamily="34" charset="0"/>
                <a:ea typeface="Verdana" panose="020B0604030504040204" pitchFamily="34" charset="0"/>
                <a:cs typeface="Verdana" panose="020B0604030504040204" pitchFamily="34" charset="0"/>
              </a:rPr>
              <a:t>.</a:t>
            </a:r>
          </a:p>
          <a:p>
            <a:pPr marL="174708" lvl="1" indent="-174708" defTabSz="465887" eaLnBrk="1" fontAlgn="auto" hangingPunct="1">
              <a:spcBef>
                <a:spcPts val="611"/>
              </a:spcBef>
              <a:spcAft>
                <a:spcPts val="0"/>
              </a:spcAft>
              <a:buFont typeface="Arial" panose="020B0604020202020204" pitchFamily="34" charset="0"/>
              <a:buChar char="•"/>
              <a:defRPr/>
            </a:pPr>
            <a:r>
              <a:rPr lang="en-US" dirty="0">
                <a:latin typeface="Verdana" panose="020B0604030504040204" pitchFamily="34" charset="0"/>
                <a:ea typeface="Verdana" panose="020B0604030504040204" pitchFamily="34" charset="0"/>
                <a:cs typeface="Verdana" panose="020B0604030504040204" pitchFamily="34" charset="0"/>
              </a:rPr>
              <a:t>Advanced orchestration includes automated workflow that enhances the operational and disaster recovery processes, reducing data loss and the time required for recovery.  Advanced orchestration enables the support of the VM, the environment and the protection plans to self-adjust to changes.</a:t>
            </a:r>
          </a:p>
          <a:p>
            <a:pPr marL="174708" lvl="1" indent="-174708" defTabSz="465887" eaLnBrk="1" fontAlgn="auto" hangingPunct="1">
              <a:spcBef>
                <a:spcPts val="611"/>
              </a:spcBef>
              <a:spcAft>
                <a:spcPts val="0"/>
              </a:spcAft>
              <a:buFont typeface="Arial" panose="020B0604020202020204" pitchFamily="34" charset="0"/>
              <a:buChar char="•"/>
              <a:defRPr/>
            </a:pPr>
            <a:r>
              <a:rPr lang="en-US" dirty="0" smtClean="0">
                <a:latin typeface="Verdana" panose="020B0604030504040204" pitchFamily="34" charset="0"/>
                <a:ea typeface="Verdana" panose="020B0604030504040204" pitchFamily="34" charset="0"/>
                <a:cs typeface="Verdana" panose="020B0604030504040204" pitchFamily="34" charset="0"/>
              </a:rPr>
              <a:t>Supporting customers in their quest for the agility and flexibility afforded them by a Software Defined Data Center, this solution is 100% software defined.</a:t>
            </a:r>
            <a:endParaRPr lang="en-US" dirty="0">
              <a:solidFill>
                <a:schemeClr val="bg2"/>
              </a:solidFill>
              <a:latin typeface="Verdana" panose="020B0604030504040204" pitchFamily="34" charset="0"/>
              <a:ea typeface="Verdana" panose="020B0604030504040204" pitchFamily="34" charset="0"/>
              <a:cs typeface="Verdana" panose="020B0604030504040204" pitchFamily="34" charset="0"/>
            </a:endParaRPr>
          </a:p>
          <a:p>
            <a:pPr marL="174708" indent="-174708" defTabSz="465887" eaLnBrk="1" fontAlgn="auto" hangingPunct="1">
              <a:spcBef>
                <a:spcPts val="1223"/>
              </a:spcBef>
              <a:spcAft>
                <a:spcPts val="0"/>
              </a:spcAft>
              <a:buFont typeface="Arial" panose="020B0604020202020204" pitchFamily="34" charset="0"/>
              <a:buChar char="•"/>
              <a:defRPr/>
            </a:pPr>
            <a:endParaRPr lang="en-US" dirty="0">
              <a:latin typeface="Verdana" panose="020B0604030504040204" pitchFamily="34" charset="0"/>
              <a:ea typeface="Verdana" panose="020B0604030504040204" pitchFamily="34" charset="0"/>
              <a:cs typeface="Verdana" panose="020B0604030504040204" pitchFamily="34" charset="0"/>
            </a:endParaRPr>
          </a:p>
          <a:p>
            <a:pPr defTabSz="465887" eaLnBrk="1" fontAlgn="auto" hangingPunct="1">
              <a:spcBef>
                <a:spcPts val="1223"/>
              </a:spcBef>
              <a:spcAft>
                <a:spcPts val="0"/>
              </a:spcAft>
              <a:defRPr/>
            </a:pPr>
            <a:endParaRPr lang="en-US"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9630492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465887" eaLnBrk="1" fontAlgn="auto" hangingPunct="1">
              <a:spcBef>
                <a:spcPts val="1223"/>
              </a:spcBef>
              <a:spcAft>
                <a:spcPts val="0"/>
              </a:spcAft>
              <a:defRPr/>
            </a:pPr>
            <a:r>
              <a:rPr lang="en-US" dirty="0" smtClean="0">
                <a:latin typeface="Verdana" panose="020B0604030504040204" pitchFamily="34" charset="0"/>
                <a:ea typeface="Verdana" panose="020B0604030504040204" pitchFamily="34" charset="0"/>
                <a:cs typeface="Verdana" panose="020B0604030504040204" pitchFamily="34" charset="0"/>
              </a:rPr>
              <a:t>The Dell EMC Data Protection Suite Family </a:t>
            </a:r>
            <a:r>
              <a:rPr lang="en-US" baseline="0" dirty="0" smtClean="0">
                <a:latin typeface="Verdana" panose="020B0604030504040204" pitchFamily="34" charset="0"/>
                <a:ea typeface="Verdana" panose="020B0604030504040204" pitchFamily="34" charset="0"/>
                <a:cs typeface="Verdana" panose="020B0604030504040204" pitchFamily="34" charset="0"/>
              </a:rPr>
              <a:t>p</a:t>
            </a:r>
            <a:r>
              <a:rPr lang="en-US" dirty="0" smtClean="0">
                <a:latin typeface="Verdana" panose="020B0604030504040204" pitchFamily="34" charset="0"/>
                <a:ea typeface="Verdana" panose="020B0604030504040204" pitchFamily="34" charset="0"/>
                <a:cs typeface="Verdana" panose="020B0604030504040204" pitchFamily="34" charset="0"/>
              </a:rPr>
              <a:t>rovides </a:t>
            </a:r>
            <a:r>
              <a:rPr lang="en-US" baseline="0" dirty="0" smtClean="0">
                <a:latin typeface="Verdana" panose="020B0604030504040204" pitchFamily="34" charset="0"/>
                <a:ea typeface="Verdana" panose="020B0604030504040204" pitchFamily="34" charset="0"/>
                <a:cs typeface="Verdana" panose="020B0604030504040204" pitchFamily="34" charset="0"/>
              </a:rPr>
              <a:t>the best of both worlds data protection.</a:t>
            </a:r>
          </a:p>
          <a:p>
            <a:pPr marL="0" lvl="1" defTabSz="465887" eaLnBrk="1" fontAlgn="auto" hangingPunct="1">
              <a:spcBef>
                <a:spcPts val="1223"/>
              </a:spcBef>
              <a:spcAft>
                <a:spcPts val="0"/>
              </a:spcAft>
              <a:defRPr/>
            </a:pPr>
            <a:r>
              <a:rPr lang="en-US" baseline="0" dirty="0" smtClean="0">
                <a:latin typeface="Verdana" panose="020B0604030504040204" pitchFamily="34" charset="0"/>
                <a:ea typeface="Verdana" panose="020B0604030504040204" pitchFamily="34" charset="0"/>
                <a:cs typeface="Verdana" panose="020B0604030504040204" pitchFamily="34" charset="0"/>
              </a:rPr>
              <a:t>Specifically – the benefits of backup from Dell EMC include:</a:t>
            </a:r>
          </a:p>
          <a:p>
            <a:pPr marL="174708" lvl="1" indent="-174708" defTabSz="465887" eaLnBrk="1" fontAlgn="auto" hangingPunct="1">
              <a:spcAft>
                <a:spcPts val="0"/>
              </a:spcAft>
              <a:buFontTx/>
              <a:buChar char="-"/>
              <a:defRPr/>
            </a:pPr>
            <a:r>
              <a:rPr lang="en-US" baseline="0" dirty="0" smtClean="0">
                <a:latin typeface="Verdana" panose="020B0604030504040204" pitchFamily="34" charset="0"/>
                <a:ea typeface="Verdana" panose="020B0604030504040204" pitchFamily="34" charset="0"/>
                <a:cs typeface="Verdana" panose="020B0604030504040204" pitchFamily="34" charset="0"/>
              </a:rPr>
              <a:t>Cost effective retention with Data Domain</a:t>
            </a:r>
            <a:r>
              <a:rPr lang="en-US" dirty="0" smtClean="0">
                <a:latin typeface="Verdana" panose="020B0604030504040204" pitchFamily="34" charset="0"/>
                <a:ea typeface="Verdana" panose="020B0604030504040204" pitchFamily="34" charset="0"/>
                <a:cs typeface="Verdana" panose="020B0604030504040204" pitchFamily="34" charset="0"/>
              </a:rPr>
              <a:t> </a:t>
            </a:r>
            <a:r>
              <a:rPr lang="en-US" baseline="0" dirty="0" smtClean="0">
                <a:latin typeface="Verdana" panose="020B0604030504040204" pitchFamily="34" charset="0"/>
                <a:ea typeface="Verdana" panose="020B0604030504040204" pitchFamily="34" charset="0"/>
                <a:cs typeface="Verdana" panose="020B0604030504040204" pitchFamily="34" charset="0"/>
              </a:rPr>
              <a:t>deduplication that reduces backup storage requirements by up to 30x</a:t>
            </a:r>
          </a:p>
          <a:p>
            <a:pPr marL="174708" lvl="1" indent="-174708" defTabSz="465887" eaLnBrk="1" fontAlgn="auto" hangingPunct="1">
              <a:spcAft>
                <a:spcPts val="0"/>
              </a:spcAft>
              <a:buFontTx/>
              <a:buChar char="-"/>
              <a:defRPr/>
            </a:pPr>
            <a:r>
              <a:rPr lang="en-US" baseline="0" dirty="0" smtClean="0">
                <a:latin typeface="Verdana" panose="020B0604030504040204" pitchFamily="34" charset="0"/>
                <a:ea typeface="Verdana" panose="020B0604030504040204" pitchFamily="34" charset="0"/>
                <a:cs typeface="Verdana" panose="020B0604030504040204" pitchFamily="34" charset="0"/>
              </a:rPr>
              <a:t>Corruption protection than ensure data remains recoverable via the Data Domain Data Invulnerability Architecture</a:t>
            </a:r>
          </a:p>
          <a:p>
            <a:pPr marL="174708" lvl="1" indent="-174708" defTabSz="465887" eaLnBrk="1" fontAlgn="auto" hangingPunct="1">
              <a:spcAft>
                <a:spcPts val="0"/>
              </a:spcAft>
              <a:buFontTx/>
              <a:buChar char="-"/>
              <a:defRPr/>
            </a:pPr>
            <a:r>
              <a:rPr lang="en-US" baseline="0" dirty="0" smtClean="0">
                <a:latin typeface="Verdana" panose="020B0604030504040204" pitchFamily="34" charset="0"/>
                <a:ea typeface="Verdana" panose="020B0604030504040204" pitchFamily="34" charset="0"/>
                <a:cs typeface="Verdana" panose="020B0604030504040204" pitchFamily="34" charset="0"/>
              </a:rPr>
              <a:t>Native application integration with agents that empower application owners and DBAs to control their own backup and gain application consistent backups for simplified recovery.</a:t>
            </a:r>
          </a:p>
          <a:p>
            <a:pPr marL="0" lvl="1" defTabSz="465887" eaLnBrk="1" fontAlgn="auto" hangingPunct="1">
              <a:spcBef>
                <a:spcPts val="1223"/>
              </a:spcBef>
              <a:spcAft>
                <a:spcPts val="0"/>
              </a:spcAft>
              <a:defRPr/>
            </a:pPr>
            <a:r>
              <a:rPr lang="en-US" baseline="0" dirty="0" smtClean="0">
                <a:latin typeface="Verdana" panose="020B0604030504040204" pitchFamily="34" charset="0"/>
                <a:ea typeface="Verdana" panose="020B0604030504040204" pitchFamily="34" charset="0"/>
                <a:cs typeface="Verdana" panose="020B0604030504040204" pitchFamily="34" charset="0"/>
              </a:rPr>
              <a:t>Array based snapshots provide a couple features that backup cannot, specifically:</a:t>
            </a:r>
          </a:p>
          <a:p>
            <a:pPr marL="174708" lvl="1" indent="-174708" defTabSz="465887" eaLnBrk="1" fontAlgn="auto" hangingPunct="1">
              <a:spcBef>
                <a:spcPts val="0"/>
              </a:spcBef>
              <a:spcAft>
                <a:spcPts val="0"/>
              </a:spcAft>
              <a:buFontTx/>
              <a:buChar char="-"/>
              <a:defRPr/>
            </a:pPr>
            <a:r>
              <a:rPr lang="en-US" baseline="0" dirty="0" smtClean="0">
                <a:latin typeface="Verdana" panose="020B0604030504040204" pitchFamily="34" charset="0"/>
                <a:ea typeface="Verdana" panose="020B0604030504040204" pitchFamily="34" charset="0"/>
                <a:cs typeface="Verdana" panose="020B0604030504040204" pitchFamily="34" charset="0"/>
              </a:rPr>
              <a:t>No impact on the application server</a:t>
            </a:r>
          </a:p>
          <a:p>
            <a:pPr marL="174708" lvl="1" indent="-174708" defTabSz="465887" eaLnBrk="1" fontAlgn="auto" hangingPunct="1">
              <a:spcBef>
                <a:spcPts val="0"/>
              </a:spcBef>
              <a:spcAft>
                <a:spcPts val="0"/>
              </a:spcAft>
              <a:buFontTx/>
              <a:buChar char="-"/>
              <a:defRPr/>
            </a:pPr>
            <a:r>
              <a:rPr lang="en-US" baseline="0" dirty="0" smtClean="0">
                <a:latin typeface="Verdana" panose="020B0604030504040204" pitchFamily="34" charset="0"/>
                <a:ea typeface="Verdana" panose="020B0604030504040204" pitchFamily="34" charset="0"/>
                <a:cs typeface="Verdana" panose="020B0604030504040204" pitchFamily="34" charset="0"/>
              </a:rPr>
              <a:t>An RPO of minutes or hours</a:t>
            </a:r>
          </a:p>
          <a:p>
            <a:pPr marL="174708" lvl="1" indent="-174708" defTabSz="465887" eaLnBrk="1" fontAlgn="auto" hangingPunct="1">
              <a:spcBef>
                <a:spcPts val="0"/>
              </a:spcBef>
              <a:spcAft>
                <a:spcPts val="0"/>
              </a:spcAft>
              <a:buFontTx/>
              <a:buChar char="-"/>
              <a:defRPr/>
            </a:pPr>
            <a:r>
              <a:rPr lang="en-US" baseline="0" dirty="0" smtClean="0">
                <a:latin typeface="Verdana" panose="020B0604030504040204" pitchFamily="34" charset="0"/>
                <a:ea typeface="Verdana" panose="020B0604030504040204" pitchFamily="34" charset="0"/>
                <a:cs typeface="Verdana" panose="020B0604030504040204" pitchFamily="34" charset="0"/>
              </a:rPr>
              <a:t>And minimal RTO</a:t>
            </a:r>
          </a:p>
          <a:p>
            <a:r>
              <a:rPr lang="en-US" baseline="0" dirty="0" smtClean="0">
                <a:latin typeface="Verdana" panose="020B0604030504040204" pitchFamily="34" charset="0"/>
                <a:ea typeface="Verdana" panose="020B0604030504040204" pitchFamily="34" charset="0"/>
                <a:cs typeface="Verdana" panose="020B0604030504040204" pitchFamily="34" charset="0"/>
              </a:rPr>
              <a:t>The comprehensive protection provided by Data Protection Suite Enterprise Edition, as well as Data Protection Suite for Applications, combines all of these benefits to provide the functionality of backup with the performance of snapshots.</a:t>
            </a:r>
          </a:p>
          <a:p>
            <a:endParaRPr lang="en-US"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0612933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30629" y="4514514"/>
            <a:ext cx="6516914" cy="4263791"/>
          </a:xfrm>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Data Protection Suite also integrates snapshot management technology that leverages both block and file-based array snapshots for faster RTO/RPO’s with the option to rollover a snapshot to highly efficient Data Domain systems for lower cost long-term retention and disaster recovery. It centrally catalogs and manages the snapshots and the backup savesets with granular level recovery supported from both. Snapshot </a:t>
            </a:r>
            <a:r>
              <a:rPr lang="en-US" dirty="0" smtClean="0">
                <a:latin typeface="Verdana" panose="020B0604030504040204" pitchFamily="34" charset="0"/>
                <a:ea typeface="Verdana" panose="020B0604030504040204" pitchFamily="34" charset="0"/>
                <a:cs typeface="Verdana" panose="020B0604030504040204" pitchFamily="34" charset="0"/>
              </a:rPr>
              <a:t>actions can be chained with other backup tasks, such as replication or clone to cloud for long term retention, to form policies in support of an enterprise’s data protection plans. We</a:t>
            </a:r>
            <a:r>
              <a:rPr lang="en-US" baseline="0" dirty="0" smtClean="0">
                <a:latin typeface="Verdana" panose="020B0604030504040204" pitchFamily="34" charset="0"/>
                <a:ea typeface="Verdana" panose="020B0604030504040204" pitchFamily="34" charset="0"/>
                <a:cs typeface="Verdana" panose="020B0604030504040204" pitchFamily="34" charset="0"/>
              </a:rPr>
              <a:t> </a:t>
            </a:r>
            <a:r>
              <a:rPr lang="en-US" dirty="0" smtClean="0">
                <a:latin typeface="Verdana" panose="020B0604030504040204" pitchFamily="34" charset="0"/>
                <a:ea typeface="Verdana" panose="020B0604030504040204" pitchFamily="34" charset="0"/>
                <a:cs typeface="Verdana" panose="020B0604030504040204" pitchFamily="34" charset="0"/>
              </a:rPr>
              <a:t>also provide lifecycle policies for snapshot savesets. Snapshot policies specify the time interval between snapshots and the </a:t>
            </a:r>
            <a:r>
              <a:rPr lang="en-US" dirty="0">
                <a:latin typeface="Verdana" panose="020B0604030504040204" pitchFamily="34" charset="0"/>
                <a:ea typeface="Verdana" panose="020B0604030504040204" pitchFamily="34" charset="0"/>
                <a:cs typeface="Verdana" panose="020B0604030504040204" pitchFamily="34" charset="0"/>
              </a:rPr>
              <a:t>maximum number of </a:t>
            </a:r>
            <a:r>
              <a:rPr lang="en-US" dirty="0" smtClean="0">
                <a:latin typeface="Verdana" panose="020B0604030504040204" pitchFamily="34" charset="0"/>
                <a:ea typeface="Verdana" panose="020B0604030504040204" pitchFamily="34" charset="0"/>
                <a:cs typeface="Verdana" panose="020B0604030504040204" pitchFamily="34" charset="0"/>
              </a:rPr>
              <a:t>snapshots to be </a:t>
            </a:r>
            <a:r>
              <a:rPr lang="en-US" dirty="0">
                <a:latin typeface="Verdana" panose="020B0604030504040204" pitchFamily="34" charset="0"/>
                <a:ea typeface="Verdana" panose="020B0604030504040204" pitchFamily="34" charset="0"/>
                <a:cs typeface="Verdana" panose="020B0604030504040204" pitchFamily="34" charset="0"/>
              </a:rPr>
              <a:t>retained, above which the older snapshots are </a:t>
            </a:r>
            <a:r>
              <a:rPr lang="en-US" dirty="0" smtClean="0">
                <a:latin typeface="Verdana" panose="020B0604030504040204" pitchFamily="34" charset="0"/>
                <a:ea typeface="Verdana" panose="020B0604030504040204" pitchFamily="34" charset="0"/>
                <a:cs typeface="Verdana" panose="020B0604030504040204" pitchFamily="34" charset="0"/>
              </a:rPr>
              <a:t>recycled, and  finally, which </a:t>
            </a:r>
            <a:r>
              <a:rPr lang="en-US" dirty="0">
                <a:latin typeface="Verdana" panose="020B0604030504040204" pitchFamily="34" charset="0"/>
                <a:ea typeface="Verdana" panose="020B0604030504040204" pitchFamily="34" charset="0"/>
                <a:cs typeface="Verdana" panose="020B0604030504040204" pitchFamily="34" charset="0"/>
              </a:rPr>
              <a:t>snapshots will be </a:t>
            </a:r>
            <a:r>
              <a:rPr lang="en-US" dirty="0" smtClean="0">
                <a:latin typeface="Verdana" panose="020B0604030504040204" pitchFamily="34" charset="0"/>
                <a:ea typeface="Verdana" panose="020B0604030504040204" pitchFamily="34" charset="0"/>
                <a:cs typeface="Verdana" panose="020B0604030504040204" pitchFamily="34" charset="0"/>
              </a:rPr>
              <a:t>backed up for operational or disaster recovery. Backup happens on a proxy-host and thus, is non-disruptive.</a:t>
            </a:r>
            <a:endParaRPr lang="en-US" dirty="0">
              <a:latin typeface="Verdana" panose="020B0604030504040204" pitchFamily="34" charset="0"/>
              <a:ea typeface="Verdana" panose="020B0604030504040204" pitchFamily="34" charset="0"/>
              <a:cs typeface="Verdana" panose="020B0604030504040204" pitchFamily="34" charset="0"/>
            </a:endParaRPr>
          </a:p>
          <a:p>
            <a:pPr defTabSz="465887" eaLnBrk="1" fontAlgn="auto" hangingPunct="1">
              <a:spcBef>
                <a:spcPts val="1223"/>
              </a:spcBef>
              <a:spcAft>
                <a:spcPts val="0"/>
              </a:spcAft>
              <a:defRPr/>
            </a:pPr>
            <a:r>
              <a:rPr lang="en-US" dirty="0">
                <a:latin typeface="Verdana" panose="020B0604030504040204" pitchFamily="34" charset="0"/>
                <a:ea typeface="Verdana" panose="020B0604030504040204" pitchFamily="34" charset="0"/>
                <a:cs typeface="Verdana" panose="020B0604030504040204" pitchFamily="34" charset="0"/>
              </a:rPr>
              <a:t>These snapshot capabilities are a result of the underlying technology of Data Protection Suite, in the form of NetWorker, included in Data Protection Suite Enterprise Edition and Data Protection Suite for Backup</a:t>
            </a:r>
            <a:r>
              <a:rPr lang="en-US" dirty="0" smtClean="0">
                <a:latin typeface="Verdana" panose="020B0604030504040204" pitchFamily="34" charset="0"/>
                <a:ea typeface="Verdana" panose="020B0604030504040204" pitchFamily="34" charset="0"/>
                <a:cs typeface="Verdana" panose="020B0604030504040204" pitchFamily="34" charset="0"/>
              </a:rPr>
              <a:t>. NetWorker provides application aware protection on SAN arrays for DB2, Oracle, and SAP with Oracle. It </a:t>
            </a:r>
            <a:r>
              <a:rPr lang="en-US" dirty="0">
                <a:latin typeface="Verdana" panose="020B0604030504040204" pitchFamily="34" charset="0"/>
                <a:ea typeface="Verdana" panose="020B0604030504040204" pitchFamily="34" charset="0"/>
                <a:cs typeface="Verdana" panose="020B0604030504040204" pitchFamily="34" charset="0"/>
              </a:rPr>
              <a:t>should also be noted that Data Protection Suite Enterprise Edition is application aware through EMC </a:t>
            </a:r>
            <a:r>
              <a:rPr lang="en-US" dirty="0" smtClean="0">
                <a:latin typeface="Verdana" panose="020B0604030504040204" pitchFamily="34" charset="0"/>
                <a:ea typeface="Verdana" panose="020B0604030504040204" pitchFamily="34" charset="0"/>
                <a:cs typeface="Verdana" panose="020B0604030504040204" pitchFamily="34" charset="0"/>
              </a:rPr>
              <a:t>AppSync, </a:t>
            </a:r>
            <a:r>
              <a:rPr lang="en-US" dirty="0">
                <a:latin typeface="Verdana" panose="020B0604030504040204" pitchFamily="34" charset="0"/>
                <a:ea typeface="Verdana" panose="020B0604030504040204" pitchFamily="34" charset="0"/>
                <a:cs typeface="Verdana" panose="020B0604030504040204" pitchFamily="34" charset="0"/>
              </a:rPr>
              <a:t>with support for Oracle, Microsoft SQL Server, Microsoft Exchange, and VMware VMFS and NFS datastores and File Systems</a:t>
            </a:r>
            <a:r>
              <a:rPr lang="en-US" dirty="0" smtClean="0">
                <a:latin typeface="Verdana" panose="020B0604030504040204" pitchFamily="34" charset="0"/>
                <a:ea typeface="Verdana" panose="020B0604030504040204" pitchFamily="34" charset="0"/>
                <a:cs typeface="Verdana" panose="020B0604030504040204" pitchFamily="34" charset="0"/>
              </a:rPr>
              <a:t>.</a:t>
            </a:r>
            <a:endParaRPr lang="en-US" b="0" dirty="0" smtClean="0">
              <a:solidFill>
                <a:srgbClr val="FF0000"/>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451201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75771" y="4514514"/>
            <a:ext cx="6328229" cy="4263791"/>
          </a:xfrm>
        </p:spPr>
        <p:txBody>
          <a:bodyPr/>
          <a:lstStyle/>
          <a:p>
            <a:r>
              <a:rPr lang="en-US" sz="1100" dirty="0">
                <a:latin typeface="Verdana" panose="020B0604030504040204" pitchFamily="34" charset="0"/>
                <a:ea typeface="Verdana" panose="020B0604030504040204" pitchFamily="34" charset="0"/>
                <a:cs typeface="Verdana" panose="020B0604030504040204" pitchFamily="34" charset="0"/>
              </a:rPr>
              <a:t>The backup and recovery capabilities of the Data Protection Suite Family tightly integrate with Data Domain, providing an industry-leading backup and recovery software solution for protection across the enterprise. DD Boost, purchased separately, provides unique client-side global deduplication technology which eliminates redundant backup data sent over the network and stored. It is integrated with both Avamar and NetWorker and deduplicates at the client, whether virtual or physical, and across sites and servers, thus lowering costs and removing risks associated with traditional backup.  Further, the unique capabilities of Avamar, as well as NetWorker Block Based Backup, technologies enable you with a daily full backup every time – you never have to backup the same data twice!</a:t>
            </a:r>
          </a:p>
          <a:p>
            <a:r>
              <a:rPr lang="en-US" sz="1100" dirty="0">
                <a:latin typeface="Verdana" panose="020B0604030504040204" pitchFamily="34" charset="0"/>
                <a:ea typeface="Verdana" panose="020B0604030504040204" pitchFamily="34" charset="0"/>
                <a:cs typeface="Verdana" panose="020B0604030504040204" pitchFamily="34" charset="0"/>
              </a:rPr>
              <a:t>Specifically, Data Protection Suite Enterprise Edition and Data Protection Suite for Applications boasts 20x faster backup thanks to </a:t>
            </a:r>
            <a:r>
              <a:rPr lang="en-US" sz="1100" dirty="0" err="1">
                <a:latin typeface="Verdana" panose="020B0604030504040204" pitchFamily="34" charset="0"/>
                <a:ea typeface="Verdana" panose="020B0604030504040204" pitchFamily="34" charset="0"/>
                <a:cs typeface="Verdana" panose="020B0604030504040204" pitchFamily="34" charset="0"/>
              </a:rPr>
              <a:t>ProtectPoint’s</a:t>
            </a:r>
            <a:r>
              <a:rPr lang="en-US" sz="1100" dirty="0">
                <a:latin typeface="Verdana" panose="020B0604030504040204" pitchFamily="34" charset="0"/>
                <a:ea typeface="Verdana" panose="020B0604030504040204" pitchFamily="34" charset="0"/>
                <a:cs typeface="Verdana" panose="020B0604030504040204" pitchFamily="34" charset="0"/>
              </a:rPr>
              <a:t> storage integrated data protection capabilities. And with Avamar, image-based recoveries are up to 30x faster than competitors.</a:t>
            </a:r>
          </a:p>
          <a:p>
            <a:r>
              <a:rPr lang="en-US" sz="1100" dirty="0">
                <a:latin typeface="Verdana" panose="020B0604030504040204" pitchFamily="34" charset="0"/>
                <a:ea typeface="Verdana" panose="020B0604030504040204" pitchFamily="34" charset="0"/>
                <a:cs typeface="Verdana" panose="020B0604030504040204" pitchFamily="34" charset="0"/>
              </a:rPr>
              <a:t>All offerings within the Data Protection Suite Family are cloud-enabled, delivering highly-efficient, secure long-term retention of backups to the cloud, as well as backups of data and applications within the public cloud.</a:t>
            </a:r>
          </a:p>
          <a:p>
            <a:r>
              <a:rPr lang="en-US" sz="1100" dirty="0">
                <a:latin typeface="Verdana" panose="020B0604030504040204" pitchFamily="34" charset="0"/>
                <a:ea typeface="Verdana" panose="020B0604030504040204" pitchFamily="34" charset="0"/>
                <a:cs typeface="Verdana" panose="020B0604030504040204" pitchFamily="34" charset="0"/>
              </a:rPr>
              <a:t>The powerful combination of Data Protection Suite with Data Domain yields impressive results, including 99% reduction in network traffic, up to 30x reduction in backup storage, and 50% reduction in backup time. Data Protection Suite and Data Domain are more tightly integrated than competitors software, enabling higher dedupe rates and greater ease of installation and use.</a:t>
            </a:r>
          </a:p>
          <a:p>
            <a:r>
              <a:rPr lang="en-US" sz="1100" dirty="0">
                <a:latin typeface="Verdana" panose="020B0604030504040204" pitchFamily="34" charset="0"/>
                <a:ea typeface="Verdana" panose="020B0604030504040204" pitchFamily="34" charset="0"/>
                <a:cs typeface="Verdana" panose="020B0604030504040204" pitchFamily="34" charset="0"/>
              </a:rPr>
              <a:t>Providing flexibility and choice, each Data Protection Suite offering empowers app owners to work within their native utilities, while also delivering heterogeneous platform support for the broadest range of apps.</a:t>
            </a:r>
          </a:p>
          <a:p>
            <a:endParaRPr lang="en-US" sz="11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7947251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38238" y="231775"/>
            <a:ext cx="4819650" cy="2711450"/>
          </a:xfrm>
        </p:spPr>
      </p:sp>
      <p:sp>
        <p:nvSpPr>
          <p:cNvPr id="3" name="Notes Placeholder 2"/>
          <p:cNvSpPr>
            <a:spLocks noGrp="1"/>
          </p:cNvSpPr>
          <p:nvPr>
            <p:ph type="body" idx="1"/>
          </p:nvPr>
        </p:nvSpPr>
        <p:spPr>
          <a:xfrm>
            <a:off x="159658" y="3077615"/>
            <a:ext cx="6647542" cy="4263791"/>
          </a:xfrm>
        </p:spPr>
        <p:txBody>
          <a:bodyPr/>
          <a:lstStyle/>
          <a:p>
            <a:r>
              <a:rPr lang="en-US" dirty="0">
                <a:latin typeface="Verdana" pitchFamily="34" charset="0"/>
                <a:ea typeface="Verdana" panose="020B0604030504040204" pitchFamily="34" charset="0"/>
                <a:cs typeface="Verdana" panose="020B0604030504040204" pitchFamily="34" charset="0"/>
              </a:rPr>
              <a:t>A lot of people think backup itself can solve all of the data protection challenges companies face today. However, backup is in fact quite different from archive. </a:t>
            </a:r>
          </a:p>
          <a:p>
            <a:pPr marL="174708" indent="-174708">
              <a:buFont typeface="Arial" panose="020B0604020202020204" pitchFamily="34" charset="0"/>
              <a:buChar char="•"/>
            </a:pPr>
            <a:r>
              <a:rPr lang="en-US" dirty="0">
                <a:latin typeface="Verdana" pitchFamily="34" charset="0"/>
                <a:ea typeface="Verdana" panose="020B0604030504040204" pitchFamily="34" charset="0"/>
                <a:cs typeface="Verdana" panose="020B0604030504040204" pitchFamily="34" charset="0"/>
              </a:rPr>
              <a:t>Backups are secondary copies of active production information used when a recovery copy is needed to get an end user back to work, or—in the case of a disaster—to get the business back up and running. Since backups are focused on constantly changing business information, they are generally short-term and often overwritten when full backups are taken. This makes backup a poor choice for retaining data for compliance reasons.</a:t>
            </a:r>
          </a:p>
          <a:p>
            <a:pPr marL="174708" indent="-174708">
              <a:buFont typeface="Arial" panose="020B0604020202020204" pitchFamily="34" charset="0"/>
              <a:buChar char="•"/>
            </a:pPr>
            <a:r>
              <a:rPr lang="en-US" dirty="0">
                <a:latin typeface="Verdana" pitchFamily="34" charset="0"/>
                <a:ea typeface="Verdana" panose="020B0604030504040204" pitchFamily="34" charset="0"/>
                <a:cs typeface="Verdana" panose="020B0604030504040204" pitchFamily="34" charset="0"/>
              </a:rPr>
              <a:t>Archive, on the other hand, is not a copy of production data, but rather the primary version of a piece of data, often inactive or non-changing. When data stops changing or is no longer frequently used, it is best to move it to an archive, where it lives outside the backup window but can still be accessed. Archives do not focus on "recovering" an application or business data, but allow for information retrieval. They are typically used for long-term retention of information, and thus are the best choice for managing data with regulatory compliance requirements.</a:t>
            </a:r>
          </a:p>
          <a:p>
            <a:r>
              <a:rPr lang="en-US" dirty="0">
                <a:latin typeface="Verdana" pitchFamily="34" charset="0"/>
                <a:ea typeface="Verdana" panose="020B0604030504040204" pitchFamily="34" charset="0"/>
                <a:cs typeface="Verdana" panose="020B0604030504040204" pitchFamily="34" charset="0"/>
              </a:rPr>
              <a:t>For a complete data protection strategy, you need both backup for disaster recovery and archive for very long-term retention.</a:t>
            </a:r>
          </a:p>
          <a:p>
            <a:r>
              <a:rPr lang="en-US" dirty="0">
                <a:latin typeface="Verdana" pitchFamily="34" charset="0"/>
                <a:ea typeface="Verdana" panose="020B0604030504040204" pitchFamily="34" charset="0"/>
                <a:cs typeface="Verdana" panose="020B0604030504040204" pitchFamily="34" charset="0"/>
              </a:rPr>
              <a:t>Data Protection Suite Enterprise Edition and Data Protection Suite for Archive come complete with industry-leading archive solutions. With archive as a part of your data protection strategy, you can reduce storage cost, streamline compliance process, enable data search and discovery, as well as improve operational efficiencies. Archiving can be thought of as a process of moving data to a less costly tier to help enforce long-term retention and regulatory compliance.</a:t>
            </a:r>
          </a:p>
          <a:p>
            <a:r>
              <a:rPr lang="en-US" dirty="0">
                <a:latin typeface="Verdana" pitchFamily="34" charset="0"/>
                <a:ea typeface="Verdana" panose="020B0604030504040204" pitchFamily="34" charset="0"/>
                <a:cs typeface="Verdana" panose="020B0604030504040204" pitchFamily="34" charset="0"/>
              </a:rPr>
              <a:t>The compliance department has a lot to gain, too. Most customers have retention policies for email and files but they are rarely followed or enforced.  Archiving can help companies to automate, audit and defend their retention policies, which are frequently just words on paper that are ignored by everyone.  For compliance, this reduces the risk of penalties and fines by helping customers bring more of their legal eDiscovery work in-house. Creating a repeatable business process for locating and processing content for eDiscovery will substantially cut risk, and can result in legal savings.</a:t>
            </a:r>
          </a:p>
          <a:p>
            <a:endParaRPr lang="en-US" dirty="0">
              <a:latin typeface="Verdana" pitchFamily="34" charset="0"/>
              <a:ea typeface="Verdana" panose="020B0604030504040204" pitchFamily="34" charset="0"/>
              <a:cs typeface="Verdana" panose="020B0604030504040204" pitchFamily="34" charset="0"/>
            </a:endParaRPr>
          </a:p>
          <a:p>
            <a:endParaRPr lang="en-US" dirty="0">
              <a:latin typeface="Verdana" pitchFamily="34" charset="0"/>
              <a:ea typeface="Verdana" panose="020B0604030504040204" pitchFamily="34" charset="0"/>
              <a:cs typeface="Verdana" panose="020B0604030504040204" pitchFamily="34" charset="0"/>
            </a:endParaRPr>
          </a:p>
          <a:p>
            <a:endParaRPr lang="en-US" dirty="0">
              <a:latin typeface="Verdana" pitchFamily="34" charset="0"/>
              <a:ea typeface="Verdana" panose="020B0604030504040204" pitchFamily="34" charset="0"/>
              <a:cs typeface="Verdana" panose="020B0604030504040204" pitchFamily="34" charset="0"/>
            </a:endParaRPr>
          </a:p>
          <a:p>
            <a:endParaRPr lang="en-US" dirty="0">
              <a:latin typeface="Verdana" pitchFamily="34" charset="0"/>
              <a:ea typeface="Verdana" panose="020B0604030504040204" pitchFamily="34" charset="0"/>
              <a:cs typeface="Verdana" panose="020B0604030504040204" pitchFamily="34" charset="0"/>
            </a:endParaRPr>
          </a:p>
          <a:p>
            <a:endParaRPr lang="en-US" dirty="0">
              <a:latin typeface="Verdana" pitchFamily="34" charset="0"/>
              <a:ea typeface="Verdana" panose="020B0604030504040204" pitchFamily="34" charset="0"/>
              <a:cs typeface="Verdana" panose="020B0604030504040204" pitchFamily="34" charset="0"/>
            </a:endParaRPr>
          </a:p>
          <a:p>
            <a:endParaRPr lang="en-US" dirty="0">
              <a:latin typeface="Verdana" pitchFamily="34" charset="0"/>
              <a:ea typeface="Verdana" panose="020B0604030504040204" pitchFamily="34" charset="0"/>
              <a:cs typeface="Verdana" panose="020B0604030504040204" pitchFamily="34" charset="0"/>
            </a:endParaRPr>
          </a:p>
          <a:p>
            <a:endParaRPr lang="en-US" dirty="0">
              <a:latin typeface="Verdana" pitchFamily="34" charset="0"/>
              <a:ea typeface="Verdana" panose="020B0604030504040204" pitchFamily="34" charset="0"/>
              <a:cs typeface="Verdana" panose="020B0604030504040204" pitchFamily="34" charset="0"/>
            </a:endParaRPr>
          </a:p>
          <a:p>
            <a:endParaRPr lang="en-US" dirty="0">
              <a:latin typeface="Verdana" pitchFamily="34" charset="0"/>
              <a:ea typeface="Verdana" panose="020B0604030504040204" pitchFamily="34" charset="0"/>
              <a:cs typeface="Verdana" panose="020B0604030504040204" pitchFamily="34" charset="0"/>
            </a:endParaRPr>
          </a:p>
          <a:p>
            <a:endParaRPr lang="en-US" dirty="0">
              <a:latin typeface="Verdana" pitchFamily="34" charset="0"/>
              <a:ea typeface="Verdana" panose="020B0604030504040204" pitchFamily="34" charset="0"/>
              <a:cs typeface="Verdana" panose="020B0604030504040204" pitchFamily="34" charset="0"/>
            </a:endParaRPr>
          </a:p>
          <a:p>
            <a:endParaRPr lang="en-US" dirty="0">
              <a:latin typeface="Verdana"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871081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95375" y="696913"/>
            <a:ext cx="4819650" cy="2711450"/>
          </a:xfrm>
        </p:spPr>
      </p:sp>
      <p:sp>
        <p:nvSpPr>
          <p:cNvPr id="3" name="Notes Placeholder 2"/>
          <p:cNvSpPr>
            <a:spLocks noGrp="1"/>
          </p:cNvSpPr>
          <p:nvPr>
            <p:ph type="body" idx="1"/>
          </p:nvPr>
        </p:nvSpPr>
        <p:spPr/>
        <p:txBody>
          <a:bodyPr/>
          <a:lstStyle/>
          <a:p>
            <a:pPr>
              <a:spcBef>
                <a:spcPts val="611"/>
              </a:spcBef>
            </a:pPr>
            <a:r>
              <a:rPr lang="en-US" dirty="0" smtClean="0">
                <a:latin typeface="Verdana" panose="020B0604030504040204" pitchFamily="34" charset="0"/>
                <a:ea typeface="Verdana" panose="020B0604030504040204" pitchFamily="34" charset="0"/>
                <a:cs typeface="Verdana" panose="020B0604030504040204" pitchFamily="34" charset="0"/>
              </a:rPr>
              <a:t>Not only do customers need to be protected</a:t>
            </a:r>
            <a:r>
              <a:rPr lang="en-US" baseline="0" dirty="0" smtClean="0">
                <a:latin typeface="Verdana" panose="020B0604030504040204" pitchFamily="34" charset="0"/>
                <a:ea typeface="Verdana" panose="020B0604030504040204" pitchFamily="34" charset="0"/>
                <a:cs typeface="Verdana" panose="020B0604030504040204" pitchFamily="34" charset="0"/>
              </a:rPr>
              <a:t> across all consumption models, they also need a solution that spans the data protection continuum. In terms of service levels, there is no one size fits all solution.</a:t>
            </a:r>
            <a:r>
              <a:rPr lang="en-US" dirty="0" smtClean="0">
                <a:latin typeface="Verdana" panose="020B0604030504040204" pitchFamily="34" charset="0"/>
                <a:ea typeface="Verdana" panose="020B0604030504040204" pitchFamily="34" charset="0"/>
                <a:cs typeface="Verdana" panose="020B0604030504040204" pitchFamily="34" charset="0"/>
              </a:rPr>
              <a:t> </a:t>
            </a:r>
            <a:r>
              <a:rPr lang="en-US" dirty="0">
                <a:latin typeface="Verdana" panose="020B0604030504040204" pitchFamily="34" charset="0"/>
                <a:ea typeface="Verdana" panose="020B0604030504040204" pitchFamily="34" charset="0"/>
                <a:cs typeface="Verdana" panose="020B0604030504040204" pitchFamily="34" charset="0"/>
              </a:rPr>
              <a:t>Protection </a:t>
            </a:r>
            <a:r>
              <a:rPr lang="en-US" dirty="0" smtClean="0">
                <a:latin typeface="Verdana" panose="020B0604030504040204" pitchFamily="34" charset="0"/>
                <a:ea typeface="Verdana" panose="020B0604030504040204" pitchFamily="34" charset="0"/>
                <a:cs typeface="Verdana" panose="020B0604030504040204" pitchFamily="34" charset="0"/>
              </a:rPr>
              <a:t>should be based on data value and service levels that align to business</a:t>
            </a:r>
            <a:r>
              <a:rPr lang="en-US" baseline="0" dirty="0" smtClean="0">
                <a:latin typeface="Verdana" panose="020B0604030504040204" pitchFamily="34" charset="0"/>
                <a:ea typeface="Verdana" panose="020B0604030504040204" pitchFamily="34" charset="0"/>
                <a:cs typeface="Verdana" panose="020B0604030504040204" pitchFamily="34" charset="0"/>
              </a:rPr>
              <a:t> </a:t>
            </a:r>
            <a:r>
              <a:rPr lang="en-US" dirty="0" smtClean="0">
                <a:latin typeface="Verdana" panose="020B0604030504040204" pitchFamily="34" charset="0"/>
                <a:ea typeface="Verdana" panose="020B0604030504040204" pitchFamily="34" charset="0"/>
                <a:cs typeface="Verdana" panose="020B0604030504040204" pitchFamily="34" charset="0"/>
              </a:rPr>
              <a:t>objectives. The Data</a:t>
            </a:r>
            <a:r>
              <a:rPr lang="en-US" baseline="0" dirty="0" smtClean="0">
                <a:latin typeface="Verdana" panose="020B0604030504040204" pitchFamily="34" charset="0"/>
                <a:ea typeface="Verdana" panose="020B0604030504040204" pitchFamily="34" charset="0"/>
                <a:cs typeface="Verdana" panose="020B0604030504040204" pitchFamily="34" charset="0"/>
              </a:rPr>
              <a:t> Protection Suite Family presents a solution to fit all types of data requirements, from replication to snapshot to backup and</a:t>
            </a:r>
            <a:r>
              <a:rPr lang="en-US" dirty="0" smtClean="0">
                <a:latin typeface="Verdana" panose="020B0604030504040204" pitchFamily="34" charset="0"/>
                <a:ea typeface="Verdana" panose="020B0604030504040204" pitchFamily="34" charset="0"/>
                <a:cs typeface="Verdana" panose="020B0604030504040204" pitchFamily="34" charset="0"/>
              </a:rPr>
              <a:t> archive. </a:t>
            </a:r>
          </a:p>
          <a:p>
            <a:pPr>
              <a:spcBef>
                <a:spcPts val="611"/>
              </a:spcBef>
            </a:pPr>
            <a:r>
              <a:rPr lang="en-US" baseline="0" dirty="0" smtClean="0">
                <a:latin typeface="Verdana" panose="020B0604030504040204" pitchFamily="34" charset="0"/>
                <a:ea typeface="Verdana" panose="020B0604030504040204" pitchFamily="34" charset="0"/>
                <a:cs typeface="Verdana" panose="020B0604030504040204" pitchFamily="34" charset="0"/>
              </a:rPr>
              <a:t>Our industry-leading availability and mobility solution, VPLEX, is not included in the Data Protection Suite Family and can be purchased separately.</a:t>
            </a:r>
            <a:endParaRPr lang="en-US"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770080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xfrm>
            <a:off x="1057275" y="685800"/>
            <a:ext cx="4743450" cy="2668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wrap="square" numCol="1" anchor="t" anchorCtr="0" compatLnSpc="1">
            <a:prstTxWarp prst="textNoShape">
              <a:avLst/>
            </a:prstTxWarp>
            <a:normAutofit fontScale="77500" lnSpcReduction="20000"/>
          </a:bodyPr>
          <a:lstStyle/>
          <a:p>
            <a:pPr defTabSz="457148">
              <a:lnSpc>
                <a:spcPct val="80000"/>
              </a:lnSpc>
              <a:spcBef>
                <a:spcPts val="1199"/>
              </a:spcBef>
            </a:pPr>
            <a:r>
              <a:rPr lang="en-US" sz="1000" dirty="0">
                <a:solidFill>
                  <a:schemeClr val="bg2"/>
                </a:solidFill>
                <a:latin typeface="MetaNormalLF-Roman" charset="0"/>
                <a:ea typeface="MS PGothic" charset="0"/>
                <a:cs typeface="MS PGothic" charset="0"/>
              </a:rPr>
              <a:t>Flexible architecture to meet any customer RPO &amp; RTO requirements</a:t>
            </a:r>
          </a:p>
          <a:p>
            <a:pPr>
              <a:lnSpc>
                <a:spcPct val="80000"/>
              </a:lnSpc>
            </a:pPr>
            <a:endParaRPr lang="en-US" sz="1000" dirty="0">
              <a:latin typeface="MetaNormalLF-Roman" charset="0"/>
              <a:cs typeface="Arial" charset="0"/>
            </a:endParaRPr>
          </a:p>
          <a:p>
            <a:pPr>
              <a:lnSpc>
                <a:spcPct val="80000"/>
              </a:lnSpc>
            </a:pPr>
            <a:r>
              <a:rPr lang="en-US" sz="1000" dirty="0">
                <a:latin typeface="MetaNormalLF-Roman" charset="0"/>
                <a:cs typeface="Arial" charset="0"/>
              </a:rPr>
              <a:t>1</a:t>
            </a:r>
            <a:r>
              <a:rPr lang="en-US" sz="1000" baseline="30000" dirty="0">
                <a:latin typeface="MetaNormalLF-Roman" charset="0"/>
                <a:cs typeface="Arial" charset="0"/>
              </a:rPr>
              <a:t>st</a:t>
            </a:r>
            <a:r>
              <a:rPr lang="en-US" sz="1000" dirty="0">
                <a:latin typeface="MetaNormalLF-Roman" charset="0"/>
                <a:cs typeface="Arial" charset="0"/>
              </a:rPr>
              <a:t> Click – shows corruption time </a:t>
            </a:r>
          </a:p>
          <a:p>
            <a:pPr>
              <a:lnSpc>
                <a:spcPct val="80000"/>
              </a:lnSpc>
            </a:pPr>
            <a:endParaRPr lang="en-US" sz="1000" dirty="0">
              <a:latin typeface="MetaNormalLF-Roman" charset="0"/>
              <a:cs typeface="Arial" charset="0"/>
            </a:endParaRPr>
          </a:p>
          <a:p>
            <a:pPr>
              <a:lnSpc>
                <a:spcPct val="80000"/>
              </a:lnSpc>
            </a:pPr>
            <a:r>
              <a:rPr lang="en-US" sz="1000" dirty="0">
                <a:latin typeface="MetaNormalLF-Roman" charset="0"/>
                <a:cs typeface="Arial" charset="0"/>
              </a:rPr>
              <a:t>2nd  Click – shows 12+ hrs RPO arrow </a:t>
            </a:r>
          </a:p>
          <a:p>
            <a:pPr>
              <a:lnSpc>
                <a:spcPct val="80000"/>
              </a:lnSpc>
            </a:pPr>
            <a:endParaRPr lang="en-US" sz="1000" dirty="0">
              <a:latin typeface="MetaNormalLF-Roman" charset="0"/>
              <a:cs typeface="Arial" charset="0"/>
            </a:endParaRPr>
          </a:p>
          <a:p>
            <a:pPr>
              <a:lnSpc>
                <a:spcPct val="80000"/>
              </a:lnSpc>
            </a:pPr>
            <a:r>
              <a:rPr lang="en-US" sz="1000" dirty="0">
                <a:latin typeface="MetaNormalLF-Roman" charset="0"/>
                <a:cs typeface="Arial" charset="0"/>
              </a:rPr>
              <a:t>3</a:t>
            </a:r>
            <a:r>
              <a:rPr lang="en-US" sz="1000" baseline="30000" dirty="0">
                <a:latin typeface="MetaNormalLF-Roman" charset="0"/>
                <a:cs typeface="Arial" charset="0"/>
              </a:rPr>
              <a:t>rd</a:t>
            </a:r>
            <a:r>
              <a:rPr lang="en-US" sz="1000" dirty="0">
                <a:latin typeface="MetaNormalLF-Roman" charset="0"/>
                <a:cs typeface="Arial" charset="0"/>
              </a:rPr>
              <a:t> Click – shows </a:t>
            </a:r>
            <a:r>
              <a:rPr lang="ja-JP" altLang="en-US" sz="1000" dirty="0">
                <a:latin typeface="MetaNormalLF-Roman" charset="0"/>
                <a:cs typeface="Arial" charset="0"/>
              </a:rPr>
              <a:t>“</a:t>
            </a:r>
            <a:r>
              <a:rPr lang="en-US" sz="1000" dirty="0">
                <a:latin typeface="MetaNormalLF-Roman" charset="0"/>
                <a:cs typeface="Arial" charset="0"/>
              </a:rPr>
              <a:t>Snapshots</a:t>
            </a:r>
            <a:r>
              <a:rPr lang="ja-JP" altLang="en-US" sz="1000" dirty="0">
                <a:latin typeface="MetaNormalLF-Roman" charset="0"/>
                <a:cs typeface="Arial" charset="0"/>
              </a:rPr>
              <a:t>”</a:t>
            </a:r>
            <a:r>
              <a:rPr lang="en-US" sz="1000" dirty="0">
                <a:latin typeface="MetaNormalLF-Roman" charset="0"/>
                <a:cs typeface="Arial" charset="0"/>
              </a:rPr>
              <a:t> box. With 2+ Hrs RPO arrow </a:t>
            </a:r>
          </a:p>
          <a:p>
            <a:pPr>
              <a:lnSpc>
                <a:spcPct val="80000"/>
              </a:lnSpc>
            </a:pPr>
            <a:endParaRPr lang="en-US" sz="1000" dirty="0">
              <a:latin typeface="MetaNormalLF-Roman" charset="0"/>
              <a:cs typeface="Arial" charset="0"/>
            </a:endParaRPr>
          </a:p>
          <a:p>
            <a:pPr>
              <a:lnSpc>
                <a:spcPct val="80000"/>
              </a:lnSpc>
            </a:pPr>
            <a:r>
              <a:rPr lang="en-US" sz="1000" dirty="0">
                <a:latin typeface="MetaNormalLF-Roman" charset="0"/>
                <a:cs typeface="Arial" charset="0"/>
              </a:rPr>
              <a:t>4</a:t>
            </a:r>
            <a:r>
              <a:rPr lang="en-US" sz="1000" baseline="30000" dirty="0">
                <a:latin typeface="MetaNormalLF-Roman" charset="0"/>
                <a:cs typeface="Arial" charset="0"/>
              </a:rPr>
              <a:t>th</a:t>
            </a:r>
            <a:r>
              <a:rPr lang="en-US" sz="1000" dirty="0">
                <a:latin typeface="MetaNormalLF-Roman" charset="0"/>
                <a:cs typeface="Arial" charset="0"/>
              </a:rPr>
              <a:t> Click – shows </a:t>
            </a:r>
            <a:r>
              <a:rPr lang="ja-JP" altLang="en-US" sz="1000" dirty="0">
                <a:latin typeface="MetaNormalLF-Roman" charset="0"/>
                <a:cs typeface="Arial" charset="0"/>
              </a:rPr>
              <a:t>“</a:t>
            </a:r>
            <a:r>
              <a:rPr lang="en-US" sz="1000" dirty="0">
                <a:latin typeface="MetaNormalLF-Roman" charset="0"/>
                <a:cs typeface="Arial" charset="0"/>
              </a:rPr>
              <a:t> Continuous</a:t>
            </a:r>
            <a:r>
              <a:rPr lang="ja-JP" altLang="en-US" sz="1000" dirty="0">
                <a:latin typeface="MetaNormalLF-Roman" charset="0"/>
                <a:cs typeface="Arial" charset="0"/>
              </a:rPr>
              <a:t>”</a:t>
            </a:r>
            <a:r>
              <a:rPr lang="en-US" sz="1000" dirty="0">
                <a:latin typeface="MetaNormalLF-Roman" charset="0"/>
                <a:cs typeface="Arial" charset="0"/>
              </a:rPr>
              <a:t> replication box </a:t>
            </a:r>
          </a:p>
          <a:p>
            <a:pPr>
              <a:lnSpc>
                <a:spcPct val="80000"/>
              </a:lnSpc>
            </a:pPr>
            <a:endParaRPr lang="en-US" sz="1000" dirty="0">
              <a:latin typeface="MetaNormalLF-Roman" charset="0"/>
              <a:cs typeface="Arial" charset="0"/>
            </a:endParaRPr>
          </a:p>
          <a:p>
            <a:pPr>
              <a:lnSpc>
                <a:spcPct val="80000"/>
              </a:lnSpc>
            </a:pPr>
            <a:r>
              <a:rPr lang="en-US" sz="1000" dirty="0">
                <a:latin typeface="MetaNormalLF-Roman" charset="0"/>
                <a:cs typeface="Arial" charset="0"/>
              </a:rPr>
              <a:t>5</a:t>
            </a:r>
            <a:r>
              <a:rPr lang="en-US" sz="1000" baseline="30000" dirty="0">
                <a:latin typeface="MetaNormalLF-Roman" charset="0"/>
                <a:cs typeface="Arial" charset="0"/>
              </a:rPr>
              <a:t>th</a:t>
            </a:r>
            <a:r>
              <a:rPr lang="en-US" sz="1000" dirty="0">
                <a:latin typeface="MetaNormalLF-Roman" charset="0"/>
                <a:cs typeface="Arial" charset="0"/>
              </a:rPr>
              <a:t> Click – shows the rest of the animation, 1 Min RRP &amp; Text box…. Minimize RPO &amp; RTO.</a:t>
            </a:r>
          </a:p>
          <a:p>
            <a:pPr>
              <a:lnSpc>
                <a:spcPct val="80000"/>
              </a:lnSpc>
            </a:pPr>
            <a:endParaRPr lang="en-US" sz="1000" dirty="0">
              <a:latin typeface="MetaNormalLF-Roman" charset="0"/>
              <a:cs typeface="Arial" charset="0"/>
            </a:endParaRPr>
          </a:p>
          <a:p>
            <a:pPr>
              <a:lnSpc>
                <a:spcPct val="80000"/>
              </a:lnSpc>
            </a:pPr>
            <a:r>
              <a:rPr lang="en-US" sz="1000" dirty="0">
                <a:latin typeface="MetaNormalLF-Roman" charset="0"/>
                <a:cs typeface="Arial" charset="0"/>
              </a:rPr>
              <a:t>Speaker Notes:   </a:t>
            </a:r>
          </a:p>
          <a:p>
            <a:pPr>
              <a:lnSpc>
                <a:spcPct val="80000"/>
              </a:lnSpc>
            </a:pPr>
            <a:endParaRPr lang="en-US" sz="1000" dirty="0">
              <a:latin typeface="MetaNormalLF-Roman" charset="0"/>
              <a:cs typeface="Arial" charset="0"/>
            </a:endParaRPr>
          </a:p>
          <a:p>
            <a:pPr>
              <a:lnSpc>
                <a:spcPct val="80000"/>
              </a:lnSpc>
            </a:pPr>
            <a:r>
              <a:rPr lang="en-US" sz="1000" dirty="0">
                <a:latin typeface="MetaNormalLF-Roman" charset="0"/>
                <a:cs typeface="Arial" charset="0"/>
              </a:rPr>
              <a:t>If you rely on backup only, your recovery point is determined by the last tape or backup to disk job you created. </a:t>
            </a:r>
          </a:p>
          <a:p>
            <a:pPr>
              <a:lnSpc>
                <a:spcPct val="80000"/>
              </a:lnSpc>
            </a:pPr>
            <a:endParaRPr lang="en-US" sz="1000" dirty="0">
              <a:latin typeface="MetaNormalLF-Roman" charset="0"/>
              <a:cs typeface="Arial" charset="0"/>
            </a:endParaRPr>
          </a:p>
          <a:p>
            <a:pPr eaLnBrk="1" hangingPunct="1">
              <a:lnSpc>
                <a:spcPct val="80000"/>
              </a:lnSpc>
            </a:pPr>
            <a:r>
              <a:rPr lang="en-US" sz="1000" dirty="0">
                <a:latin typeface="MetaNormalLF-Roman" charset="0"/>
                <a:cs typeface="Arial" charset="0"/>
              </a:rPr>
              <a:t>Depending on when the operational error occurs, you may be faced with a recovery point that is hours in the past and all the data in between is lost.</a:t>
            </a:r>
          </a:p>
          <a:p>
            <a:pPr eaLnBrk="1" hangingPunct="1">
              <a:lnSpc>
                <a:spcPct val="80000"/>
              </a:lnSpc>
            </a:pPr>
            <a:endParaRPr lang="en-US" sz="1000" dirty="0">
              <a:latin typeface="MetaNormalLF-Roman" charset="0"/>
              <a:cs typeface="Arial" charset="0"/>
            </a:endParaRPr>
          </a:p>
          <a:p>
            <a:pPr eaLnBrk="1" hangingPunct="1">
              <a:lnSpc>
                <a:spcPct val="80000"/>
              </a:lnSpc>
            </a:pPr>
            <a:r>
              <a:rPr lang="en-US" sz="1000" dirty="0">
                <a:latin typeface="MetaNormalLF-Roman" charset="0"/>
                <a:cs typeface="Arial" charset="0"/>
              </a:rPr>
              <a:t>With the cause being fat fingers, viruses, corruption or data over-runs the IT organizations can no longer rely on backups alone and are complementing backup solutions with snapshots to shorten that window, but it still could be 2-3 hours long.  Not ideal when it comes to the increasing demands being placed on data protection.</a:t>
            </a:r>
          </a:p>
          <a:p>
            <a:pPr eaLnBrk="1" hangingPunct="1">
              <a:lnSpc>
                <a:spcPct val="80000"/>
              </a:lnSpc>
            </a:pPr>
            <a:endParaRPr lang="en-US" sz="1000" dirty="0">
              <a:latin typeface="MetaNormalLF-Roman" charset="0"/>
              <a:cs typeface="Arial" charset="0"/>
            </a:endParaRPr>
          </a:p>
          <a:p>
            <a:pPr eaLnBrk="1" hangingPunct="1">
              <a:lnSpc>
                <a:spcPct val="80000"/>
              </a:lnSpc>
            </a:pPr>
            <a:r>
              <a:rPr lang="en-US" sz="1000" dirty="0">
                <a:latin typeface="MetaNormalLF-Roman" charset="0"/>
                <a:cs typeface="Arial" charset="0"/>
              </a:rPr>
              <a:t>But business requirements are becoming more and more demanding the challenge of resolving corrupted and lost data becomes more and more vital to IT organizations</a:t>
            </a:r>
          </a:p>
          <a:p>
            <a:pPr>
              <a:lnSpc>
                <a:spcPct val="80000"/>
              </a:lnSpc>
            </a:pPr>
            <a:endParaRPr lang="en-US" sz="1000" dirty="0">
              <a:latin typeface="MetaNormalLF-Roman" charset="0"/>
              <a:cs typeface="Arial" charset="0"/>
            </a:endParaRPr>
          </a:p>
          <a:p>
            <a:pPr>
              <a:lnSpc>
                <a:spcPct val="80000"/>
              </a:lnSpc>
            </a:pPr>
            <a:r>
              <a:rPr lang="en-US" sz="1000" dirty="0">
                <a:latin typeface="MetaNormalLF-Roman" charset="0"/>
                <a:cs typeface="Arial" charset="0"/>
              </a:rPr>
              <a:t>Because of the high costs and increasing pressure to reduce of data loss and downtime, traditional approaches to data loss are no longer sufficient.  </a:t>
            </a:r>
          </a:p>
          <a:p>
            <a:pPr>
              <a:lnSpc>
                <a:spcPct val="80000"/>
              </a:lnSpc>
            </a:pPr>
            <a:endParaRPr lang="en-US" sz="1000" dirty="0">
              <a:latin typeface="MetaNormalLF-Roman" charset="0"/>
              <a:cs typeface="Arial" charset="0"/>
            </a:endParaRPr>
          </a:p>
          <a:p>
            <a:pPr>
              <a:lnSpc>
                <a:spcPct val="80000"/>
              </a:lnSpc>
            </a:pPr>
            <a:r>
              <a:rPr lang="en-US" sz="1000" dirty="0">
                <a:latin typeface="MetaNormalLF-Roman" charset="0"/>
                <a:cs typeface="Arial" charset="0"/>
              </a:rPr>
              <a:t>Many organizations are now moving to Continuous Data Protection because it enables any point in time recovery – for recovery to the millisecond, like using a unique DVR-like rollback mechanism.</a:t>
            </a:r>
          </a:p>
          <a:p>
            <a:pPr>
              <a:lnSpc>
                <a:spcPct val="80000"/>
              </a:lnSpc>
            </a:pPr>
            <a:endParaRPr lang="en-US" sz="1000" dirty="0">
              <a:latin typeface="MetaNormalLF-Roman" charset="0"/>
              <a:cs typeface="Arial" charset="0"/>
            </a:endParaRPr>
          </a:p>
          <a:p>
            <a:pPr>
              <a:lnSpc>
                <a:spcPct val="80000"/>
              </a:lnSpc>
            </a:pPr>
            <a:r>
              <a:rPr lang="en-US" sz="1000" dirty="0">
                <a:latin typeface="MetaNormalLF-Roman" charset="0"/>
                <a:cs typeface="Arial" charset="0"/>
              </a:rPr>
              <a:t>Using RecoverPoint you can bookmark specific points in time that might be used during a future recovery and also create application-aware bookmarks that annotate specific points in time that are application-consistent.</a:t>
            </a:r>
          </a:p>
          <a:p>
            <a:pPr>
              <a:lnSpc>
                <a:spcPct val="80000"/>
              </a:lnSpc>
            </a:pPr>
            <a:endParaRPr lang="en-US" sz="1000" dirty="0">
              <a:latin typeface="MetaNormalLF-Roman" charset="0"/>
              <a:cs typeface="Arial" charset="0"/>
            </a:endParaRPr>
          </a:p>
          <a:p>
            <a:pPr eaLnBrk="1" hangingPunct="1">
              <a:lnSpc>
                <a:spcPct val="80000"/>
              </a:lnSpc>
            </a:pPr>
            <a:r>
              <a:rPr lang="en-US" sz="1000" dirty="0">
                <a:latin typeface="MetaNormalLF-Roman" charset="0"/>
                <a:cs typeface="Arial" charset="0"/>
              </a:rPr>
              <a:t>With RecoverPoint, once the data is recovered you can re-start your applications at any PIT to achieve near zero data loss  (Optimized RPO) and minutes of RTO.   </a:t>
            </a:r>
          </a:p>
          <a:p>
            <a:pPr>
              <a:lnSpc>
                <a:spcPct val="80000"/>
              </a:lnSpc>
            </a:pPr>
            <a:endParaRPr lang="en-US" sz="1000" dirty="0">
              <a:latin typeface="MetaNormalLF-Roman" charset="0"/>
              <a:cs typeface="Arial" charset="0"/>
            </a:endParaRPr>
          </a:p>
        </p:txBody>
      </p:sp>
    </p:spTree>
    <p:extLst>
      <p:ext uri="{BB962C8B-B14F-4D97-AF65-F5344CB8AC3E}">
        <p14:creationId xmlns:p14="http://schemas.microsoft.com/office/powerpoint/2010/main" val="2024585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2316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685800"/>
            <a:ext cx="4740275" cy="2667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1200"/>
              </a:spcBef>
              <a:spcAft>
                <a:spcPts val="0"/>
              </a:spcAft>
              <a:buClrTx/>
              <a:buSzTx/>
              <a:buFontTx/>
              <a:buNone/>
              <a:tabLst/>
              <a:defRPr/>
            </a:pPr>
            <a:r>
              <a:rPr lang="en-US" dirty="0" smtClean="0"/>
              <a:t>At</a:t>
            </a:r>
            <a:r>
              <a:rPr lang="en-US" baseline="0" dirty="0" smtClean="0"/>
              <a:t> Dell EMC we believe data needs to be protected wherever it lives and no matter what happens.  With this in mind we start with the reality that </a:t>
            </a:r>
            <a:r>
              <a:rPr lang="en-US" dirty="0" smtClean="0"/>
              <a:t>Data Protection cannot</a:t>
            </a:r>
            <a:r>
              <a:rPr lang="en-US" baseline="0" dirty="0" smtClean="0"/>
              <a:t> be </a:t>
            </a:r>
            <a:r>
              <a:rPr lang="en-US" dirty="0" smtClean="0"/>
              <a:t>one size fits all in terms of service levels. Protection and availability should be based on data value and service levels that align to business objectives.  And this data needs to be protected across</a:t>
            </a:r>
            <a:r>
              <a:rPr lang="en-US" baseline="0" dirty="0" smtClean="0"/>
              <a:t> consumption models </a:t>
            </a:r>
            <a:r>
              <a:rPr lang="en-US" dirty="0" smtClean="0"/>
              <a:t>from </a:t>
            </a:r>
            <a:r>
              <a:rPr lang="en-US" dirty="0" err="1" smtClean="0"/>
              <a:t>on-premise</a:t>
            </a:r>
            <a:r>
              <a:rPr lang="en-US" baseline="0" dirty="0" smtClean="0"/>
              <a:t> to born in the cloud.  Finally, we believe in providing you choice in how this technology is consumed.  Now, let’s dig into the details of how Dell EMC Data Domain helps you achieve this. </a:t>
            </a:r>
            <a:endParaRPr lang="en-US" dirty="0"/>
          </a:p>
        </p:txBody>
      </p:sp>
    </p:spTree>
    <p:extLst>
      <p:ext uri="{BB962C8B-B14F-4D97-AF65-F5344CB8AC3E}">
        <p14:creationId xmlns:p14="http://schemas.microsoft.com/office/powerpoint/2010/main" val="1361981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685800"/>
            <a:ext cx="4740275" cy="2667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Verdana"/>
                <a:ea typeface="+mn-ea"/>
                <a:cs typeface="+mn-cs"/>
              </a:rPr>
              <a:t>Data Domain is flexible</a:t>
            </a:r>
            <a:r>
              <a:rPr lang="en-US" sz="1200" kern="1200" baseline="0" dirty="0" smtClean="0">
                <a:solidFill>
                  <a:schemeClr val="tx1"/>
                </a:solidFill>
                <a:effectLst/>
                <a:latin typeface="Verdana"/>
                <a:ea typeface="+mn-ea"/>
                <a:cs typeface="+mn-cs"/>
              </a:rPr>
              <a:t> as it can be consumed in a variety of deployment models, so you can gain the benefits of the leading protection storage </a:t>
            </a:r>
            <a:r>
              <a:rPr lang="en-US" sz="1200" kern="1200" dirty="0" smtClean="0">
                <a:solidFill>
                  <a:schemeClr val="tx1"/>
                </a:solidFill>
                <a:effectLst/>
                <a:latin typeface="Verdana"/>
                <a:ea typeface="+mn-ea"/>
                <a:cs typeface="+mn-cs"/>
              </a:rPr>
              <a:t>however it best fits into your environment. </a:t>
            </a:r>
            <a:r>
              <a:rPr lang="en-US" sz="1200" kern="1200" baseline="0" dirty="0" smtClean="0">
                <a:solidFill>
                  <a:schemeClr val="tx1"/>
                </a:solidFill>
                <a:effectLst/>
                <a:latin typeface="Verdana"/>
                <a:ea typeface="+mn-ea"/>
                <a:cs typeface="+mn-cs"/>
              </a:rPr>
              <a:t> </a:t>
            </a:r>
            <a:r>
              <a:rPr lang="en-US" sz="1200" kern="1200" dirty="0" smtClean="0">
                <a:solidFill>
                  <a:schemeClr val="tx1"/>
                </a:solidFill>
                <a:effectLst/>
                <a:latin typeface="Verdana"/>
                <a:ea typeface="+mn-ea"/>
                <a:cs typeface="+mn-cs"/>
              </a:rPr>
              <a:t>This includes the traditional best of breed Data Domain system, an</a:t>
            </a:r>
            <a:r>
              <a:rPr lang="en-US" sz="1200" kern="1200" baseline="0" dirty="0" smtClean="0">
                <a:solidFill>
                  <a:schemeClr val="tx1"/>
                </a:solidFill>
                <a:effectLst/>
                <a:latin typeface="Verdana"/>
                <a:ea typeface="+mn-ea"/>
                <a:cs typeface="+mn-cs"/>
              </a:rPr>
              <a:t> integrated </a:t>
            </a:r>
            <a:r>
              <a:rPr lang="en-US" sz="1200" kern="1200" dirty="0" smtClean="0">
                <a:solidFill>
                  <a:schemeClr val="tx1"/>
                </a:solidFill>
                <a:effectLst/>
                <a:latin typeface="Verdana"/>
                <a:ea typeface="+mn-ea"/>
                <a:cs typeface="+mn-cs"/>
              </a:rPr>
              <a:t>data protection appliance or as a part of a converged system, software-defined protection storage, and acquiring through one of our partners in an as-a-service model.</a:t>
            </a:r>
          </a:p>
          <a:p>
            <a:r>
              <a:rPr lang="en-US" sz="1200" kern="1200" dirty="0" smtClean="0">
                <a:solidFill>
                  <a:schemeClr val="tx1"/>
                </a:solidFill>
                <a:effectLst/>
                <a:latin typeface="Verdana"/>
                <a:ea typeface="+mn-ea"/>
                <a:cs typeface="+mn-cs"/>
              </a:rPr>
              <a:t> </a:t>
            </a:r>
          </a:p>
          <a:p>
            <a:endParaRPr lang="en-US" sz="1200" kern="1200" dirty="0" smtClean="0">
              <a:solidFill>
                <a:schemeClr val="tx1"/>
              </a:solidFill>
              <a:effectLst/>
              <a:latin typeface="Verdana"/>
              <a:ea typeface="+mn-ea"/>
              <a:cs typeface="+mn-cs"/>
            </a:endParaRPr>
          </a:p>
          <a:p>
            <a:endParaRPr lang="en-US" dirty="0"/>
          </a:p>
        </p:txBody>
      </p:sp>
    </p:spTree>
    <p:extLst>
      <p:ext uri="{BB962C8B-B14F-4D97-AF65-F5344CB8AC3E}">
        <p14:creationId xmlns:p14="http://schemas.microsoft.com/office/powerpoint/2010/main" val="11496040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685800"/>
            <a:ext cx="4740275" cy="2667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Verdana"/>
                <a:ea typeface="+mn-ea"/>
                <a:cs typeface="+mn-cs"/>
              </a:rPr>
              <a:t>Data Domain delivers the most trusted protection storage in the market. With unmatched efficiency brought about through Dell EMC’s industry-leading deduplication, scalability, reliability, and performance. </a:t>
            </a:r>
          </a:p>
          <a:p>
            <a:r>
              <a:rPr lang="en-US" sz="1200" kern="1200" dirty="0" smtClean="0">
                <a:solidFill>
                  <a:schemeClr val="tx1"/>
                </a:solidFill>
                <a:effectLst/>
                <a:latin typeface="Verdana"/>
                <a:ea typeface="+mn-ea"/>
                <a:cs typeface="+mn-cs"/>
              </a:rPr>
              <a:t>Protection storage from EMC is flexible, with the ability to backup directly from enterprise apps or primary storage.  Plus, Data Domain is available How You Want It depending on the demands of your environment. </a:t>
            </a:r>
          </a:p>
          <a:p>
            <a:r>
              <a:rPr lang="en-US" sz="1200" kern="1200" dirty="0" smtClean="0">
                <a:solidFill>
                  <a:schemeClr val="tx1"/>
                </a:solidFill>
                <a:effectLst/>
                <a:latin typeface="Verdana"/>
                <a:ea typeface="+mn-ea"/>
                <a:cs typeface="+mn-cs"/>
              </a:rPr>
              <a:t>And finally, Data Domain is cloud enabled, with native tiering of deduped data to public, private or hybrid clouds for long-term retention and secure multi-tenancy capabilities that enable enterprises &amp; service providers to deliver Data Domain in a private/public cloud.</a:t>
            </a:r>
          </a:p>
          <a:p>
            <a:pPr indent="-114132"/>
            <a:endParaRPr lang="en-US" sz="1200" baseline="0" dirty="0" smtClean="0"/>
          </a:p>
        </p:txBody>
      </p:sp>
    </p:spTree>
    <p:extLst>
      <p:ext uri="{BB962C8B-B14F-4D97-AF65-F5344CB8AC3E}">
        <p14:creationId xmlns:p14="http://schemas.microsoft.com/office/powerpoint/2010/main" val="2112999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9</a:t>
            </a:fld>
            <a:endParaRPr lang="en-US" dirty="0"/>
          </a:p>
        </p:txBody>
      </p:sp>
    </p:spTree>
    <p:extLst>
      <p:ext uri="{BB962C8B-B14F-4D97-AF65-F5344CB8AC3E}">
        <p14:creationId xmlns:p14="http://schemas.microsoft.com/office/powerpoint/2010/main" val="2108431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6" cy="5152976"/>
          </a:xfrm>
          <a:prstGeom prst="rect">
            <a:avLst/>
          </a:prstGeom>
        </p:spPr>
      </p:pic>
      <p:sp>
        <p:nvSpPr>
          <p:cNvPr id="9" name="Title Placeholder 21"/>
          <p:cNvSpPr>
            <a:spLocks noGrp="1"/>
          </p:cNvSpPr>
          <p:nvPr>
            <p:ph type="ctrTitle" hasCustomPrompt="1"/>
          </p:nvPr>
        </p:nvSpPr>
        <p:spPr>
          <a:xfrm>
            <a:off x="274319" y="29033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3987587708"/>
      </p:ext>
    </p:extLst>
  </p:cSld>
  <p:clrMapOvr>
    <a:masterClrMapping/>
  </p:clrMapOvr>
  <p:transition spd="med">
    <p:wipe dir="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2"/>
            <a:ext cx="7955280" cy="640080"/>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smtClean="0"/>
              <a:t>Click to edit content page title </a:t>
            </a:r>
            <a:endParaRPr lang="en-US" dirty="0"/>
          </a:p>
        </p:txBody>
      </p:sp>
      <p:sp>
        <p:nvSpPr>
          <p:cNvPr id="6" name="Content Placeholder 2"/>
          <p:cNvSpPr>
            <a:spLocks noGrp="1"/>
          </p:cNvSpPr>
          <p:nvPr>
            <p:ph sz="half" idx="13" hasCustomPrompt="1"/>
          </p:nvPr>
        </p:nvSpPr>
        <p:spPr>
          <a:xfrm>
            <a:off x="274320" y="1280160"/>
            <a:ext cx="384048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389120" y="1280160"/>
            <a:ext cx="384048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024378676"/>
      </p:ext>
    </p:extLst>
  </p:cSld>
  <p:clrMapOvr>
    <a:masterClrMapping/>
  </p:clrMapOvr>
  <p:transition spd="med">
    <p:wipe dir="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6781" y="267705"/>
            <a:ext cx="4285279" cy="640080"/>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274320" y="1280160"/>
            <a:ext cx="428386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0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424754075"/>
      </p:ext>
    </p:extLst>
  </p:cSld>
  <p:clrMapOvr>
    <a:masterClrMapping/>
  </p:clrMapOvr>
  <p:transition spd="med">
    <p:wipe dir="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67706"/>
            <a:ext cx="4865304" cy="486332"/>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4297680"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rgbClr val="000000"/>
                </a:solidFill>
                <a:latin typeface="Arial" panose="020B0604020202020204" pitchFamily="34" charset="0"/>
                <a:cs typeface="Arial" panose="020B0604020202020204" pitchFamily="34"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sp>
        <p:nvSpPr>
          <p:cNvPr id="5" name="Text Placeholder 7"/>
          <p:cNvSpPr>
            <a:spLocks noGrp="1"/>
          </p:cNvSpPr>
          <p:nvPr>
            <p:ph type="body" sz="quarter" idx="10" hasCustomPrompt="1"/>
          </p:nvPr>
        </p:nvSpPr>
        <p:spPr>
          <a:xfrm>
            <a:off x="274320" y="819150"/>
            <a:ext cx="4297680" cy="238842"/>
          </a:xfrm>
          <a:prstGeom prst="rect">
            <a:avLst/>
          </a:prstGeom>
        </p:spPr>
        <p:txBody>
          <a:bodyPr lIns="0" tIns="0" rIns="0" b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dirty="0" smtClean="0"/>
              <a:t>Subhead</a:t>
            </a:r>
            <a:endParaRPr lang="en-US" dirty="0"/>
          </a:p>
        </p:txBody>
      </p:sp>
    </p:spTree>
    <p:extLst>
      <p:ext uri="{BB962C8B-B14F-4D97-AF65-F5344CB8AC3E}">
        <p14:creationId xmlns:p14="http://schemas.microsoft.com/office/powerpoint/2010/main" val="3993007370"/>
      </p:ext>
    </p:extLst>
  </p:cSld>
  <p:clrMapOvr>
    <a:masterClrMapping/>
  </p:clrMapOvr>
  <p:transition spd="med">
    <p:wipe dir="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67706"/>
            <a:ext cx="4297680" cy="664797"/>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274320" y="1554480"/>
            <a:ext cx="4297680" cy="301752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1159646"/>
            <a:ext cx="4297680" cy="238842"/>
          </a:xfrm>
          <a:prstGeom prst="rect">
            <a:avLst/>
          </a:prstGeom>
        </p:spPr>
        <p:txBody>
          <a:bodyPr lIns="0" tIns="0" rIns="0" b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dirty="0" smtClean="0"/>
              <a:t>Subhead</a:t>
            </a:r>
            <a:endParaRPr lang="en-US" dirty="0"/>
          </a:p>
        </p:txBody>
      </p:sp>
    </p:spTree>
    <p:extLst>
      <p:ext uri="{BB962C8B-B14F-4D97-AF65-F5344CB8AC3E}">
        <p14:creationId xmlns:p14="http://schemas.microsoft.com/office/powerpoint/2010/main" val="78229640"/>
      </p:ext>
    </p:extLst>
  </p:cSld>
  <p:clrMapOvr>
    <a:masterClrMapping/>
  </p:clrMapOvr>
  <p:transition spd="med">
    <p:wipe dir="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er_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2"/>
            <a:ext cx="7955280" cy="664797"/>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1775402808"/>
      </p:ext>
    </p:extLst>
  </p:cSld>
  <p:clrMapOvr>
    <a:masterClrMapping/>
  </p:clrMapOvr>
  <p:transition spd="med">
    <p:wipe dir="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56780" cy="5150688"/>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239998301"/>
      </p:ext>
    </p:extLst>
  </p:cSld>
  <p:clrMapOvr>
    <a:masterClrMapping/>
  </p:clrMapOvr>
  <p:transition spd="med">
    <p:wipe dir="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56778" cy="5150688"/>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4103083454"/>
      </p:ext>
    </p:extLst>
  </p:cSld>
  <p:clrMapOvr>
    <a:masterClrMapping/>
  </p:clrMapOvr>
  <p:transition spd="med">
    <p:wipe dir="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56778" cy="5150688"/>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92179296"/>
      </p:ext>
    </p:extLst>
  </p:cSld>
  <p:clrMapOvr>
    <a:masterClrMapping/>
  </p:clrMapOvr>
  <p:transition spd="med">
    <p:wipe dir="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1948936941"/>
      </p:ext>
    </p:extLst>
  </p:cSld>
  <p:clrMapOvr>
    <a:masterClrMapping/>
  </p:clrMapOvr>
  <p:transition spd="med">
    <p:wipe dir="r"/>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2532675578"/>
      </p:ext>
    </p:extLst>
  </p:cSld>
  <p:clrMapOvr>
    <a:masterClrMapping/>
  </p:clrMapOvr>
  <p:transition spd="med">
    <p:wipe dir="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4" cy="5152975"/>
          </a:xfrm>
          <a:prstGeom prst="rect">
            <a:avLst/>
          </a:prstGeom>
        </p:spPr>
      </p:pic>
      <p:sp>
        <p:nvSpPr>
          <p:cNvPr id="9" name="Title Placeholder 21"/>
          <p:cNvSpPr>
            <a:spLocks noGrp="1"/>
          </p:cNvSpPr>
          <p:nvPr>
            <p:ph type="ctrTitle" hasCustomPrompt="1"/>
          </p:nvPr>
        </p:nvSpPr>
        <p:spPr>
          <a:xfrm>
            <a:off x="274320" y="289726"/>
            <a:ext cx="5200791" cy="1661993"/>
          </a:xfrm>
          <a:prstGeom prst="rect">
            <a:avLst/>
          </a:prstGeom>
        </p:spPr>
        <p:txBody>
          <a:bodyPr wrap="square" lIns="0" rIns="0" anchor="b" anchorCtr="0">
            <a:normAutofit/>
          </a:bodyPr>
          <a:lstStyle>
            <a:lvl1pPr>
              <a:defRPr lang="en-US" sz="54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417532562"/>
      </p:ext>
    </p:extLst>
  </p:cSld>
  <p:clrMapOvr>
    <a:masterClrMapping/>
  </p:clrMapOvr>
  <p:transition spd="med">
    <p:wipe dir="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smtClean="0"/>
              <a:t>Click to edit divider slide title  </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1497252019"/>
      </p:ext>
    </p:extLst>
  </p:cSld>
  <p:clrMapOvr>
    <a:masterClrMapping/>
  </p:clrMapOvr>
  <p:transition spd="med">
    <p:wipe dir="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826040191"/>
      </p:ext>
    </p:extLst>
  </p:cSld>
  <p:clrMapOvr>
    <a:masterClrMapping/>
  </p:clrMapOvr>
  <p:transition spd="med">
    <p:wipe dir="r"/>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1869552161"/>
      </p:ext>
    </p:extLst>
  </p:cSld>
  <p:clrMapOvr>
    <a:masterClrMapping/>
  </p:clrMapOvr>
  <p:transition spd="med">
    <p:wipe dir="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3266358696"/>
      </p:ext>
    </p:extLst>
  </p:cSld>
  <p:clrMapOvr>
    <a:masterClrMapping/>
  </p:clrMapOvr>
  <p:transition spd="med">
    <p:wipe dir="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379413" y="1295399"/>
            <a:ext cx="8458200" cy="3235325"/>
          </a:xfrm>
          <a:prstGeom prst="rect">
            <a:avLst/>
          </a:prstGeom>
        </p:spPr>
        <p:txBody>
          <a:bodyPr vert="horz" lIns="0" tIns="0" rIns="0" bIns="0"/>
          <a:lstStyle>
            <a:lvl1pPr marL="228600" indent="-228600">
              <a:spcBef>
                <a:spcPts val="1200"/>
              </a:spcBef>
              <a:buClr>
                <a:schemeClr val="tx2"/>
              </a:buClr>
              <a:defRPr sz="2400">
                <a:solidFill>
                  <a:srgbClr val="717074"/>
                </a:solidFill>
                <a:latin typeface="+mn-lt"/>
              </a:defRPr>
            </a:lvl1pPr>
            <a:lvl2pPr>
              <a:spcBef>
                <a:spcPts val="300"/>
              </a:spcBef>
              <a:buClr>
                <a:schemeClr val="tx2"/>
              </a:buClr>
              <a:defRPr sz="2000">
                <a:solidFill>
                  <a:srgbClr val="717074"/>
                </a:solidFill>
                <a:latin typeface="+mn-lt"/>
              </a:defRPr>
            </a:lvl2pPr>
            <a:lvl3pPr marL="1084263" indent="-169863">
              <a:spcBef>
                <a:spcPts val="300"/>
              </a:spcBef>
              <a:buClr>
                <a:schemeClr val="tx2"/>
              </a:buClr>
              <a:defRPr sz="1600">
                <a:solidFill>
                  <a:srgbClr val="717074"/>
                </a:solidFill>
                <a:latin typeface="+mn-lt"/>
              </a:defRPr>
            </a:lvl3pPr>
            <a:lvl4pPr marL="1430338" indent="-168275">
              <a:spcBef>
                <a:spcPts val="300"/>
              </a:spcBef>
              <a:buClr>
                <a:schemeClr val="tx2"/>
              </a:buClr>
              <a:defRPr sz="1200">
                <a:solidFill>
                  <a:srgbClr val="717074"/>
                </a:solidFill>
                <a:latin typeface="+mn-lt"/>
              </a:defRPr>
            </a:lvl4pPr>
            <a:lvl5pPr marL="1770063" indent="-169863">
              <a:spcBef>
                <a:spcPts val="300"/>
              </a:spcBef>
              <a:buClr>
                <a:schemeClr val="tx2"/>
              </a:buClr>
              <a:buFont typeface="Arial"/>
              <a:buChar char="•"/>
              <a:defRPr sz="1100">
                <a:solidFill>
                  <a:srgbClr val="717074"/>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cap="all" baseline="0">
                <a:solidFill>
                  <a:schemeClr val="tx2"/>
                </a:solidFill>
                <a:latin typeface="+mj-lt"/>
                <a:cs typeface="Verdana"/>
              </a:defRPr>
            </a:lvl1pPr>
          </a:lstStyle>
          <a:p>
            <a:r>
              <a:rPr lang="en-US" dirty="0" smtClean="0"/>
              <a:t>CLICK TO EDIT MASTER TITLE STYLE</a:t>
            </a:r>
            <a:endParaRPr lang="en-US" dirty="0"/>
          </a:p>
        </p:txBody>
      </p:sp>
      <p:sp>
        <p:nvSpPr>
          <p:cNvPr id="8" name="Subtitle 2"/>
          <p:cNvSpPr>
            <a:spLocks noGrp="1"/>
          </p:cNvSpPr>
          <p:nvPr>
            <p:ph type="subTitle" idx="1" hasCustomPrompt="1"/>
          </p:nvPr>
        </p:nvSpPr>
        <p:spPr>
          <a:xfrm>
            <a:off x="379413" y="703000"/>
            <a:ext cx="8449733" cy="302417"/>
          </a:xfrm>
          <a:prstGeom prst="rect">
            <a:avLst/>
          </a:prstGeom>
        </p:spPr>
        <p:txBody>
          <a:bodyPr lIns="0" tIns="0" rIns="0" bIns="0"/>
          <a:lstStyle>
            <a:lvl1pPr marL="0" indent="0" algn="l">
              <a:lnSpc>
                <a:spcPct val="100000"/>
              </a:lnSpc>
              <a:buNone/>
              <a:defRPr sz="1600" cap="all" baseline="0">
                <a:solidFill>
                  <a:schemeClr val="bg2"/>
                </a:solidFill>
                <a:latin typeface="+mj-lt"/>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190959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cap="all" baseline="0">
                <a:solidFill>
                  <a:schemeClr val="tx2"/>
                </a:solidFill>
                <a:latin typeface="+mj-lt"/>
                <a:cs typeface="Verdana"/>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08266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ubtitle, and Content with graphic area at lef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743200" y="1295399"/>
            <a:ext cx="6096000" cy="3243264"/>
          </a:xfrm>
          <a:prstGeom prst="rect">
            <a:avLst/>
          </a:prstGeom>
        </p:spPr>
        <p:txBody>
          <a:bodyPr vert="horz" lIns="0" tIns="0" rIns="0" bIns="0"/>
          <a:lstStyle>
            <a:lvl1pPr marL="228600" indent="-228600">
              <a:spcBef>
                <a:spcPts val="1200"/>
              </a:spcBef>
              <a:buClr>
                <a:schemeClr val="tx2"/>
              </a:buClr>
              <a:defRPr sz="2400">
                <a:solidFill>
                  <a:srgbClr val="717074"/>
                </a:solidFill>
                <a:latin typeface="+mn-lt"/>
              </a:defRPr>
            </a:lvl1pPr>
            <a:lvl2pPr>
              <a:spcBef>
                <a:spcPts val="300"/>
              </a:spcBef>
              <a:buClr>
                <a:schemeClr val="tx2"/>
              </a:buClr>
              <a:defRPr sz="2000">
                <a:solidFill>
                  <a:srgbClr val="717074"/>
                </a:solidFill>
                <a:latin typeface="+mn-lt"/>
              </a:defRPr>
            </a:lvl2pPr>
            <a:lvl3pPr marL="1084263" indent="-169863">
              <a:spcBef>
                <a:spcPts val="300"/>
              </a:spcBef>
              <a:buClr>
                <a:schemeClr val="tx2"/>
              </a:buClr>
              <a:defRPr sz="1600">
                <a:solidFill>
                  <a:srgbClr val="717074"/>
                </a:solidFill>
                <a:latin typeface="+mn-lt"/>
              </a:defRPr>
            </a:lvl3pPr>
            <a:lvl4pPr marL="1430338" indent="-168275">
              <a:spcBef>
                <a:spcPts val="300"/>
              </a:spcBef>
              <a:buClr>
                <a:schemeClr val="tx2"/>
              </a:buClr>
              <a:defRPr sz="1200">
                <a:solidFill>
                  <a:srgbClr val="717074"/>
                </a:solidFill>
                <a:latin typeface="+mn-lt"/>
              </a:defRPr>
            </a:lvl4pPr>
            <a:lvl5pPr marL="1770063" indent="-169863">
              <a:spcBef>
                <a:spcPts val="300"/>
              </a:spcBef>
              <a:buClr>
                <a:schemeClr val="tx2"/>
              </a:buClr>
              <a:buFont typeface="Arial"/>
              <a:buChar char="•"/>
              <a:defRPr sz="1100">
                <a:solidFill>
                  <a:srgbClr val="717074"/>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Picture Placeholder 2"/>
          <p:cNvSpPr>
            <a:spLocks noGrp="1"/>
          </p:cNvSpPr>
          <p:nvPr>
            <p:ph type="pic" idx="11"/>
          </p:nvPr>
        </p:nvSpPr>
        <p:spPr>
          <a:xfrm>
            <a:off x="381000" y="1295400"/>
            <a:ext cx="2133600" cy="3243264"/>
          </a:xfrm>
          <a:prstGeom prst="rect">
            <a:avLst/>
          </a:prstGeom>
        </p:spPr>
        <p:txBody>
          <a:bodyPr/>
          <a:lstStyle>
            <a:lvl1pPr marL="0" indent="0">
              <a:buNone/>
              <a:defRPr sz="1800">
                <a:solidFill>
                  <a:schemeClr val="bg2"/>
                </a:solidFill>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6"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cap="all" baseline="0">
                <a:solidFill>
                  <a:schemeClr val="tx2"/>
                </a:solidFill>
                <a:latin typeface="+mj-lt"/>
                <a:cs typeface="Verdana"/>
              </a:defRPr>
            </a:lvl1pPr>
          </a:lstStyle>
          <a:p>
            <a:r>
              <a:rPr lang="en-US" dirty="0" smtClean="0"/>
              <a:t>CLICK TO EDIT MASTER TITLE STYLE</a:t>
            </a:r>
            <a:endParaRPr lang="en-US" dirty="0"/>
          </a:p>
        </p:txBody>
      </p:sp>
      <p:sp>
        <p:nvSpPr>
          <p:cNvPr id="8" name="Subtitle 2"/>
          <p:cNvSpPr>
            <a:spLocks noGrp="1"/>
          </p:cNvSpPr>
          <p:nvPr>
            <p:ph type="subTitle" idx="1" hasCustomPrompt="1"/>
          </p:nvPr>
        </p:nvSpPr>
        <p:spPr>
          <a:xfrm>
            <a:off x="379413" y="703000"/>
            <a:ext cx="8449733" cy="302417"/>
          </a:xfrm>
          <a:prstGeom prst="rect">
            <a:avLst/>
          </a:prstGeom>
        </p:spPr>
        <p:txBody>
          <a:bodyPr lIns="0" tIns="0" rIns="0" bIns="0"/>
          <a:lstStyle>
            <a:lvl1pPr marL="0" indent="0" algn="l">
              <a:lnSpc>
                <a:spcPct val="100000"/>
              </a:lnSpc>
              <a:buNone/>
              <a:defRPr sz="1600" cap="all" baseline="0">
                <a:solidFill>
                  <a:schemeClr val="bg2"/>
                </a:solidFill>
                <a:latin typeface="+mj-lt"/>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688507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Virtustream co-branded">
    <p:spTree>
      <p:nvGrpSpPr>
        <p:cNvPr id="1" name=""/>
        <p:cNvGrpSpPr/>
        <p:nvPr/>
      </p:nvGrpSpPr>
      <p:grpSpPr>
        <a:xfrm>
          <a:off x="0" y="0"/>
          <a:ext cx="0" cy="0"/>
          <a:chOff x="0" y="0"/>
          <a:chExt cx="0" cy="0"/>
        </a:xfrm>
      </p:grpSpPr>
      <p:sp>
        <p:nvSpPr>
          <p:cNvPr id="16" name="Content Placeholder 4"/>
          <p:cNvSpPr>
            <a:spLocks noGrp="1"/>
          </p:cNvSpPr>
          <p:nvPr>
            <p:ph sz="quarter" idx="10"/>
          </p:nvPr>
        </p:nvSpPr>
        <p:spPr>
          <a:xfrm>
            <a:off x="379413" y="1295399"/>
            <a:ext cx="8458200" cy="3235325"/>
          </a:xfrm>
          <a:prstGeom prst="rect">
            <a:avLst/>
          </a:prstGeom>
        </p:spPr>
        <p:txBody>
          <a:bodyPr vert="horz" lIns="0" tIns="0" rIns="0" bIns="0"/>
          <a:lstStyle>
            <a:lvl1pPr marL="228600" indent="-228600">
              <a:spcBef>
                <a:spcPts val="1200"/>
              </a:spcBef>
              <a:buClr>
                <a:schemeClr val="tx2"/>
              </a:buClr>
              <a:defRPr sz="2400">
                <a:solidFill>
                  <a:srgbClr val="717074"/>
                </a:solidFill>
              </a:defRPr>
            </a:lvl1pPr>
            <a:lvl2pPr>
              <a:spcBef>
                <a:spcPts val="300"/>
              </a:spcBef>
              <a:buClr>
                <a:schemeClr val="tx2"/>
              </a:buClr>
              <a:defRPr sz="2000">
                <a:solidFill>
                  <a:srgbClr val="717074"/>
                </a:solidFill>
              </a:defRPr>
            </a:lvl2pPr>
            <a:lvl3pPr marL="1084263" indent="-169863">
              <a:spcBef>
                <a:spcPts val="300"/>
              </a:spcBef>
              <a:buClr>
                <a:schemeClr val="tx2"/>
              </a:buClr>
              <a:defRPr sz="1600">
                <a:solidFill>
                  <a:srgbClr val="717074"/>
                </a:solidFill>
              </a:defRPr>
            </a:lvl3pPr>
            <a:lvl4pPr marL="1430338" indent="-168275">
              <a:spcBef>
                <a:spcPts val="300"/>
              </a:spcBef>
              <a:buClr>
                <a:schemeClr val="tx2"/>
              </a:buClr>
              <a:defRPr sz="1200">
                <a:solidFill>
                  <a:srgbClr val="717074"/>
                </a:solidFill>
              </a:defRPr>
            </a:lvl4pPr>
            <a:lvl5pPr marL="1770063" indent="-169863">
              <a:spcBef>
                <a:spcPts val="300"/>
              </a:spcBef>
              <a:buClr>
                <a:schemeClr val="tx2"/>
              </a:buClr>
              <a:buFont typeface="Arial"/>
              <a:buChar char="•"/>
              <a:defRPr sz="1100">
                <a:solidFill>
                  <a:srgbClr val="71707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Title 1"/>
          <p:cNvSpPr>
            <a:spLocks noGrp="1"/>
          </p:cNvSpPr>
          <p:nvPr>
            <p:ph type="ctrTitle" hasCustomPrompt="1"/>
          </p:nvPr>
        </p:nvSpPr>
        <p:spPr>
          <a:xfrm>
            <a:off x="379413" y="228600"/>
            <a:ext cx="8458200" cy="428625"/>
          </a:xfrm>
          <a:prstGeom prst="rect">
            <a:avLst/>
          </a:prstGeom>
        </p:spPr>
        <p:txBody>
          <a:bodyPr lIns="0" tIns="0" rIns="0" bIns="0" anchor="t" anchorCtr="0"/>
          <a:lstStyle>
            <a:lvl1pPr algn="l">
              <a:lnSpc>
                <a:spcPct val="100000"/>
              </a:lnSpc>
              <a:defRPr sz="2800" cap="all" baseline="0">
                <a:solidFill>
                  <a:schemeClr val="tx2"/>
                </a:solidFill>
                <a:latin typeface="+mj-lt"/>
                <a:cs typeface="Verdana"/>
              </a:defRPr>
            </a:lvl1pPr>
          </a:lstStyle>
          <a:p>
            <a:r>
              <a:rPr lang="en-US" dirty="0" smtClean="0"/>
              <a:t>CLICK TO EDIT MASTER TITLE STYLE</a:t>
            </a:r>
            <a:endParaRPr lang="en-US" dirty="0"/>
          </a:p>
        </p:txBody>
      </p:sp>
      <p:sp>
        <p:nvSpPr>
          <p:cNvPr id="18" name="Subtitle 2"/>
          <p:cNvSpPr>
            <a:spLocks noGrp="1"/>
          </p:cNvSpPr>
          <p:nvPr>
            <p:ph type="subTitle" idx="1" hasCustomPrompt="1"/>
          </p:nvPr>
        </p:nvSpPr>
        <p:spPr>
          <a:xfrm>
            <a:off x="379413" y="657225"/>
            <a:ext cx="8449733" cy="302417"/>
          </a:xfrm>
          <a:prstGeom prst="rect">
            <a:avLst/>
          </a:prstGeom>
        </p:spPr>
        <p:txBody>
          <a:bodyPr lIns="0" tIns="0" rIns="0" bIns="0"/>
          <a:lstStyle>
            <a:lvl1pPr marL="0" indent="0" algn="l">
              <a:lnSpc>
                <a:spcPct val="100000"/>
              </a:lnSpc>
              <a:buNone/>
              <a:defRPr sz="1600" cap="all" baseline="0">
                <a:solidFill>
                  <a:schemeClr val="bg2"/>
                </a:solidFill>
                <a:latin typeface="+mj-lt"/>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3" name="Picture 2" descr="Virtustream no ta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8614" y="4606925"/>
            <a:ext cx="999667" cy="219175"/>
          </a:xfrm>
          <a:prstGeom prst="rect">
            <a:avLst/>
          </a:prstGeom>
        </p:spPr>
      </p:pic>
    </p:spTree>
    <p:extLst>
      <p:ext uri="{BB962C8B-B14F-4D97-AF65-F5344CB8AC3E}">
        <p14:creationId xmlns:p14="http://schemas.microsoft.com/office/powerpoint/2010/main" val="213683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79413" y="703000"/>
            <a:ext cx="8449733" cy="302417"/>
          </a:xfrm>
          <a:prstGeom prst="rect">
            <a:avLst/>
          </a:prstGeom>
        </p:spPr>
        <p:txBody>
          <a:bodyPr lIns="0" tIns="0" rIns="0" bIns="0"/>
          <a:lstStyle>
            <a:lvl1pPr marL="0" indent="0" algn="l">
              <a:lnSpc>
                <a:spcPct val="100000"/>
              </a:lnSpc>
              <a:buNone/>
              <a:defRPr sz="1600" cap="all" baseline="0">
                <a:solidFill>
                  <a:schemeClr val="bg2"/>
                </a:solidFill>
                <a:latin typeface="+mj-lt"/>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cap="all" baseline="0">
                <a:solidFill>
                  <a:schemeClr val="tx2"/>
                </a:solidFill>
                <a:latin typeface="+mj-lt"/>
                <a:cs typeface="Verdana"/>
              </a:defRPr>
            </a:lvl1pPr>
          </a:lstStyle>
          <a:p>
            <a:r>
              <a:rPr lang="en-US" dirty="0" smtClean="0"/>
              <a:t>CLICK TO EDIT MASTER TITLE STYLE</a:t>
            </a:r>
            <a:endParaRPr lang="en-US" dirty="0"/>
          </a:p>
        </p:txBody>
      </p:sp>
    </p:spTree>
    <p:extLst>
      <p:ext uri="{BB962C8B-B14F-4D97-AF65-F5344CB8AC3E}">
        <p14:creationId xmlns:p14="http://schemas.microsoft.com/office/powerpoint/2010/main" val="707908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379413" y="990599"/>
            <a:ext cx="8458200" cy="3548063"/>
          </a:xfrm>
          <a:prstGeom prst="rect">
            <a:avLst/>
          </a:prstGeom>
        </p:spPr>
        <p:txBody>
          <a:bodyPr vert="horz" lIns="0" tIns="0" rIns="0" bIns="0"/>
          <a:lstStyle>
            <a:lvl1pPr marL="228600" indent="-228600">
              <a:spcBef>
                <a:spcPts val="1200"/>
              </a:spcBef>
              <a:buClr>
                <a:schemeClr val="tx2"/>
              </a:buClr>
              <a:defRPr sz="2400">
                <a:solidFill>
                  <a:schemeClr val="bg2"/>
                </a:solidFill>
                <a:latin typeface="+mn-lt"/>
              </a:defRPr>
            </a:lvl1pPr>
            <a:lvl2pPr>
              <a:spcBef>
                <a:spcPts val="300"/>
              </a:spcBef>
              <a:buClr>
                <a:schemeClr val="tx2"/>
              </a:buClr>
              <a:defRPr sz="2000">
                <a:solidFill>
                  <a:schemeClr val="bg2"/>
                </a:solidFill>
                <a:latin typeface="+mn-lt"/>
              </a:defRPr>
            </a:lvl2pPr>
            <a:lvl3pPr marL="1084263" indent="-169863">
              <a:spcBef>
                <a:spcPts val="300"/>
              </a:spcBef>
              <a:buClr>
                <a:schemeClr val="tx2"/>
              </a:buClr>
              <a:defRPr sz="1600">
                <a:solidFill>
                  <a:schemeClr val="bg2"/>
                </a:solidFill>
                <a:latin typeface="+mn-lt"/>
              </a:defRPr>
            </a:lvl3pPr>
            <a:lvl4pPr marL="1430338" indent="-168275">
              <a:spcBef>
                <a:spcPts val="300"/>
              </a:spcBef>
              <a:buClr>
                <a:schemeClr val="tx2"/>
              </a:buClr>
              <a:defRPr sz="1200">
                <a:solidFill>
                  <a:schemeClr val="bg2"/>
                </a:solidFill>
                <a:latin typeface="+mn-lt"/>
              </a:defRPr>
            </a:lvl4pPr>
            <a:lvl5pPr marL="1770063" indent="-169863">
              <a:spcBef>
                <a:spcPts val="300"/>
              </a:spcBef>
              <a:buClr>
                <a:schemeClr val="tx2"/>
              </a:buClr>
              <a:buFont typeface="Arial"/>
              <a:buChar char="•"/>
              <a:defRPr sz="1100">
                <a:solidFill>
                  <a:schemeClr val="bg2"/>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1"/>
          <p:cNvSpPr>
            <a:spLocks noGrp="1"/>
          </p:cNvSpPr>
          <p:nvPr>
            <p:ph type="ctrTitle" hasCustomPrompt="1"/>
          </p:nvPr>
        </p:nvSpPr>
        <p:spPr>
          <a:xfrm>
            <a:off x="379413" y="228600"/>
            <a:ext cx="8458200" cy="428625"/>
          </a:xfrm>
          <a:prstGeom prst="rect">
            <a:avLst/>
          </a:prstGeom>
        </p:spPr>
        <p:txBody>
          <a:bodyPr lIns="0" tIns="0" rIns="0" bIns="0" anchor="t" anchorCtr="0"/>
          <a:lstStyle>
            <a:lvl1pPr algn="l">
              <a:lnSpc>
                <a:spcPct val="100000"/>
              </a:lnSpc>
              <a:defRPr sz="2800" cap="all" baseline="0">
                <a:solidFill>
                  <a:schemeClr val="tx2"/>
                </a:solidFill>
                <a:latin typeface="+mj-lt"/>
                <a:cs typeface="Verdana"/>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799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4" cy="5152975"/>
          </a:xfrm>
          <a:prstGeom prst="rect">
            <a:avLst/>
          </a:prstGeom>
        </p:spPr>
      </p:pic>
      <p:sp>
        <p:nvSpPr>
          <p:cNvPr id="9" name="Title Placeholder 21"/>
          <p:cNvSpPr>
            <a:spLocks noGrp="1"/>
          </p:cNvSpPr>
          <p:nvPr>
            <p:ph type="ctrTitle" hasCustomPrompt="1"/>
          </p:nvPr>
        </p:nvSpPr>
        <p:spPr>
          <a:xfrm>
            <a:off x="274319" y="288114"/>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1282294959"/>
      </p:ext>
    </p:extLst>
  </p:cSld>
  <p:clrMapOvr>
    <a:masterClrMapping/>
  </p:clrMapOvr>
  <p:transition spd="med">
    <p:wipe dir="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_Black">
    <p:spTree>
      <p:nvGrpSpPr>
        <p:cNvPr id="1" name=""/>
        <p:cNvGrpSpPr/>
        <p:nvPr/>
      </p:nvGrpSpPr>
      <p:grpSpPr>
        <a:xfrm>
          <a:off x="0" y="0"/>
          <a:ext cx="0" cy="0"/>
          <a:chOff x="0" y="0"/>
          <a:chExt cx="0" cy="0"/>
        </a:xfrm>
      </p:grpSpPr>
      <p:sp>
        <p:nvSpPr>
          <p:cNvPr id="2" name="Rectangle 1"/>
          <p:cNvSpPr/>
          <p:nvPr userDrawn="1"/>
        </p:nvSpPr>
        <p:spPr>
          <a:xfrm>
            <a:off x="0" y="0"/>
            <a:ext cx="9144000" cy="5150644"/>
          </a:xfrm>
          <a:prstGeom prst="rect">
            <a:avLst/>
          </a:prstGeom>
          <a:solidFill>
            <a:schemeClr val="bg2"/>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bg2"/>
              </a:solidFill>
              <a:latin typeface="+mn-lt"/>
            </a:endParaRPr>
          </a:p>
        </p:txBody>
      </p:sp>
      <p:sp>
        <p:nvSpPr>
          <p:cNvPr id="361476" name="Title Placeholder 21"/>
          <p:cNvSpPr>
            <a:spLocks noGrp="1"/>
          </p:cNvSpPr>
          <p:nvPr>
            <p:ph type="ctrTitle" hasCustomPrompt="1"/>
          </p:nvPr>
        </p:nvSpPr>
        <p:spPr>
          <a:xfrm>
            <a:off x="274320" y="289291"/>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2539566763"/>
      </p:ext>
    </p:extLst>
  </p:cSld>
  <p:clrMapOvr>
    <a:masterClrMapping/>
  </p:clrMapOvr>
  <p:transition spd="med">
    <p:wipe dir="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_Carbon">
    <p:spTree>
      <p:nvGrpSpPr>
        <p:cNvPr id="1" name=""/>
        <p:cNvGrpSpPr/>
        <p:nvPr/>
      </p:nvGrpSpPr>
      <p:grpSpPr>
        <a:xfrm>
          <a:off x="0" y="0"/>
          <a:ext cx="0" cy="0"/>
          <a:chOff x="0" y="0"/>
          <a:chExt cx="0" cy="0"/>
        </a:xfrm>
      </p:grpSpPr>
      <p:sp>
        <p:nvSpPr>
          <p:cNvPr id="2" name="Rectangle 1"/>
          <p:cNvSpPr/>
          <p:nvPr userDrawn="1"/>
        </p:nvSpPr>
        <p:spPr>
          <a:xfrm>
            <a:off x="0" y="0"/>
            <a:ext cx="9144000" cy="5150644"/>
          </a:xfrm>
          <a:prstGeom prst="rect">
            <a:avLst/>
          </a:prstGeom>
          <a:solidFill>
            <a:schemeClr val="tx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bg2"/>
              </a:solidFill>
              <a:latin typeface="+mn-lt"/>
            </a:endParaRPr>
          </a:p>
        </p:txBody>
      </p:sp>
      <p:sp>
        <p:nvSpPr>
          <p:cNvPr id="361476" name="Title Placeholder 21"/>
          <p:cNvSpPr>
            <a:spLocks noGrp="1"/>
          </p:cNvSpPr>
          <p:nvPr>
            <p:ph type="ctrTitle" hasCustomPrompt="1"/>
          </p:nvPr>
        </p:nvSpPr>
        <p:spPr>
          <a:xfrm>
            <a:off x="274320" y="29416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270118694"/>
      </p:ext>
    </p:extLst>
  </p:cSld>
  <p:clrMapOvr>
    <a:masterClrMapping/>
  </p:clrMapOvr>
  <p:transition spd="med">
    <p:wipe dir="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50644"/>
          </a:xfrm>
          <a:prstGeom prst="rect">
            <a:avLst/>
          </a:prstGeom>
          <a:solidFill>
            <a:schemeClr val="bg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bg2"/>
              </a:solidFill>
              <a:latin typeface="+mn-lt"/>
            </a:endParaRPr>
          </a:p>
        </p:txBody>
      </p:sp>
      <p:sp>
        <p:nvSpPr>
          <p:cNvPr id="361476" name="Title Placeholder 21"/>
          <p:cNvSpPr>
            <a:spLocks noGrp="1"/>
          </p:cNvSpPr>
          <p:nvPr>
            <p:ph type="ctrTitle" hasCustomPrompt="1"/>
          </p:nvPr>
        </p:nvSpPr>
        <p:spPr>
          <a:xfrm>
            <a:off x="274320" y="29416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888849704"/>
      </p:ext>
    </p:extLst>
  </p:cSld>
  <p:clrMapOvr>
    <a:masterClrMapping/>
  </p:clrMapOvr>
  <p:transition spd="med">
    <p:wipe dir="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8" y="264629"/>
            <a:ext cx="7955280" cy="640080"/>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19" y="1280160"/>
            <a:ext cx="7955279" cy="3200400"/>
          </a:xfrm>
          <a:prstGeom prst="rect">
            <a:avLst/>
          </a:prstGeom>
        </p:spPr>
        <p:txBody>
          <a:bodyPr wrap="square" lIns="0" tIns="0" rIns="0" bIns="0">
            <a:normAutofit/>
          </a:bodyPr>
          <a:lstStyle>
            <a:lvl1pPr marL="0" indent="0">
              <a:lnSpc>
                <a:spcPct val="100000"/>
              </a:lnSpc>
              <a:spcBef>
                <a:spcPts val="1200"/>
              </a:spcBef>
              <a:spcAft>
                <a:spcPts val="0"/>
              </a:spcAft>
              <a:buClr>
                <a:srgbClr val="AAAAAA"/>
              </a:buClr>
              <a:buFont typeface="Arial" pitchFamily="34" charset="0"/>
              <a:buNone/>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p:txBody>
      </p:sp>
    </p:spTree>
    <p:extLst>
      <p:ext uri="{BB962C8B-B14F-4D97-AF65-F5344CB8AC3E}">
        <p14:creationId xmlns:p14="http://schemas.microsoft.com/office/powerpoint/2010/main" val="2175678912"/>
      </p:ext>
    </p:extLst>
  </p:cSld>
  <p:clrMapOvr>
    <a:masterClrMapping/>
  </p:clrMapOvr>
  <p:transition spd="med">
    <p:wipe dir="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2"/>
            <a:ext cx="7955280" cy="640080"/>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19" y="1280160"/>
            <a:ext cx="7955279"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078062111"/>
      </p:ext>
    </p:extLst>
  </p:cSld>
  <p:clrMapOvr>
    <a:masterClrMapping/>
  </p:clrMapOvr>
  <p:transition spd="med">
    <p:wipe dir="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74319" y="1097280"/>
            <a:ext cx="7955280" cy="238842"/>
          </a:xfrm>
          <a:prstGeom prst="rect">
            <a:avLst/>
          </a:prstGeom>
        </p:spPr>
        <p:txBody>
          <a:bodyPr lIns="0" tIns="0" rIns="0" b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dirty="0" smtClean="0"/>
              <a:t>Subhead</a:t>
            </a:r>
            <a:endParaRPr lang="en-US" dirty="0"/>
          </a:p>
        </p:txBody>
      </p:sp>
      <p:sp>
        <p:nvSpPr>
          <p:cNvPr id="2" name="Title 1"/>
          <p:cNvSpPr>
            <a:spLocks noGrp="1"/>
          </p:cNvSpPr>
          <p:nvPr>
            <p:ph type="title" hasCustomPrompt="1"/>
          </p:nvPr>
        </p:nvSpPr>
        <p:spPr>
          <a:xfrm>
            <a:off x="274319" y="265271"/>
            <a:ext cx="7955280" cy="640080"/>
          </a:xfrm>
          <a:prstGeom prst="rect">
            <a:avLst/>
          </a:prstGeom>
        </p:spPr>
        <p:txBody>
          <a:bodyPr lIns="0" rIns="0">
            <a:normAutofit/>
          </a:bodyPr>
          <a:lstStyle>
            <a:lvl1pPr>
              <a:defRPr baseline="0">
                <a:latin typeface="Arial" panose="020B0604020202020204" pitchFamily="34" charset="0"/>
                <a:cs typeface="Arial" panose="020B0604020202020204" pitchFamily="34" charset="0"/>
              </a:defRPr>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274320" y="1554480"/>
            <a:ext cx="7955280" cy="301752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254111004"/>
      </p:ext>
    </p:extLst>
  </p:cSld>
  <p:clrMapOvr>
    <a:masterClrMapping/>
  </p:clrMapOvr>
  <p:transition spd="med">
    <p:wipe dir="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theme" Target="../theme/theme1.xml"/><Relationship Id="rId31"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11/11/16</a:t>
            </a:fld>
            <a:endParaRPr lang="en-US" sz="900" dirty="0" smtClean="0">
              <a:solidFill>
                <a:schemeClr val="bg2">
                  <a:lumMod val="50000"/>
                  <a:lumOff val="50000"/>
                </a:schemeClr>
              </a:solidFill>
              <a:latin typeface="+mn-lt"/>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11/11/16</a:t>
            </a:fld>
            <a:endParaRPr lang="en-US" sz="900" dirty="0" smtClean="0">
              <a:solidFill>
                <a:schemeClr val="bg2">
                  <a:lumMod val="50000"/>
                  <a:lumOff val="50000"/>
                </a:schemeClr>
              </a:solidFill>
              <a:latin typeface="+mn-lt"/>
            </a:endParaRPr>
          </a:p>
        </p:txBody>
      </p:sp>
      <p:sp>
        <p:nvSpPr>
          <p:cNvPr id="11" name="TextBox 10"/>
          <p:cNvSpPr txBox="1"/>
          <p:nvPr userDrawn="1"/>
        </p:nvSpPr>
        <p:spPr>
          <a:xfrm>
            <a:off x="295274" y="4873847"/>
            <a:ext cx="265176" cy="89154"/>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endParaRPr lang="en-US" sz="900" kern="1200" dirty="0" err="1" smtClean="0">
              <a:solidFill>
                <a:schemeClr val="bg2">
                  <a:lumMod val="50000"/>
                  <a:lumOff val="50000"/>
                </a:schemeClr>
              </a:solidFill>
              <a:latin typeface="+mn-lt"/>
              <a:ea typeface="+mn-ea"/>
              <a:cs typeface="+mn-cs"/>
            </a:endParaRPr>
          </a:p>
        </p:txBody>
      </p:sp>
      <p:sp>
        <p:nvSpPr>
          <p:cNvPr id="15" name="fl" descr="                              Dell - Internal Use - Confidential&#10;"/>
          <p:cNvSpPr txBox="1"/>
          <p:nvPr userDrawn="1"/>
        </p:nvSpPr>
        <p:spPr>
          <a:xfrm>
            <a:off x="0" y="4821428"/>
            <a:ext cx="9144000" cy="353430"/>
          </a:xfrm>
          <a:prstGeom prst="rect">
            <a:avLst/>
          </a:prstGeom>
          <a:noFill/>
        </p:spPr>
        <p:txBody>
          <a:bodyPr vert="horz"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50" b="1" i="0" u="none" baseline="0" dirty="0" smtClean="0">
                <a:solidFill>
                  <a:srgbClr val="7F7F7F"/>
                </a:solidFill>
                <a:latin typeface="museo sans for dell" panose="02000000000000000000" pitchFamily="2" charset="0"/>
              </a:rPr>
              <a:t>                              </a:t>
            </a:r>
            <a:r>
              <a:rPr lang="en-US" sz="700" kern="1200" dirty="0" smtClean="0">
                <a:solidFill>
                  <a:schemeClr val="bg2"/>
                </a:solidFill>
                <a:latin typeface="Arial" charset="0"/>
                <a:ea typeface="+mn-ea"/>
                <a:cs typeface="+mn-cs"/>
              </a:rPr>
              <a:t>Copyright 2015 EMC Corporation. All rights reserved.</a:t>
            </a:r>
          </a:p>
          <a:p>
            <a:pPr algn="l">
              <a:lnSpc>
                <a:spcPct val="90000"/>
              </a:lnSpc>
              <a:spcBef>
                <a:spcPts val="100"/>
              </a:spcBef>
              <a:spcAft>
                <a:spcPts val="100"/>
              </a:spcAft>
            </a:pPr>
            <a:endParaRPr lang="en-US" sz="850" b="1" i="0" u="none" baseline="0" dirty="0" err="1" smtClean="0">
              <a:solidFill>
                <a:srgbClr val="7F7F7F"/>
              </a:solidFill>
              <a:latin typeface="museo sans for dell" panose="02000000000000000000" pitchFamily="2" charset="0"/>
            </a:endParaRPr>
          </a:p>
        </p:txBody>
      </p:sp>
      <p:sp>
        <p:nvSpPr>
          <p:cNvPr id="18" name="TextBox 17"/>
          <p:cNvSpPr txBox="1"/>
          <p:nvPr userDrawn="1"/>
        </p:nvSpPr>
        <p:spPr>
          <a:xfrm>
            <a:off x="295274" y="4873847"/>
            <a:ext cx="265176" cy="89154"/>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endParaRPr lang="en-US" sz="900" kern="1200" dirty="0" err="1" smtClean="0">
              <a:solidFill>
                <a:schemeClr val="bg2">
                  <a:lumMod val="50000"/>
                  <a:lumOff val="50000"/>
                </a:schemeClr>
              </a:solidFill>
              <a:latin typeface="+mn-lt"/>
              <a:ea typeface="+mn-ea"/>
              <a:cs typeface="+mn-cs"/>
            </a:endParaRPr>
          </a:p>
        </p:txBody>
      </p:sp>
      <p:sp>
        <p:nvSpPr>
          <p:cNvPr id="20" name="TextBox 19"/>
          <p:cNvSpPr txBox="1"/>
          <p:nvPr userDrawn="1"/>
        </p:nvSpPr>
        <p:spPr>
          <a:xfrm>
            <a:off x="295274" y="4873847"/>
            <a:ext cx="265176" cy="89154"/>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900" b="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900" b="0" kern="1200" dirty="0" err="1" smtClean="0">
              <a:solidFill>
                <a:schemeClr val="bg2">
                  <a:lumMod val="50000"/>
                  <a:lumOff val="50000"/>
                </a:schemeClr>
              </a:solidFill>
              <a:latin typeface="+mn-lt"/>
              <a:ea typeface="+mn-ea"/>
              <a:cs typeface="+mn-cs"/>
            </a:endParaRPr>
          </a:p>
        </p:txBody>
      </p:sp>
      <p:pic>
        <p:nvPicPr>
          <p:cNvPr id="10" name="Picture 9"/>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8201289" y="4838853"/>
            <a:ext cx="675370" cy="120065"/>
          </a:xfrm>
          <a:prstGeom prst="rect">
            <a:avLst/>
          </a:prstGeom>
        </p:spPr>
      </p:pic>
      <p:sp>
        <p:nvSpPr>
          <p:cNvPr id="12" name="TextBox 11"/>
          <p:cNvSpPr txBox="1"/>
          <p:nvPr userDrawn="1"/>
        </p:nvSpPr>
        <p:spPr>
          <a:xfrm>
            <a:off x="497072" y="4873847"/>
            <a:ext cx="265176" cy="89154"/>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endParaRPr lang="en-US" sz="900" b="0" kern="1200" dirty="0" smtClean="0">
              <a:solidFill>
                <a:schemeClr val="bg2">
                  <a:lumMod val="50000"/>
                  <a:lumOff val="50000"/>
                </a:schemeClr>
              </a:solidFill>
              <a:latin typeface="+mn-lt"/>
              <a:ea typeface="+mn-ea"/>
              <a:cs typeface="+mn-cs"/>
            </a:endParaRPr>
          </a:p>
        </p:txBody>
      </p:sp>
      <p:sp>
        <p:nvSpPr>
          <p:cNvPr id="17" name="TextBox 16"/>
          <p:cNvSpPr txBox="1"/>
          <p:nvPr userDrawn="1"/>
        </p:nvSpPr>
        <p:spPr>
          <a:xfrm>
            <a:off x="472006" y="4873847"/>
            <a:ext cx="265176" cy="89154"/>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r>
              <a:rPr lang="en-US" sz="900" kern="1200" dirty="0" smtClean="0">
                <a:solidFill>
                  <a:schemeClr val="bg2">
                    <a:lumMod val="50000"/>
                    <a:lumOff val="50000"/>
                  </a:schemeClr>
                </a:solidFill>
                <a:latin typeface="+mn-lt"/>
                <a:ea typeface="+mn-ea"/>
                <a:cs typeface="+mn-cs"/>
              </a:rPr>
              <a:t>of 30</a:t>
            </a:r>
          </a:p>
        </p:txBody>
      </p:sp>
    </p:spTree>
    <p:extLst>
      <p:ext uri="{BB962C8B-B14F-4D97-AF65-F5344CB8AC3E}">
        <p14:creationId xmlns:p14="http://schemas.microsoft.com/office/powerpoint/2010/main" val="2209482782"/>
      </p:ext>
    </p:extLst>
  </p:cSld>
  <p:clrMap bg1="dk2" tx1="lt1" bg2="dk1" tx2="lt2" accent1="accent1" accent2="accent2" accent3="accent3" accent4="accent4" accent5="accent5" accent6="accent6" hlink="hlink" folHlink="folHlink"/>
  <p:sldLayoutIdLst>
    <p:sldLayoutId id="2147484427" r:id="rId1"/>
    <p:sldLayoutId id="2147484431" r:id="rId2"/>
    <p:sldLayoutId id="2147484432" r:id="rId3"/>
    <p:sldLayoutId id="2147484422" r:id="rId4"/>
    <p:sldLayoutId id="2147484400" r:id="rId5"/>
    <p:sldLayoutId id="2147484405" r:id="rId6"/>
    <p:sldLayoutId id="2147484367" r:id="rId7"/>
    <p:sldLayoutId id="2147484244" r:id="rId8"/>
    <p:sldLayoutId id="2147484245" r:id="rId9"/>
    <p:sldLayoutId id="2147484246" r:id="rId10"/>
    <p:sldLayoutId id="2147484247" r:id="rId11"/>
    <p:sldLayoutId id="2147484248" r:id="rId12"/>
    <p:sldLayoutId id="2147484249" r:id="rId13"/>
    <p:sldLayoutId id="2147484250" r:id="rId14"/>
    <p:sldLayoutId id="2147484407" r:id="rId15"/>
    <p:sldLayoutId id="2147484433" r:id="rId16"/>
    <p:sldLayoutId id="2147484434" r:id="rId17"/>
    <p:sldLayoutId id="2147484425" r:id="rId18"/>
    <p:sldLayoutId id="2147484424" r:id="rId19"/>
    <p:sldLayoutId id="2147484423" r:id="rId20"/>
    <p:sldLayoutId id="2147484428" r:id="rId21"/>
    <p:sldLayoutId id="2147484429" r:id="rId22"/>
    <p:sldLayoutId id="2147484430" r:id="rId23"/>
    <p:sldLayoutId id="2147484436" r:id="rId24"/>
    <p:sldLayoutId id="2147484437" r:id="rId25"/>
    <p:sldLayoutId id="2147484438" r:id="rId26"/>
    <p:sldLayoutId id="2147484440" r:id="rId27"/>
    <p:sldLayoutId id="2147484441" r:id="rId28"/>
    <p:sldLayoutId id="2147484442" r:id="rId29"/>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9" Type="http://schemas.openxmlformats.org/officeDocument/2006/relationships/image" Target="../media/image48.png"/><Relationship Id="rId20" Type="http://schemas.openxmlformats.org/officeDocument/2006/relationships/image" Target="../media/image59.png"/><Relationship Id="rId10" Type="http://schemas.openxmlformats.org/officeDocument/2006/relationships/image" Target="../media/image49.png"/><Relationship Id="rId11" Type="http://schemas.openxmlformats.org/officeDocument/2006/relationships/image" Target="../media/image50.png"/><Relationship Id="rId12" Type="http://schemas.openxmlformats.org/officeDocument/2006/relationships/image" Target="../media/image51.png"/><Relationship Id="rId13" Type="http://schemas.openxmlformats.org/officeDocument/2006/relationships/image" Target="../media/image52.png"/><Relationship Id="rId14" Type="http://schemas.openxmlformats.org/officeDocument/2006/relationships/image" Target="../media/image53.png"/><Relationship Id="rId15" Type="http://schemas.openxmlformats.org/officeDocument/2006/relationships/image" Target="../media/image54.png"/><Relationship Id="rId16" Type="http://schemas.openxmlformats.org/officeDocument/2006/relationships/image" Target="../media/image55.png"/><Relationship Id="rId17" Type="http://schemas.openxmlformats.org/officeDocument/2006/relationships/image" Target="../media/image56.png"/><Relationship Id="rId18" Type="http://schemas.openxmlformats.org/officeDocument/2006/relationships/image" Target="../media/image57.png"/><Relationship Id="rId19" Type="http://schemas.openxmlformats.org/officeDocument/2006/relationships/image" Target="../media/image58.png"/><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1" Type="http://schemas.openxmlformats.org/officeDocument/2006/relationships/image" Target="../media/image68.emf"/><Relationship Id="rId12" Type="http://schemas.openxmlformats.org/officeDocument/2006/relationships/image" Target="../media/image69.emf"/><Relationship Id="rId13" Type="http://schemas.openxmlformats.org/officeDocument/2006/relationships/image" Target="../media/image70.emf"/><Relationship Id="rId14" Type="http://schemas.openxmlformats.org/officeDocument/2006/relationships/image" Target="../media/image71.png"/><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60.png"/><Relationship Id="rId4" Type="http://schemas.openxmlformats.org/officeDocument/2006/relationships/image" Target="../media/image61.emf"/><Relationship Id="rId5" Type="http://schemas.openxmlformats.org/officeDocument/2006/relationships/image" Target="../media/image62.emf"/><Relationship Id="rId6" Type="http://schemas.openxmlformats.org/officeDocument/2006/relationships/image" Target="../media/image63.emf"/><Relationship Id="rId7" Type="http://schemas.openxmlformats.org/officeDocument/2006/relationships/image" Target="../media/image64.emf"/><Relationship Id="rId8" Type="http://schemas.openxmlformats.org/officeDocument/2006/relationships/image" Target="../media/image65.emf"/><Relationship Id="rId9" Type="http://schemas.openxmlformats.org/officeDocument/2006/relationships/image" Target="../media/image66.emf"/><Relationship Id="rId10" Type="http://schemas.openxmlformats.org/officeDocument/2006/relationships/image" Target="../media/image67.emf"/></Relationships>
</file>

<file path=ppt/slides/_rels/slide14.xml.rels><?xml version="1.0" encoding="UTF-8" standalone="yes"?>
<Relationships xmlns="http://schemas.openxmlformats.org/package/2006/relationships"><Relationship Id="rId3" Type="http://schemas.openxmlformats.org/officeDocument/2006/relationships/image" Target="../media/image72.emf"/><Relationship Id="rId4" Type="http://schemas.openxmlformats.org/officeDocument/2006/relationships/image" Target="../media/image73.gif"/><Relationship Id="rId5" Type="http://schemas.openxmlformats.org/officeDocument/2006/relationships/image" Target="../media/image74.png"/><Relationship Id="rId6" Type="http://schemas.openxmlformats.org/officeDocument/2006/relationships/image" Target="../media/image75.png"/><Relationship Id="rId7" Type="http://schemas.openxmlformats.org/officeDocument/2006/relationships/image" Target="../media/image76.png"/><Relationship Id="rId8" Type="http://schemas.openxmlformats.org/officeDocument/2006/relationships/image" Target="../media/image77.png"/><Relationship Id="rId9" Type="http://schemas.openxmlformats.org/officeDocument/2006/relationships/image" Target="../media/image78.png"/><Relationship Id="rId10" Type="http://schemas.openxmlformats.org/officeDocument/2006/relationships/image" Target="../media/image79.png"/><Relationship Id="rId11" Type="http://schemas.openxmlformats.org/officeDocument/2006/relationships/image" Target="../media/image80.png"/><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1" Type="http://schemas.openxmlformats.org/officeDocument/2006/relationships/image" Target="../media/image89.png"/><Relationship Id="rId12" Type="http://schemas.openxmlformats.org/officeDocument/2006/relationships/image" Target="../media/image90.png"/><Relationship Id="rId13" Type="http://schemas.openxmlformats.org/officeDocument/2006/relationships/image" Target="../media/image79.png"/><Relationship Id="rId14" Type="http://schemas.openxmlformats.org/officeDocument/2006/relationships/image" Target="../media/image80.png"/><Relationship Id="rId15" Type="http://schemas.openxmlformats.org/officeDocument/2006/relationships/image" Target="../media/image91.png"/><Relationship Id="rId16" Type="http://schemas.openxmlformats.org/officeDocument/2006/relationships/image" Target="../media/image92.png"/><Relationship Id="rId17" Type="http://schemas.openxmlformats.org/officeDocument/2006/relationships/image" Target="../media/image93.png"/><Relationship Id="rId1" Type="http://schemas.openxmlformats.org/officeDocument/2006/relationships/slideLayout" Target="../slideLayouts/slideLayout28.xml"/><Relationship Id="rId2" Type="http://schemas.openxmlformats.org/officeDocument/2006/relationships/notesSlide" Target="../notesSlides/notesSlide15.xml"/><Relationship Id="rId3" Type="http://schemas.openxmlformats.org/officeDocument/2006/relationships/image" Target="../media/image81.png"/><Relationship Id="rId4" Type="http://schemas.openxmlformats.org/officeDocument/2006/relationships/image" Target="../media/image82.jpeg"/><Relationship Id="rId5" Type="http://schemas.openxmlformats.org/officeDocument/2006/relationships/image" Target="../media/image83.png"/><Relationship Id="rId6" Type="http://schemas.openxmlformats.org/officeDocument/2006/relationships/image" Target="../media/image84.jpeg"/><Relationship Id="rId7" Type="http://schemas.openxmlformats.org/officeDocument/2006/relationships/image" Target="../media/image85.jpeg"/><Relationship Id="rId8" Type="http://schemas.openxmlformats.org/officeDocument/2006/relationships/image" Target="../media/image86.jpeg"/><Relationship Id="rId9" Type="http://schemas.openxmlformats.org/officeDocument/2006/relationships/image" Target="../media/image87.png"/><Relationship Id="rId10" Type="http://schemas.openxmlformats.org/officeDocument/2006/relationships/image" Target="../media/image88.png"/></Relationships>
</file>

<file path=ppt/slides/_rels/slide16.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5.jpeg"/><Relationship Id="rId5" Type="http://schemas.microsoft.com/office/2007/relationships/hdphoto" Target="../media/hdphoto3.wdp"/><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image" Target="../media/image98.png"/><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100.png"/><Relationship Id="rId5" Type="http://schemas.openxmlformats.org/officeDocument/2006/relationships/image" Target="../media/image101.png"/><Relationship Id="rId6" Type="http://schemas.openxmlformats.org/officeDocument/2006/relationships/image" Target="../media/image102.png"/><Relationship Id="rId7" Type="http://schemas.openxmlformats.org/officeDocument/2006/relationships/image" Target="../media/image103.png"/><Relationship Id="rId8" Type="http://schemas.openxmlformats.org/officeDocument/2006/relationships/image" Target="../media/image104.png"/><Relationship Id="rId1" Type="http://schemas.openxmlformats.org/officeDocument/2006/relationships/slideLayout" Target="../slideLayouts/slideLayout2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9.wmf"/><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tiff"/><Relationship Id="rId7" Type="http://schemas.openxmlformats.org/officeDocument/2006/relationships/image" Target="../media/image13.png"/><Relationship Id="rId8" Type="http://schemas.openxmlformats.org/officeDocument/2006/relationships/image" Target="../media/image14.jpeg"/><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image" Target="../media/image110.png"/><Relationship Id="rId12" Type="http://schemas.openxmlformats.org/officeDocument/2006/relationships/image" Target="../media/image111.png"/><Relationship Id="rId1" Type="http://schemas.openxmlformats.org/officeDocument/2006/relationships/slideLayout" Target="../slideLayouts/slideLayout26.xml"/><Relationship Id="rId2" Type="http://schemas.openxmlformats.org/officeDocument/2006/relationships/notesSlide" Target="../notesSlides/notesSlide20.xml"/><Relationship Id="rId3" Type="http://schemas.openxmlformats.org/officeDocument/2006/relationships/image" Target="../media/image105.png"/><Relationship Id="rId4" Type="http://schemas.openxmlformats.org/officeDocument/2006/relationships/image" Target="../media/image106.png"/><Relationship Id="rId5" Type="http://schemas.openxmlformats.org/officeDocument/2006/relationships/image" Target="../media/image107.png"/><Relationship Id="rId6" Type="http://schemas.openxmlformats.org/officeDocument/2006/relationships/image" Target="../media/image73.gif"/><Relationship Id="rId7" Type="http://schemas.openxmlformats.org/officeDocument/2006/relationships/image" Target="../media/image74.png"/><Relationship Id="rId8" Type="http://schemas.openxmlformats.org/officeDocument/2006/relationships/image" Target="../media/image75.png"/><Relationship Id="rId9" Type="http://schemas.openxmlformats.org/officeDocument/2006/relationships/image" Target="../media/image108.png"/><Relationship Id="rId10" Type="http://schemas.openxmlformats.org/officeDocument/2006/relationships/image" Target="../media/image109.png"/></Relationships>
</file>

<file path=ppt/slides/_rels/slide21.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image" Target="../media/image114.png"/><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116.emf"/><Relationship Id="rId5" Type="http://schemas.openxmlformats.org/officeDocument/2006/relationships/image" Target="../media/image117.png"/><Relationship Id="rId6" Type="http://schemas.openxmlformats.org/officeDocument/2006/relationships/image" Target="../media/image118.png"/><Relationship Id="rId7" Type="http://schemas.openxmlformats.org/officeDocument/2006/relationships/image" Target="../media/image119.png"/><Relationship Id="rId8" Type="http://schemas.openxmlformats.org/officeDocument/2006/relationships/image" Target="../media/image120.png"/><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1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122.png"/><Relationship Id="rId4" Type="http://schemas.microsoft.com/office/2007/relationships/hdphoto" Target="../media/hdphoto4.wdp"/><Relationship Id="rId5" Type="http://schemas.openxmlformats.org/officeDocument/2006/relationships/image" Target="../media/image123.png"/><Relationship Id="rId6" Type="http://schemas.openxmlformats.org/officeDocument/2006/relationships/image" Target="../media/image124.png"/><Relationship Id="rId7" Type="http://schemas.openxmlformats.org/officeDocument/2006/relationships/image" Target="../media/image125.png"/><Relationship Id="rId1" Type="http://schemas.openxmlformats.org/officeDocument/2006/relationships/slideLayout" Target="../slideLayouts/slideLayout25.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image" Target="../media/image122.png"/><Relationship Id="rId5" Type="http://schemas.microsoft.com/office/2007/relationships/hdphoto" Target="../media/hdphoto4.wdp"/><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127.png"/><Relationship Id="rId4" Type="http://schemas.openxmlformats.org/officeDocument/2006/relationships/image" Target="../media/image122.png"/><Relationship Id="rId5" Type="http://schemas.microsoft.com/office/2007/relationships/hdphoto" Target="../media/hdphoto4.wdp"/><Relationship Id="rId1" Type="http://schemas.openxmlformats.org/officeDocument/2006/relationships/slideLayout" Target="../slideLayouts/slideLayout29.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128.png"/><Relationship Id="rId4" Type="http://schemas.openxmlformats.org/officeDocument/2006/relationships/image" Target="../media/image129.png"/><Relationship Id="rId5" Type="http://schemas.openxmlformats.org/officeDocument/2006/relationships/image" Target="../media/image122.png"/><Relationship Id="rId6" Type="http://schemas.microsoft.com/office/2007/relationships/hdphoto" Target="../media/hdphoto4.wdp"/><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4" Type="http://schemas.microsoft.com/office/2007/relationships/hdphoto" Target="../media/hdphoto1.wdp"/><Relationship Id="rId5" Type="http://schemas.openxmlformats.org/officeDocument/2006/relationships/image" Target="../media/image16.tiff"/><Relationship Id="rId1" Type="http://schemas.openxmlformats.org/officeDocument/2006/relationships/slideLayout" Target="../slideLayouts/slideLayout2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9" Type="http://schemas.openxmlformats.org/officeDocument/2006/relationships/image" Target="../media/image136.png"/><Relationship Id="rId20" Type="http://schemas.openxmlformats.org/officeDocument/2006/relationships/image" Target="../media/image147.png"/><Relationship Id="rId21" Type="http://schemas.openxmlformats.org/officeDocument/2006/relationships/image" Target="../media/image148.png"/><Relationship Id="rId22" Type="http://schemas.openxmlformats.org/officeDocument/2006/relationships/image" Target="../media/image149.png"/><Relationship Id="rId23" Type="http://schemas.openxmlformats.org/officeDocument/2006/relationships/image" Target="../media/image150.png"/><Relationship Id="rId24" Type="http://schemas.openxmlformats.org/officeDocument/2006/relationships/image" Target="../media/image151.png"/><Relationship Id="rId25" Type="http://schemas.openxmlformats.org/officeDocument/2006/relationships/image" Target="../media/image152.png"/><Relationship Id="rId26" Type="http://schemas.openxmlformats.org/officeDocument/2006/relationships/image" Target="../media/image153.png"/><Relationship Id="rId27" Type="http://schemas.openxmlformats.org/officeDocument/2006/relationships/image" Target="../media/image122.png"/><Relationship Id="rId28" Type="http://schemas.microsoft.com/office/2007/relationships/hdphoto" Target="../media/hdphoto4.wdp"/><Relationship Id="rId10" Type="http://schemas.openxmlformats.org/officeDocument/2006/relationships/image" Target="../media/image137.png"/><Relationship Id="rId11" Type="http://schemas.openxmlformats.org/officeDocument/2006/relationships/image" Target="../media/image138.png"/><Relationship Id="rId12" Type="http://schemas.openxmlformats.org/officeDocument/2006/relationships/image" Target="../media/image139.png"/><Relationship Id="rId13" Type="http://schemas.openxmlformats.org/officeDocument/2006/relationships/image" Target="../media/image140.png"/><Relationship Id="rId14" Type="http://schemas.openxmlformats.org/officeDocument/2006/relationships/image" Target="../media/image141.png"/><Relationship Id="rId15" Type="http://schemas.openxmlformats.org/officeDocument/2006/relationships/image" Target="../media/image142.png"/><Relationship Id="rId16" Type="http://schemas.openxmlformats.org/officeDocument/2006/relationships/image" Target="../media/image143.png"/><Relationship Id="rId17" Type="http://schemas.openxmlformats.org/officeDocument/2006/relationships/image" Target="../media/image144.png"/><Relationship Id="rId18" Type="http://schemas.openxmlformats.org/officeDocument/2006/relationships/image" Target="../media/image145.png"/><Relationship Id="rId19" Type="http://schemas.openxmlformats.org/officeDocument/2006/relationships/image" Target="../media/image146.png"/><Relationship Id="rId1" Type="http://schemas.openxmlformats.org/officeDocument/2006/relationships/slideLayout" Target="../slideLayouts/slideLayout29.xml"/><Relationship Id="rId2" Type="http://schemas.openxmlformats.org/officeDocument/2006/relationships/notesSlide" Target="../notesSlides/notesSlide29.xml"/><Relationship Id="rId3" Type="http://schemas.openxmlformats.org/officeDocument/2006/relationships/image" Target="../media/image130.png"/><Relationship Id="rId4" Type="http://schemas.openxmlformats.org/officeDocument/2006/relationships/image" Target="../media/image131.png"/><Relationship Id="rId5" Type="http://schemas.openxmlformats.org/officeDocument/2006/relationships/image" Target="../media/image132.png"/><Relationship Id="rId6" Type="http://schemas.openxmlformats.org/officeDocument/2006/relationships/image" Target="../media/image133.png"/><Relationship Id="rId7" Type="http://schemas.openxmlformats.org/officeDocument/2006/relationships/image" Target="../media/image134.png"/><Relationship Id="rId8" Type="http://schemas.openxmlformats.org/officeDocument/2006/relationships/image" Target="../media/image135.png"/></Relationships>
</file>

<file path=ppt/slides/_rels/slide4.xml.rels><?xml version="1.0" encoding="UTF-8" standalone="yes"?>
<Relationships xmlns="http://schemas.openxmlformats.org/package/2006/relationships"><Relationship Id="rId11" Type="http://schemas.openxmlformats.org/officeDocument/2006/relationships/image" Target="../media/image25.png"/><Relationship Id="rId12" Type="http://schemas.openxmlformats.org/officeDocument/2006/relationships/image" Target="../media/image26.png"/><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jpeg"/><Relationship Id="rId9" Type="http://schemas.openxmlformats.org/officeDocument/2006/relationships/image" Target="../media/image23.png"/><Relationship Id="rId10" Type="http://schemas.openxmlformats.org/officeDocument/2006/relationships/image" Target="../media/image24.png"/></Relationships>
</file>

<file path=ppt/slides/_rels/slide5.xml.rels><?xml version="1.0" encoding="UTF-8" standalone="yes"?>
<Relationships xmlns="http://schemas.openxmlformats.org/package/2006/relationships"><Relationship Id="rId11" Type="http://schemas.openxmlformats.org/officeDocument/2006/relationships/diagramLayout" Target="../diagrams/layout1.xml"/><Relationship Id="rId12" Type="http://schemas.openxmlformats.org/officeDocument/2006/relationships/diagramQuickStyle" Target="../diagrams/quickStyle1.xml"/><Relationship Id="rId13" Type="http://schemas.openxmlformats.org/officeDocument/2006/relationships/diagramColors" Target="../diagrams/colors1.xml"/><Relationship Id="rId14" Type="http://schemas.microsoft.com/office/2007/relationships/diagramDrawing" Target="../diagrams/drawing1.xml"/><Relationship Id="rId15" Type="http://schemas.openxmlformats.org/officeDocument/2006/relationships/image" Target="../media/image34.png"/><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33.png"/><Relationship Id="rId10"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image" Target="../media/image35.jpeg"/><Relationship Id="rId4" Type="http://schemas.microsoft.com/office/2007/relationships/hdphoto" Target="../media/hdphoto2.wdp"/><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jpeg"/><Relationship Id="rId7" Type="http://schemas.openxmlformats.org/officeDocument/2006/relationships/image" Target="../media/image40.png"/><Relationship Id="rId1" Type="http://schemas.openxmlformats.org/officeDocument/2006/relationships/slideLayout" Target="../slideLayouts/slideLayout2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274319" y="290332"/>
            <a:ext cx="7260800" cy="1661993"/>
          </a:xfrm>
        </p:spPr>
        <p:txBody>
          <a:bodyPr>
            <a:normAutofit fontScale="90000"/>
          </a:bodyPr>
          <a:lstStyle/>
          <a:p>
            <a:r>
              <a:rPr lang="en-US" dirty="0" smtClean="0"/>
              <a:t>EMC</a:t>
            </a:r>
            <a:r>
              <a:rPr lang="zh-CN" altLang="en-US" dirty="0" smtClean="0"/>
              <a:t> </a:t>
            </a:r>
            <a:r>
              <a:rPr lang="en-US" altLang="zh-CN" dirty="0" smtClean="0"/>
              <a:t>IT</a:t>
            </a:r>
            <a:r>
              <a:rPr lang="zh-CN" altLang="en-US" dirty="0" smtClean="0"/>
              <a:t> </a:t>
            </a:r>
            <a:r>
              <a:rPr lang="en-US" altLang="zh-CN" dirty="0" smtClean="0"/>
              <a:t>Proven</a:t>
            </a:r>
            <a:r>
              <a:rPr lang="en-US" dirty="0" smtClean="0"/>
              <a:t>  </a:t>
            </a:r>
            <a:br>
              <a:rPr lang="en-US" dirty="0" smtClean="0"/>
            </a:br>
            <a:r>
              <a:rPr lang="en-US" dirty="0" smtClean="0"/>
              <a:t>Data Protection Solution</a:t>
            </a:r>
            <a:endParaRPr lang="en-US" dirty="0"/>
          </a:p>
        </p:txBody>
      </p:sp>
      <p:sp>
        <p:nvSpPr>
          <p:cNvPr id="9" name="Subtitle 8"/>
          <p:cNvSpPr>
            <a:spLocks noGrp="1"/>
          </p:cNvSpPr>
          <p:nvPr>
            <p:ph type="subTitle" idx="1"/>
          </p:nvPr>
        </p:nvSpPr>
        <p:spPr>
          <a:xfrm>
            <a:off x="274320" y="2252133"/>
            <a:ext cx="5200791" cy="307777"/>
          </a:xfrm>
        </p:spPr>
        <p:txBody>
          <a:bodyPr/>
          <a:lstStyle/>
          <a:p>
            <a:r>
              <a:rPr lang="en-US" dirty="0" smtClean="0"/>
              <a:t>Overview</a:t>
            </a:r>
            <a:endParaRPr lang="en-US" dirty="0"/>
          </a:p>
        </p:txBody>
      </p:sp>
    </p:spTree>
    <p:extLst>
      <p:ext uri="{BB962C8B-B14F-4D97-AF65-F5344CB8AC3E}">
        <p14:creationId xmlns:p14="http://schemas.microsoft.com/office/powerpoint/2010/main" val="4354914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p:cNvPicPr>
            <a:picLocks noChangeAspect="1"/>
          </p:cNvPicPr>
          <p:nvPr/>
        </p:nvPicPr>
        <p:blipFill rotWithShape="1">
          <a:blip r:embed="rId3" cstate="print">
            <a:extLst>
              <a:ext uri="{28A0092B-C50C-407E-A947-70E740481C1C}">
                <a14:useLocalDpi xmlns:a14="http://schemas.microsoft.com/office/drawing/2010/main" val="0"/>
              </a:ext>
            </a:extLst>
          </a:blip>
          <a:srcRect t="13491" b="62720"/>
          <a:stretch/>
        </p:blipFill>
        <p:spPr>
          <a:xfrm>
            <a:off x="3944226" y="3869544"/>
            <a:ext cx="1231743" cy="903934"/>
          </a:xfrm>
          <a:prstGeom prst="rect">
            <a:avLst/>
          </a:prstGeom>
        </p:spPr>
      </p:pic>
      <p:cxnSp>
        <p:nvCxnSpPr>
          <p:cNvPr id="47" name="Straight Arrow Connector 46"/>
          <p:cNvCxnSpPr/>
          <p:nvPr/>
        </p:nvCxnSpPr>
        <p:spPr>
          <a:xfrm flipH="1">
            <a:off x="3076288" y="4054774"/>
            <a:ext cx="1113790" cy="0"/>
          </a:xfrm>
          <a:prstGeom prst="straightConnector1">
            <a:avLst/>
          </a:prstGeom>
          <a:ln w="57150" cmpd="sng">
            <a:solidFill>
              <a:schemeClr val="bg1">
                <a:alpha val="50000"/>
              </a:schemeClr>
            </a:solidFill>
            <a:headEnd type="none"/>
            <a:tailEnd type="arrow" w="sm" len="sm"/>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a:off x="4837851" y="4056579"/>
            <a:ext cx="1071095" cy="1"/>
          </a:xfrm>
          <a:prstGeom prst="straightConnector1">
            <a:avLst/>
          </a:prstGeom>
          <a:ln w="57150" cmpd="sng">
            <a:solidFill>
              <a:schemeClr val="bg1">
                <a:alpha val="50000"/>
              </a:schemeClr>
            </a:solidFill>
            <a:headEnd type="none"/>
            <a:tailEnd type="arrow" w="sm" len="sm"/>
          </a:ln>
        </p:spPr>
        <p:style>
          <a:lnRef idx="1">
            <a:schemeClr val="accent1"/>
          </a:lnRef>
          <a:fillRef idx="0">
            <a:schemeClr val="accent1"/>
          </a:fillRef>
          <a:effectRef idx="0">
            <a:schemeClr val="accent1"/>
          </a:effectRef>
          <a:fontRef idx="minor">
            <a:schemeClr val="tx1"/>
          </a:fontRef>
        </p:style>
      </p:cxnSp>
      <p:sp>
        <p:nvSpPr>
          <p:cNvPr id="53" name="Text Box 6"/>
          <p:cNvSpPr txBox="1">
            <a:spLocks noChangeArrowheads="1"/>
          </p:cNvSpPr>
          <p:nvPr/>
        </p:nvSpPr>
        <p:spPr bwMode="gray">
          <a:xfrm>
            <a:off x="7288669" y="1709312"/>
            <a:ext cx="1354537" cy="169277"/>
          </a:xfrm>
          <a:prstGeom prst="rect">
            <a:avLst/>
          </a:prstGeom>
          <a:noFill/>
          <a:ln w="12700" algn="ctr">
            <a:noFill/>
            <a:miter lim="800000"/>
            <a:headEnd/>
            <a:tailEnd/>
          </a:ln>
        </p:spPr>
        <p:txBody>
          <a:bodyPr wrap="none" lIns="0" tIns="0" rIns="0" bIns="0" anchor="t" anchorCtr="0">
            <a:spAutoFit/>
          </a:bodyPr>
          <a:lstStyle/>
          <a:p>
            <a:pPr algn="ctr" defTabSz="914400"/>
            <a:r>
              <a:rPr lang="en-US" sz="1100" dirty="0" smtClean="0">
                <a:solidFill>
                  <a:schemeClr val="bg2"/>
                </a:solidFill>
                <a:latin typeface="+mn-lt"/>
                <a:cs typeface="Arial" charset="0"/>
              </a:rPr>
              <a:t>Content management</a:t>
            </a:r>
            <a:endParaRPr lang="en-US" sz="1100" dirty="0">
              <a:solidFill>
                <a:schemeClr val="bg2"/>
              </a:solidFill>
              <a:latin typeface="+mn-lt"/>
              <a:cs typeface="Arial" charset="0"/>
            </a:endParaRPr>
          </a:p>
        </p:txBody>
      </p:sp>
      <p:sp>
        <p:nvSpPr>
          <p:cNvPr id="51" name="Text Box 6"/>
          <p:cNvSpPr txBox="1">
            <a:spLocks noChangeArrowheads="1"/>
          </p:cNvSpPr>
          <p:nvPr/>
        </p:nvSpPr>
        <p:spPr bwMode="gray">
          <a:xfrm>
            <a:off x="4073869" y="1720887"/>
            <a:ext cx="1191032" cy="169277"/>
          </a:xfrm>
          <a:prstGeom prst="rect">
            <a:avLst/>
          </a:prstGeom>
          <a:noFill/>
          <a:ln w="12700" algn="ctr">
            <a:noFill/>
            <a:miter lim="800000"/>
            <a:headEnd/>
            <a:tailEnd/>
          </a:ln>
        </p:spPr>
        <p:txBody>
          <a:bodyPr wrap="none" lIns="0" tIns="0" rIns="0" bIns="0" anchor="t" anchorCtr="0">
            <a:spAutoFit/>
          </a:bodyPr>
          <a:lstStyle/>
          <a:p>
            <a:pPr algn="ctr" defTabSz="914400"/>
            <a:r>
              <a:rPr lang="en-US" sz="1100" dirty="0" smtClean="0">
                <a:solidFill>
                  <a:schemeClr val="bg2"/>
                </a:solidFill>
                <a:latin typeface="+mn-lt"/>
                <a:cs typeface="Arial" charset="0"/>
              </a:rPr>
              <a:t>File shares/servers</a:t>
            </a:r>
            <a:endParaRPr lang="en-US" sz="1100" dirty="0">
              <a:solidFill>
                <a:schemeClr val="bg2"/>
              </a:solidFill>
              <a:latin typeface="+mn-lt"/>
              <a:cs typeface="Arial" charset="0"/>
            </a:endParaRPr>
          </a:p>
        </p:txBody>
      </p:sp>
      <p:sp>
        <p:nvSpPr>
          <p:cNvPr id="50" name="Text Box 6"/>
          <p:cNvSpPr txBox="1">
            <a:spLocks noChangeArrowheads="1"/>
          </p:cNvSpPr>
          <p:nvPr/>
        </p:nvSpPr>
        <p:spPr bwMode="gray">
          <a:xfrm>
            <a:off x="2728937" y="1720887"/>
            <a:ext cx="1043555" cy="169277"/>
          </a:xfrm>
          <a:prstGeom prst="rect">
            <a:avLst/>
          </a:prstGeom>
          <a:noFill/>
          <a:ln w="12700" algn="ctr">
            <a:noFill/>
            <a:miter lim="800000"/>
            <a:headEnd/>
            <a:tailEnd/>
          </a:ln>
        </p:spPr>
        <p:txBody>
          <a:bodyPr wrap="none" lIns="0" tIns="0" rIns="0" bIns="0" anchor="t" anchorCtr="0">
            <a:spAutoFit/>
          </a:bodyPr>
          <a:lstStyle/>
          <a:p>
            <a:pPr algn="ctr" defTabSz="914400"/>
            <a:r>
              <a:rPr lang="en-US" sz="1100" dirty="0" smtClean="0">
                <a:solidFill>
                  <a:schemeClr val="bg2"/>
                </a:solidFill>
                <a:latin typeface="+mn-lt"/>
                <a:cs typeface="Arial" charset="0"/>
              </a:rPr>
              <a:t>Virtual machines</a:t>
            </a:r>
            <a:endParaRPr lang="en-US" sz="1100" dirty="0">
              <a:solidFill>
                <a:schemeClr val="bg2"/>
              </a:solidFill>
              <a:latin typeface="+mn-lt"/>
              <a:cs typeface="Arial" charset="0"/>
            </a:endParaRPr>
          </a:p>
        </p:txBody>
      </p:sp>
      <p:sp>
        <p:nvSpPr>
          <p:cNvPr id="48" name="Text Box 6"/>
          <p:cNvSpPr txBox="1">
            <a:spLocks noChangeArrowheads="1"/>
          </p:cNvSpPr>
          <p:nvPr/>
        </p:nvSpPr>
        <p:spPr bwMode="gray">
          <a:xfrm>
            <a:off x="575732" y="1720887"/>
            <a:ext cx="674865" cy="169277"/>
          </a:xfrm>
          <a:prstGeom prst="rect">
            <a:avLst/>
          </a:prstGeom>
          <a:noFill/>
          <a:ln w="12700" algn="ctr">
            <a:noFill/>
            <a:miter lim="800000"/>
            <a:headEnd/>
            <a:tailEnd/>
          </a:ln>
        </p:spPr>
        <p:txBody>
          <a:bodyPr wrap="none" lIns="0" tIns="0" rIns="0" bIns="0" anchor="t" anchorCtr="0">
            <a:spAutoFit/>
          </a:bodyPr>
          <a:lstStyle/>
          <a:p>
            <a:pPr algn="ctr" defTabSz="914400"/>
            <a:r>
              <a:rPr lang="en-US" sz="1100" dirty="0" smtClean="0">
                <a:solidFill>
                  <a:schemeClr val="bg2"/>
                </a:solidFill>
                <a:latin typeface="+mn-lt"/>
                <a:cs typeface="Arial" charset="0"/>
              </a:rPr>
              <a:t>Databases</a:t>
            </a:r>
            <a:endParaRPr lang="en-US" sz="1100" dirty="0">
              <a:solidFill>
                <a:schemeClr val="bg2"/>
              </a:solidFill>
              <a:latin typeface="+mn-lt"/>
              <a:cs typeface="Arial" charset="0"/>
            </a:endParaRPr>
          </a:p>
        </p:txBody>
      </p:sp>
      <p:sp>
        <p:nvSpPr>
          <p:cNvPr id="77" name="Text Box 6"/>
          <p:cNvSpPr txBox="1">
            <a:spLocks noChangeArrowheads="1"/>
          </p:cNvSpPr>
          <p:nvPr/>
        </p:nvSpPr>
        <p:spPr bwMode="gray">
          <a:xfrm>
            <a:off x="5592856" y="1720887"/>
            <a:ext cx="1444305" cy="169277"/>
          </a:xfrm>
          <a:prstGeom prst="rect">
            <a:avLst/>
          </a:prstGeom>
          <a:noFill/>
          <a:ln w="12700" algn="ctr">
            <a:noFill/>
            <a:miter lim="800000"/>
            <a:headEnd/>
            <a:tailEnd/>
          </a:ln>
        </p:spPr>
        <p:txBody>
          <a:bodyPr wrap="none" lIns="0" tIns="0" rIns="0" bIns="0" anchor="t" anchorCtr="0">
            <a:spAutoFit/>
          </a:bodyPr>
          <a:lstStyle/>
          <a:p>
            <a:pPr algn="ctr" defTabSz="914400"/>
            <a:r>
              <a:rPr lang="en-US" sz="1100" dirty="0" smtClean="0">
                <a:solidFill>
                  <a:schemeClr val="bg2"/>
                </a:solidFill>
                <a:latin typeface="+mn-lt"/>
                <a:cs typeface="Arial" charset="0"/>
              </a:rPr>
              <a:t>Enterprise applications</a:t>
            </a:r>
            <a:endParaRPr lang="en-US" sz="1100" dirty="0">
              <a:solidFill>
                <a:schemeClr val="bg2"/>
              </a:solidFill>
              <a:latin typeface="+mn-lt"/>
              <a:cs typeface="Arial" charset="0"/>
            </a:endParaRPr>
          </a:p>
        </p:txBody>
      </p:sp>
      <p:sp>
        <p:nvSpPr>
          <p:cNvPr id="49" name="Text Box 6"/>
          <p:cNvSpPr txBox="1">
            <a:spLocks noChangeArrowheads="1"/>
          </p:cNvSpPr>
          <p:nvPr/>
        </p:nvSpPr>
        <p:spPr bwMode="gray">
          <a:xfrm>
            <a:off x="1517159" y="1720887"/>
            <a:ext cx="924933" cy="169277"/>
          </a:xfrm>
          <a:prstGeom prst="rect">
            <a:avLst/>
          </a:prstGeom>
          <a:noFill/>
          <a:ln w="12700" algn="ctr">
            <a:noFill/>
            <a:miter lim="800000"/>
            <a:headEnd/>
            <a:tailEnd/>
          </a:ln>
        </p:spPr>
        <p:txBody>
          <a:bodyPr wrap="none" lIns="0" tIns="0" rIns="0" bIns="0" anchor="t" anchorCtr="0">
            <a:spAutoFit/>
          </a:bodyPr>
          <a:lstStyle/>
          <a:p>
            <a:pPr algn="ctr" defTabSz="914400"/>
            <a:r>
              <a:rPr lang="en-US" sz="1100" dirty="0" smtClean="0">
                <a:solidFill>
                  <a:schemeClr val="bg2"/>
                </a:solidFill>
                <a:latin typeface="+mn-lt"/>
                <a:cs typeface="Arial" charset="0"/>
              </a:rPr>
              <a:t>E-mail servers</a:t>
            </a:r>
            <a:endParaRPr lang="en-US" sz="1100" dirty="0">
              <a:solidFill>
                <a:schemeClr val="bg2"/>
              </a:solidFill>
              <a:latin typeface="+mn-lt"/>
              <a:cs typeface="Arial" charset="0"/>
            </a:endParaRPr>
          </a:p>
        </p:txBody>
      </p:sp>
      <p:pic>
        <p:nvPicPr>
          <p:cNvPr id="9" name="Picture 8" descr="disks - blue.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813536" y="1309016"/>
            <a:ext cx="304800" cy="376898"/>
          </a:xfrm>
          <a:prstGeom prst="rect">
            <a:avLst/>
          </a:prstGeom>
        </p:spPr>
      </p:pic>
      <p:pic>
        <p:nvPicPr>
          <p:cNvPr id="10" name="Picture 9" descr="disks - gray.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9108" y="1343739"/>
            <a:ext cx="308117" cy="381000"/>
          </a:xfrm>
          <a:prstGeom prst="rect">
            <a:avLst/>
          </a:prstGeom>
        </p:spPr>
      </p:pic>
      <p:pic>
        <p:nvPicPr>
          <p:cNvPr id="16" name="Picture 15" descr="96131610g.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108213" y="1309014"/>
            <a:ext cx="381000" cy="381000"/>
          </a:xfrm>
          <a:prstGeom prst="rect">
            <a:avLst/>
          </a:prstGeom>
        </p:spPr>
      </p:pic>
      <p:pic>
        <p:nvPicPr>
          <p:cNvPr id="19" name="Picture 18" descr="file object.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381163" y="1320589"/>
            <a:ext cx="634707" cy="365679"/>
          </a:xfrm>
          <a:prstGeom prst="rect">
            <a:avLst/>
          </a:prstGeom>
        </p:spPr>
      </p:pic>
      <p:pic>
        <p:nvPicPr>
          <p:cNvPr id="20" name="Picture 19" descr="mail server.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648973" y="1320589"/>
            <a:ext cx="661300" cy="381000"/>
          </a:xfrm>
          <a:prstGeom prst="rect">
            <a:avLst/>
          </a:prstGeom>
        </p:spPr>
      </p:pic>
      <p:pic>
        <p:nvPicPr>
          <p:cNvPr id="22" name="Picture 2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052512" y="1320589"/>
            <a:ext cx="396405" cy="396405"/>
          </a:xfrm>
          <a:prstGeom prst="rect">
            <a:avLst/>
          </a:prstGeom>
        </p:spPr>
      </p:pic>
      <p:sp>
        <p:nvSpPr>
          <p:cNvPr id="71" name="AutoShape 5"/>
          <p:cNvSpPr>
            <a:spLocks noChangeArrowheads="1"/>
          </p:cNvSpPr>
          <p:nvPr/>
        </p:nvSpPr>
        <p:spPr bwMode="gray">
          <a:xfrm>
            <a:off x="303213" y="1948511"/>
            <a:ext cx="4114800" cy="1066800"/>
          </a:xfrm>
          <a:prstGeom prst="roundRect">
            <a:avLst>
              <a:gd name="adj" fmla="val 8005"/>
            </a:avLst>
          </a:prstGeom>
          <a:solidFill>
            <a:srgbClr val="E7E7E7"/>
          </a:solidFill>
          <a:ln w="19050" algn="ctr">
            <a:noFill/>
            <a:prstDash val="sysDot"/>
            <a:round/>
            <a:headEnd/>
            <a:tailEnd/>
          </a:ln>
        </p:spPr>
        <p:txBody>
          <a:bodyPr wrap="none" lIns="0" tIns="18288" rIns="0" bIns="0" anchor="t" anchorCtr="0"/>
          <a:lstStyle/>
          <a:p>
            <a:pPr algn="ctr"/>
            <a:r>
              <a:rPr lang="en-US" spc="300" dirty="0" smtClean="0">
                <a:solidFill>
                  <a:schemeClr val="bg1"/>
                </a:solidFill>
                <a:latin typeface="+mn-lt"/>
                <a:cs typeface="Arial" charset="0"/>
              </a:rPr>
              <a:t>Backup</a:t>
            </a:r>
            <a:endParaRPr lang="en-US" spc="300" dirty="0">
              <a:solidFill>
                <a:schemeClr val="bg1"/>
              </a:solidFill>
              <a:latin typeface="+mn-lt"/>
              <a:cs typeface="Arial" charset="0"/>
            </a:endParaRPr>
          </a:p>
        </p:txBody>
      </p:sp>
      <p:sp>
        <p:nvSpPr>
          <p:cNvPr id="94" name="AutoShape 5"/>
          <p:cNvSpPr>
            <a:spLocks noChangeArrowheads="1"/>
          </p:cNvSpPr>
          <p:nvPr/>
        </p:nvSpPr>
        <p:spPr bwMode="gray">
          <a:xfrm>
            <a:off x="4572000" y="1948511"/>
            <a:ext cx="4114800" cy="1066800"/>
          </a:xfrm>
          <a:prstGeom prst="roundRect">
            <a:avLst>
              <a:gd name="adj" fmla="val 8005"/>
            </a:avLst>
          </a:prstGeom>
          <a:solidFill>
            <a:srgbClr val="E7E7E7"/>
          </a:solidFill>
          <a:ln w="19050" algn="ctr">
            <a:noFill/>
            <a:prstDash val="sysDot"/>
            <a:round/>
            <a:headEnd/>
            <a:tailEnd/>
          </a:ln>
        </p:spPr>
        <p:txBody>
          <a:bodyPr wrap="none" lIns="0" tIns="18288" rIns="0" bIns="0" anchor="t" anchorCtr="0"/>
          <a:lstStyle/>
          <a:p>
            <a:pPr algn="ctr"/>
            <a:r>
              <a:rPr lang="en-US" spc="300" dirty="0" smtClean="0">
                <a:solidFill>
                  <a:schemeClr val="bg1"/>
                </a:solidFill>
                <a:latin typeface="+mn-lt"/>
                <a:cs typeface="Arial" charset="0"/>
              </a:rPr>
              <a:t>Archive</a:t>
            </a:r>
            <a:endParaRPr lang="en-US" spc="300" dirty="0">
              <a:solidFill>
                <a:schemeClr val="bg1"/>
              </a:solidFill>
              <a:latin typeface="+mn-lt"/>
              <a:cs typeface="Arial" charset="0"/>
            </a:endParaRPr>
          </a:p>
        </p:txBody>
      </p:sp>
      <p:sp>
        <p:nvSpPr>
          <p:cNvPr id="78" name="Text Box 27"/>
          <p:cNvSpPr txBox="1">
            <a:spLocks noChangeArrowheads="1"/>
          </p:cNvSpPr>
          <p:nvPr/>
        </p:nvSpPr>
        <p:spPr bwMode="gray">
          <a:xfrm>
            <a:off x="456448" y="2335357"/>
            <a:ext cx="757580" cy="609398"/>
          </a:xfrm>
          <a:prstGeom prst="rect">
            <a:avLst/>
          </a:prstGeom>
          <a:noFill/>
          <a:ln w="12700" algn="ctr">
            <a:noFill/>
            <a:miter lim="800000"/>
            <a:headEnd/>
            <a:tailEnd/>
          </a:ln>
        </p:spPr>
        <p:txBody>
          <a:bodyPr wrap="none" lIns="0" tIns="0" rIns="0" bIns="0" anchor="t" anchorCtr="0">
            <a:spAutoFit/>
          </a:bodyPr>
          <a:lstStyle>
            <a:defPPr>
              <a:defRPr lang="en-US"/>
            </a:defPPr>
            <a:lvl1pPr algn="ctr">
              <a:defRPr sz="1100">
                <a:solidFill>
                  <a:schemeClr val="bg2"/>
                </a:solidFill>
                <a:cs typeface="Arial" charset="0"/>
              </a:defRPr>
            </a:lvl1pPr>
          </a:lstStyle>
          <a:p>
            <a:pPr marL="91440" indent="-91440" algn="l">
              <a:lnSpc>
                <a:spcPct val="120000"/>
              </a:lnSpc>
              <a:buClr>
                <a:schemeClr val="tx2"/>
              </a:buClr>
              <a:buFont typeface="Arial"/>
              <a:buChar char="•"/>
            </a:pPr>
            <a:r>
              <a:rPr lang="en-US" dirty="0" smtClean="0">
                <a:latin typeface="+mn-lt"/>
              </a:rPr>
              <a:t>Database</a:t>
            </a:r>
          </a:p>
          <a:p>
            <a:pPr marL="91440" indent="-91440" algn="l">
              <a:lnSpc>
                <a:spcPct val="120000"/>
              </a:lnSpc>
              <a:buClr>
                <a:schemeClr val="tx2"/>
              </a:buClr>
              <a:buFont typeface="Arial"/>
              <a:buChar char="•"/>
            </a:pPr>
            <a:r>
              <a:rPr lang="en-US" dirty="0" smtClean="0">
                <a:latin typeface="+mn-lt"/>
              </a:rPr>
              <a:t>Mainframe</a:t>
            </a:r>
          </a:p>
          <a:p>
            <a:pPr marL="91440" indent="-91440" algn="l">
              <a:lnSpc>
                <a:spcPct val="120000"/>
              </a:lnSpc>
              <a:buClr>
                <a:schemeClr val="tx2"/>
              </a:buClr>
              <a:buFont typeface="Arial"/>
              <a:buChar char="•"/>
            </a:pPr>
            <a:r>
              <a:rPr lang="en-US" dirty="0" smtClean="0">
                <a:latin typeface="+mn-lt"/>
              </a:rPr>
              <a:t>IBMi</a:t>
            </a:r>
          </a:p>
        </p:txBody>
      </p:sp>
      <p:sp>
        <p:nvSpPr>
          <p:cNvPr id="79" name="Text Box 29"/>
          <p:cNvSpPr txBox="1">
            <a:spLocks noChangeArrowheads="1"/>
          </p:cNvSpPr>
          <p:nvPr/>
        </p:nvSpPr>
        <p:spPr bwMode="gray">
          <a:xfrm>
            <a:off x="1467338" y="2335357"/>
            <a:ext cx="760786" cy="609398"/>
          </a:xfrm>
          <a:prstGeom prst="rect">
            <a:avLst/>
          </a:prstGeom>
          <a:noFill/>
          <a:ln w="12700" algn="ctr">
            <a:noFill/>
            <a:miter lim="800000"/>
            <a:headEnd/>
            <a:tailEnd/>
          </a:ln>
        </p:spPr>
        <p:txBody>
          <a:bodyPr wrap="none" lIns="0" tIns="0" rIns="0" bIns="0" anchor="t" anchorCtr="0">
            <a:spAutoFit/>
          </a:bodyPr>
          <a:lstStyle>
            <a:defPPr>
              <a:defRPr lang="en-US"/>
            </a:defPPr>
            <a:lvl1pPr algn="ctr">
              <a:defRPr sz="1100">
                <a:solidFill>
                  <a:schemeClr val="bg2"/>
                </a:solidFill>
                <a:cs typeface="Arial" charset="0"/>
              </a:defRPr>
            </a:lvl1pPr>
          </a:lstStyle>
          <a:p>
            <a:pPr marL="91440" indent="-91440" algn="l">
              <a:lnSpc>
                <a:spcPct val="120000"/>
              </a:lnSpc>
              <a:buClr>
                <a:schemeClr val="tx2"/>
              </a:buClr>
              <a:buFont typeface="Arial"/>
              <a:buChar char="•"/>
            </a:pPr>
            <a:r>
              <a:rPr lang="en-US" smtClean="0">
                <a:latin typeface="+mn-lt"/>
              </a:rPr>
              <a:t>Big Data</a:t>
            </a:r>
          </a:p>
          <a:p>
            <a:pPr marL="91440" indent="-91440" algn="l">
              <a:lnSpc>
                <a:spcPct val="120000"/>
              </a:lnSpc>
              <a:buClr>
                <a:schemeClr val="tx2"/>
              </a:buClr>
              <a:buFont typeface="Arial"/>
              <a:buChar char="•"/>
            </a:pPr>
            <a:r>
              <a:rPr lang="en-US" smtClean="0">
                <a:latin typeface="+mn-lt"/>
              </a:rPr>
              <a:t>File/E-mail</a:t>
            </a:r>
          </a:p>
          <a:p>
            <a:pPr marL="91440" indent="-91440" algn="l">
              <a:lnSpc>
                <a:spcPct val="120000"/>
              </a:lnSpc>
              <a:buClr>
                <a:schemeClr val="tx2"/>
              </a:buClr>
              <a:buFont typeface="Arial"/>
              <a:buChar char="•"/>
            </a:pPr>
            <a:r>
              <a:rPr lang="en-US" smtClean="0">
                <a:latin typeface="+mn-lt"/>
              </a:rPr>
              <a:t>VMware</a:t>
            </a:r>
            <a:endParaRPr lang="en-US" dirty="0">
              <a:latin typeface="+mn-lt"/>
            </a:endParaRPr>
          </a:p>
        </p:txBody>
      </p:sp>
      <p:sp>
        <p:nvSpPr>
          <p:cNvPr id="82" name="Text Box 33"/>
          <p:cNvSpPr txBox="1">
            <a:spLocks noChangeArrowheads="1"/>
          </p:cNvSpPr>
          <p:nvPr/>
        </p:nvSpPr>
        <p:spPr bwMode="gray">
          <a:xfrm>
            <a:off x="5989245" y="2365845"/>
            <a:ext cx="634148" cy="609398"/>
          </a:xfrm>
          <a:prstGeom prst="rect">
            <a:avLst/>
          </a:prstGeom>
          <a:noFill/>
          <a:ln w="12700" algn="ctr">
            <a:noFill/>
            <a:miter lim="800000"/>
            <a:headEnd/>
            <a:tailEnd/>
          </a:ln>
        </p:spPr>
        <p:txBody>
          <a:bodyPr wrap="none" lIns="0" tIns="0" rIns="0" bIns="0" anchor="t" anchorCtr="0">
            <a:spAutoFit/>
          </a:bodyPr>
          <a:lstStyle>
            <a:defPPr>
              <a:defRPr lang="en-US"/>
            </a:defPPr>
            <a:lvl1pPr marL="91440" indent="-91440">
              <a:lnSpc>
                <a:spcPct val="120000"/>
              </a:lnSpc>
              <a:buClr>
                <a:schemeClr val="tx2"/>
              </a:buClr>
              <a:buFont typeface="Arial"/>
              <a:buChar char="•"/>
              <a:defRPr sz="1100">
                <a:solidFill>
                  <a:schemeClr val="bg2"/>
                </a:solidFill>
                <a:cs typeface="Arial" charset="0"/>
              </a:defRPr>
            </a:lvl1pPr>
          </a:lstStyle>
          <a:p>
            <a:r>
              <a:rPr lang="en-US" dirty="0" smtClean="0">
                <a:latin typeface="+mn-lt"/>
              </a:rPr>
              <a:t>File</a:t>
            </a:r>
          </a:p>
          <a:p>
            <a:r>
              <a:rPr lang="en-US" dirty="0" smtClean="0">
                <a:latin typeface="+mn-lt"/>
              </a:rPr>
              <a:t>E-mail</a:t>
            </a:r>
          </a:p>
          <a:p>
            <a:r>
              <a:rPr lang="en-US" dirty="0" smtClean="0">
                <a:latin typeface="+mn-lt"/>
              </a:rPr>
              <a:t>Big data</a:t>
            </a:r>
            <a:endParaRPr lang="en-US" dirty="0">
              <a:latin typeface="+mn-lt"/>
            </a:endParaRPr>
          </a:p>
        </p:txBody>
      </p:sp>
      <p:sp>
        <p:nvSpPr>
          <p:cNvPr id="52" name="Text Box 33"/>
          <p:cNvSpPr txBox="1">
            <a:spLocks noChangeArrowheads="1"/>
          </p:cNvSpPr>
          <p:nvPr/>
        </p:nvSpPr>
        <p:spPr bwMode="gray">
          <a:xfrm>
            <a:off x="6883835" y="2335357"/>
            <a:ext cx="1446871" cy="609398"/>
          </a:xfrm>
          <a:prstGeom prst="rect">
            <a:avLst/>
          </a:prstGeom>
          <a:noFill/>
          <a:ln w="12700" algn="ctr">
            <a:noFill/>
            <a:miter lim="800000"/>
            <a:headEnd/>
            <a:tailEnd/>
          </a:ln>
        </p:spPr>
        <p:txBody>
          <a:bodyPr wrap="none" lIns="0" tIns="0" rIns="0" bIns="0" anchor="t" anchorCtr="0">
            <a:spAutoFit/>
          </a:bodyPr>
          <a:lstStyle>
            <a:defPPr>
              <a:defRPr lang="en-US"/>
            </a:defPPr>
            <a:lvl1pPr marL="91440" indent="-91440">
              <a:lnSpc>
                <a:spcPct val="120000"/>
              </a:lnSpc>
              <a:buClr>
                <a:schemeClr val="tx2"/>
              </a:buClr>
              <a:buFont typeface="Arial"/>
              <a:buChar char="•"/>
              <a:defRPr sz="1100">
                <a:solidFill>
                  <a:schemeClr val="bg2"/>
                </a:solidFill>
                <a:cs typeface="Arial" charset="0"/>
              </a:defRPr>
            </a:lvl1pPr>
          </a:lstStyle>
          <a:p>
            <a:r>
              <a:rPr lang="en-US" dirty="0" smtClean="0">
                <a:latin typeface="+mn-lt"/>
              </a:rPr>
              <a:t>Content management</a:t>
            </a:r>
          </a:p>
          <a:p>
            <a:r>
              <a:rPr lang="en-US" dirty="0" smtClean="0">
                <a:latin typeface="+mn-lt"/>
              </a:rPr>
              <a:t>Storage tiering</a:t>
            </a:r>
          </a:p>
          <a:p>
            <a:r>
              <a:rPr lang="en-US" dirty="0" smtClean="0">
                <a:latin typeface="+mn-lt"/>
              </a:rPr>
              <a:t>Database</a:t>
            </a:r>
            <a:endParaRPr lang="en-US" dirty="0">
              <a:latin typeface="+mn-lt"/>
            </a:endParaRPr>
          </a:p>
        </p:txBody>
      </p:sp>
      <p:sp>
        <p:nvSpPr>
          <p:cNvPr id="98" name="Text Box 29"/>
          <p:cNvSpPr txBox="1">
            <a:spLocks noChangeArrowheads="1"/>
          </p:cNvSpPr>
          <p:nvPr/>
        </p:nvSpPr>
        <p:spPr bwMode="gray">
          <a:xfrm>
            <a:off x="2510743" y="2335356"/>
            <a:ext cx="507511" cy="406265"/>
          </a:xfrm>
          <a:prstGeom prst="rect">
            <a:avLst/>
          </a:prstGeom>
          <a:noFill/>
          <a:ln w="12700" algn="ctr">
            <a:noFill/>
            <a:miter lim="800000"/>
            <a:headEnd/>
            <a:tailEnd/>
          </a:ln>
        </p:spPr>
        <p:txBody>
          <a:bodyPr wrap="none" lIns="0" tIns="0" rIns="0" bIns="0" anchor="t" anchorCtr="0">
            <a:spAutoFit/>
          </a:bodyPr>
          <a:lstStyle>
            <a:defPPr>
              <a:defRPr lang="en-US"/>
            </a:defPPr>
            <a:lvl1pPr algn="ctr">
              <a:defRPr sz="1100">
                <a:solidFill>
                  <a:schemeClr val="bg2"/>
                </a:solidFill>
                <a:cs typeface="Arial" charset="0"/>
              </a:defRPr>
            </a:lvl1pPr>
          </a:lstStyle>
          <a:p>
            <a:pPr marL="91440" indent="-91440" algn="l">
              <a:lnSpc>
                <a:spcPct val="120000"/>
              </a:lnSpc>
              <a:buClr>
                <a:schemeClr val="tx2"/>
              </a:buClr>
              <a:buFont typeface="Arial"/>
              <a:buChar char="•"/>
            </a:pPr>
            <a:r>
              <a:rPr lang="en-US" smtClean="0">
                <a:latin typeface="+mn-lt"/>
              </a:rPr>
              <a:t>NAS</a:t>
            </a:r>
          </a:p>
          <a:p>
            <a:pPr marL="91440" indent="-91440" algn="l">
              <a:lnSpc>
                <a:spcPct val="120000"/>
              </a:lnSpc>
              <a:buClr>
                <a:schemeClr val="tx2"/>
              </a:buClr>
              <a:buFont typeface="Arial"/>
              <a:buChar char="•"/>
            </a:pPr>
            <a:r>
              <a:rPr lang="en-US" smtClean="0">
                <a:latin typeface="+mn-lt"/>
              </a:rPr>
              <a:t>ROBO</a:t>
            </a:r>
            <a:endParaRPr lang="en-US" dirty="0">
              <a:latin typeface="+mn-lt"/>
            </a:endParaRPr>
          </a:p>
        </p:txBody>
      </p:sp>
      <p:grpSp>
        <p:nvGrpSpPr>
          <p:cNvPr id="117" name="Group 116"/>
          <p:cNvGrpSpPr/>
          <p:nvPr/>
        </p:nvGrpSpPr>
        <p:grpSpPr>
          <a:xfrm>
            <a:off x="3393141" y="2384627"/>
            <a:ext cx="2256198" cy="661172"/>
            <a:chOff x="3429000" y="2860744"/>
            <a:chExt cx="2256198" cy="661172"/>
          </a:xfrm>
        </p:grpSpPr>
        <p:pic>
          <p:nvPicPr>
            <p:cNvPr id="36" name="Picture 35" descr="network servers.png"/>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429000" y="2860744"/>
              <a:ext cx="631249" cy="661172"/>
            </a:xfrm>
            <a:prstGeom prst="rect">
              <a:avLst/>
            </a:prstGeom>
          </p:spPr>
        </p:pic>
        <p:pic>
          <p:nvPicPr>
            <p:cNvPr id="101" name="Picture 100" descr="network servers.png"/>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053949" y="2860744"/>
              <a:ext cx="631249" cy="661172"/>
            </a:xfrm>
            <a:prstGeom prst="rect">
              <a:avLst/>
            </a:prstGeom>
          </p:spPr>
        </p:pic>
        <p:pic>
          <p:nvPicPr>
            <p:cNvPr id="102" name="Picture 101" descr="network servers.png"/>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3976267" y="3405744"/>
              <a:ext cx="1160298" cy="116171"/>
            </a:xfrm>
            <a:prstGeom prst="rect">
              <a:avLst/>
            </a:prstGeom>
          </p:spPr>
        </p:pic>
      </p:grpSp>
      <p:grpSp>
        <p:nvGrpSpPr>
          <p:cNvPr id="30" name="Group 29"/>
          <p:cNvGrpSpPr/>
          <p:nvPr/>
        </p:nvGrpSpPr>
        <p:grpSpPr>
          <a:xfrm>
            <a:off x="3473626" y="1986243"/>
            <a:ext cx="386504" cy="458398"/>
            <a:chOff x="3000375" y="2564207"/>
            <a:chExt cx="680082" cy="806585"/>
          </a:xfrm>
        </p:grpSpPr>
        <p:pic>
          <p:nvPicPr>
            <p:cNvPr id="29" name="Picture 28" descr="arrows3.png"/>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3048000" y="2647950"/>
              <a:ext cx="428421" cy="457200"/>
            </a:xfrm>
            <a:prstGeom prst="rect">
              <a:avLst/>
            </a:prstGeom>
          </p:spPr>
        </p:pic>
        <p:pic>
          <p:nvPicPr>
            <p:cNvPr id="95" name="Picture 94" descr="document.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3000375" y="2564207"/>
              <a:ext cx="216148" cy="260485"/>
            </a:xfrm>
            <a:prstGeom prst="rect">
              <a:avLst/>
            </a:prstGeom>
          </p:spPr>
        </p:pic>
        <p:pic>
          <p:nvPicPr>
            <p:cNvPr id="28" name="Picture 27" descr="document.png"/>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3313372" y="2928409"/>
              <a:ext cx="367085" cy="442383"/>
            </a:xfrm>
            <a:prstGeom prst="rect">
              <a:avLst/>
            </a:prstGeom>
          </p:spPr>
        </p:pic>
      </p:grpSp>
      <p:pic>
        <p:nvPicPr>
          <p:cNvPr id="35" name="Picture 34" descr="archive.png"/>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5063409" y="2012064"/>
            <a:ext cx="459928" cy="419238"/>
          </a:xfrm>
          <a:prstGeom prst="rect">
            <a:avLst/>
          </a:prstGeom>
        </p:spPr>
      </p:pic>
      <p:pic>
        <p:nvPicPr>
          <p:cNvPr id="41" name="Picture 40" descr="lock check mark.png"/>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3885188" y="3869544"/>
            <a:ext cx="304890" cy="351693"/>
          </a:xfrm>
          <a:prstGeom prst="rect">
            <a:avLst/>
          </a:prstGeom>
        </p:spPr>
      </p:pic>
      <p:pic>
        <p:nvPicPr>
          <p:cNvPr id="42" name="Picture 41" descr="Group1.png"/>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4861990" y="3869544"/>
            <a:ext cx="351693" cy="351693"/>
          </a:xfrm>
          <a:prstGeom prst="rect">
            <a:avLst/>
          </a:prstGeom>
        </p:spPr>
      </p:pic>
      <p:sp>
        <p:nvSpPr>
          <p:cNvPr id="108" name="Freeform 107"/>
          <p:cNvSpPr/>
          <p:nvPr/>
        </p:nvSpPr>
        <p:spPr>
          <a:xfrm>
            <a:off x="4684562" y="3037159"/>
            <a:ext cx="650468" cy="941831"/>
          </a:xfrm>
          <a:custGeom>
            <a:avLst/>
            <a:gdLst>
              <a:gd name="connsiteX0" fmla="*/ 385274 w 385274"/>
              <a:gd name="connsiteY0" fmla="*/ 0 h 941831"/>
              <a:gd name="connsiteX1" fmla="*/ 385274 w 385274"/>
              <a:gd name="connsiteY1" fmla="*/ 624320 h 941831"/>
              <a:gd name="connsiteX2" fmla="*/ 0 w 385274"/>
              <a:gd name="connsiteY2" fmla="*/ 624320 h 941831"/>
              <a:gd name="connsiteX3" fmla="*/ 0 w 385274"/>
              <a:gd name="connsiteY3" fmla="*/ 941831 h 941831"/>
            </a:gdLst>
            <a:ahLst/>
            <a:cxnLst>
              <a:cxn ang="0">
                <a:pos x="connsiteX0" y="connsiteY0"/>
              </a:cxn>
              <a:cxn ang="0">
                <a:pos x="connsiteX1" y="connsiteY1"/>
              </a:cxn>
              <a:cxn ang="0">
                <a:pos x="connsiteX2" y="connsiteY2"/>
              </a:cxn>
              <a:cxn ang="0">
                <a:pos x="connsiteX3" y="connsiteY3"/>
              </a:cxn>
            </a:cxnLst>
            <a:rect l="l" t="t" r="r" b="b"/>
            <a:pathLst>
              <a:path w="385274" h="941831">
                <a:moveTo>
                  <a:pt x="385274" y="0"/>
                </a:moveTo>
                <a:lnTo>
                  <a:pt x="385274" y="624320"/>
                </a:lnTo>
                <a:lnTo>
                  <a:pt x="0" y="624320"/>
                </a:lnTo>
                <a:lnTo>
                  <a:pt x="0" y="941831"/>
                </a:lnTo>
              </a:path>
            </a:pathLst>
          </a:custGeom>
          <a:ln w="57150" cmpd="sng">
            <a:solidFill>
              <a:schemeClr val="bg1">
                <a:alpha val="50000"/>
              </a:schemeClr>
            </a:solidFill>
            <a:headEnd type="none"/>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2"/>
              </a:solidFill>
            </a:endParaRPr>
          </a:p>
        </p:txBody>
      </p:sp>
      <p:pic>
        <p:nvPicPr>
          <p:cNvPr id="44" name="Picture 43" descr="network connector.png"/>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4419089" y="2965844"/>
            <a:ext cx="153205" cy="290439"/>
          </a:xfrm>
          <a:prstGeom prst="rect">
            <a:avLst/>
          </a:prstGeom>
        </p:spPr>
      </p:pic>
      <p:sp>
        <p:nvSpPr>
          <p:cNvPr id="111" name="Freeform 110"/>
          <p:cNvSpPr/>
          <p:nvPr/>
        </p:nvSpPr>
        <p:spPr>
          <a:xfrm flipH="1">
            <a:off x="3708195" y="3039723"/>
            <a:ext cx="658875" cy="941831"/>
          </a:xfrm>
          <a:custGeom>
            <a:avLst/>
            <a:gdLst>
              <a:gd name="connsiteX0" fmla="*/ 385274 w 385274"/>
              <a:gd name="connsiteY0" fmla="*/ 0 h 941831"/>
              <a:gd name="connsiteX1" fmla="*/ 385274 w 385274"/>
              <a:gd name="connsiteY1" fmla="*/ 624320 h 941831"/>
              <a:gd name="connsiteX2" fmla="*/ 0 w 385274"/>
              <a:gd name="connsiteY2" fmla="*/ 624320 h 941831"/>
              <a:gd name="connsiteX3" fmla="*/ 0 w 385274"/>
              <a:gd name="connsiteY3" fmla="*/ 941831 h 941831"/>
            </a:gdLst>
            <a:ahLst/>
            <a:cxnLst>
              <a:cxn ang="0">
                <a:pos x="connsiteX0" y="connsiteY0"/>
              </a:cxn>
              <a:cxn ang="0">
                <a:pos x="connsiteX1" y="connsiteY1"/>
              </a:cxn>
              <a:cxn ang="0">
                <a:pos x="connsiteX2" y="connsiteY2"/>
              </a:cxn>
              <a:cxn ang="0">
                <a:pos x="connsiteX3" y="connsiteY3"/>
              </a:cxn>
            </a:cxnLst>
            <a:rect l="l" t="t" r="r" b="b"/>
            <a:pathLst>
              <a:path w="385274" h="941831">
                <a:moveTo>
                  <a:pt x="385274" y="0"/>
                </a:moveTo>
                <a:lnTo>
                  <a:pt x="385274" y="624320"/>
                </a:lnTo>
                <a:lnTo>
                  <a:pt x="0" y="624320"/>
                </a:lnTo>
                <a:lnTo>
                  <a:pt x="0" y="941831"/>
                </a:lnTo>
              </a:path>
            </a:pathLst>
          </a:custGeom>
          <a:ln w="57150" cmpd="sng">
            <a:solidFill>
              <a:schemeClr val="bg1">
                <a:alpha val="50000"/>
              </a:schemeClr>
            </a:solidFill>
            <a:headEnd type="none"/>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2"/>
              </a:solidFill>
            </a:endParaRPr>
          </a:p>
        </p:txBody>
      </p:sp>
      <p:sp>
        <p:nvSpPr>
          <p:cNvPr id="65" name="AutoShape 5"/>
          <p:cNvSpPr>
            <a:spLocks noChangeArrowheads="1"/>
          </p:cNvSpPr>
          <p:nvPr/>
        </p:nvSpPr>
        <p:spPr bwMode="gray">
          <a:xfrm>
            <a:off x="318360" y="3085233"/>
            <a:ext cx="8383586" cy="450831"/>
          </a:xfrm>
          <a:prstGeom prst="roundRect">
            <a:avLst>
              <a:gd name="adj" fmla="val 8005"/>
            </a:avLst>
          </a:prstGeom>
          <a:solidFill>
            <a:srgbClr val="E7E7E7"/>
          </a:solidFill>
          <a:ln w="19050" algn="ctr">
            <a:noFill/>
            <a:prstDash val="sysDot"/>
            <a:round/>
            <a:headEnd/>
            <a:tailEnd/>
          </a:ln>
        </p:spPr>
        <p:txBody>
          <a:bodyPr wrap="none" lIns="0" tIns="18288" rIns="0" bIns="0" anchor="t" anchorCtr="0"/>
          <a:lstStyle/>
          <a:p>
            <a:pPr algn="ctr"/>
            <a:endParaRPr lang="en-US" sz="1400" b="1" u="sng" spc="300" dirty="0">
              <a:solidFill>
                <a:schemeClr val="bg2"/>
              </a:solidFill>
              <a:latin typeface="+mn-lt"/>
              <a:cs typeface="Arial" charset="0"/>
            </a:endParaRPr>
          </a:p>
        </p:txBody>
      </p:sp>
      <p:sp>
        <p:nvSpPr>
          <p:cNvPr id="46" name="AutoShape 5"/>
          <p:cNvSpPr>
            <a:spLocks noChangeArrowheads="1"/>
          </p:cNvSpPr>
          <p:nvPr/>
        </p:nvSpPr>
        <p:spPr bwMode="gray">
          <a:xfrm>
            <a:off x="318360" y="2948036"/>
            <a:ext cx="8383586" cy="450831"/>
          </a:xfrm>
          <a:prstGeom prst="roundRect">
            <a:avLst>
              <a:gd name="adj" fmla="val 8005"/>
            </a:avLst>
          </a:prstGeom>
          <a:noFill/>
          <a:ln w="19050" algn="ctr">
            <a:noFill/>
            <a:prstDash val="sysDot"/>
            <a:round/>
            <a:headEnd/>
            <a:tailEnd/>
          </a:ln>
        </p:spPr>
        <p:txBody>
          <a:bodyPr wrap="none" lIns="0" tIns="18288" rIns="0" bIns="0" anchor="t" anchorCtr="0"/>
          <a:lstStyle/>
          <a:p>
            <a:pPr algn="ctr"/>
            <a:r>
              <a:rPr lang="en-US" sz="1400" spc="300" dirty="0" smtClean="0">
                <a:solidFill>
                  <a:schemeClr val="bg1"/>
                </a:solidFill>
                <a:latin typeface="+mn-lt"/>
                <a:cs typeface="Arial" charset="0"/>
              </a:rPr>
              <a:t>Standard network protocols</a:t>
            </a:r>
            <a:r>
              <a:rPr lang="en-US" spc="300" dirty="0" smtClean="0">
                <a:solidFill>
                  <a:schemeClr val="bg1"/>
                </a:solidFill>
                <a:latin typeface="+mn-lt"/>
                <a:cs typeface="Arial" charset="0"/>
              </a:rPr>
              <a:t> </a:t>
            </a:r>
          </a:p>
          <a:p>
            <a:pPr algn="ctr"/>
            <a:r>
              <a:rPr lang="en-US" sz="1100" spc="300" dirty="0" smtClean="0">
                <a:solidFill>
                  <a:schemeClr val="bg2"/>
                </a:solidFill>
                <a:latin typeface="+mn-lt"/>
                <a:cs typeface="Arial" charset="0"/>
              </a:rPr>
              <a:t>DD Boost, CIFS, NFS, VTL, NDMP</a:t>
            </a:r>
            <a:endParaRPr lang="en-US" sz="1400" b="1" u="sng" spc="300" dirty="0">
              <a:solidFill>
                <a:schemeClr val="bg2"/>
              </a:solidFill>
              <a:latin typeface="+mn-lt"/>
              <a:cs typeface="Arial" charset="0"/>
            </a:endParaRPr>
          </a:p>
        </p:txBody>
      </p:sp>
      <p:sp>
        <p:nvSpPr>
          <p:cNvPr id="5" name="Text Placeholder 4"/>
          <p:cNvSpPr>
            <a:spLocks noGrp="1"/>
          </p:cNvSpPr>
          <p:nvPr>
            <p:ph type="body" sz="quarter" idx="10"/>
          </p:nvPr>
        </p:nvSpPr>
        <p:spPr>
          <a:xfrm>
            <a:off x="274319" y="763786"/>
            <a:ext cx="7955280" cy="238842"/>
          </a:xfrm>
        </p:spPr>
        <p:txBody>
          <a:bodyPr/>
          <a:lstStyle/>
          <a:p>
            <a:r>
              <a:rPr lang="en-US" dirty="0"/>
              <a:t>Protect everything on a single </a:t>
            </a:r>
            <a:r>
              <a:rPr lang="en-US" dirty="0" smtClean="0"/>
              <a:t>platform</a:t>
            </a:r>
            <a:endParaRPr lang="en-US" dirty="0"/>
          </a:p>
        </p:txBody>
      </p:sp>
      <p:sp>
        <p:nvSpPr>
          <p:cNvPr id="26632" name="Rectangle 4"/>
          <p:cNvSpPr>
            <a:spLocks noGrp="1" noChangeArrowheads="1"/>
          </p:cNvSpPr>
          <p:nvPr>
            <p:ph type="title"/>
          </p:nvPr>
        </p:nvSpPr>
        <p:spPr/>
        <p:txBody>
          <a:bodyPr/>
          <a:lstStyle/>
          <a:p>
            <a:r>
              <a:rPr lang="en-US" cap="none" dirty="0" smtClean="0">
                <a:solidFill>
                  <a:schemeClr val="bg1"/>
                </a:solidFill>
              </a:rPr>
              <a:t>The Ultimate </a:t>
            </a:r>
            <a:r>
              <a:rPr lang="en-US" dirty="0"/>
              <a:t>P</a:t>
            </a:r>
            <a:r>
              <a:rPr lang="en-US" cap="none" dirty="0" smtClean="0">
                <a:solidFill>
                  <a:schemeClr val="bg1"/>
                </a:solidFill>
              </a:rPr>
              <a:t>rotection </a:t>
            </a:r>
            <a:r>
              <a:rPr lang="en-US" dirty="0"/>
              <a:t>S</a:t>
            </a:r>
            <a:r>
              <a:rPr lang="en-US" cap="none" dirty="0" smtClean="0">
                <a:solidFill>
                  <a:schemeClr val="bg1"/>
                </a:solidFill>
              </a:rPr>
              <a:t>torage</a:t>
            </a:r>
          </a:p>
        </p:txBody>
      </p:sp>
      <p:sp>
        <p:nvSpPr>
          <p:cNvPr id="76" name="Text Box 19"/>
          <p:cNvSpPr txBox="1">
            <a:spLocks noChangeArrowheads="1"/>
          </p:cNvSpPr>
          <p:nvPr/>
        </p:nvSpPr>
        <p:spPr bwMode="gray">
          <a:xfrm>
            <a:off x="1245356" y="3728564"/>
            <a:ext cx="1783751" cy="664268"/>
          </a:xfrm>
          <a:prstGeom prst="roundRect">
            <a:avLst>
              <a:gd name="adj" fmla="val 10054"/>
            </a:avLst>
          </a:prstGeom>
          <a:solidFill>
            <a:srgbClr val="E7E7E7"/>
          </a:solidFill>
          <a:ln w="19050" algn="ctr">
            <a:noFill/>
            <a:prstDash val="sysDot"/>
            <a:round/>
            <a:headEnd/>
            <a:tailEnd/>
          </a:ln>
        </p:spPr>
        <p:txBody>
          <a:bodyPr wrap="none" lIns="0" tIns="18288" rIns="0" bIns="0" anchor="t" anchorCtr="0"/>
          <a:lstStyle>
            <a:defPPr>
              <a:defRPr lang="en-US"/>
            </a:defPPr>
            <a:lvl1pPr algn="ctr">
              <a:defRPr spc="300">
                <a:solidFill>
                  <a:schemeClr val="tx2"/>
                </a:solidFill>
                <a:cs typeface="Arial" charset="0"/>
              </a:defRPr>
            </a:lvl1pPr>
          </a:lstStyle>
          <a:p>
            <a:pPr defTabSz="457200" fontAlgn="auto">
              <a:spcBef>
                <a:spcPts val="0"/>
              </a:spcBef>
              <a:spcAft>
                <a:spcPts val="0"/>
              </a:spcAft>
            </a:pPr>
            <a:r>
              <a:rPr lang="en-US" sz="1050" spc="0" dirty="0" smtClean="0">
                <a:solidFill>
                  <a:srgbClr val="2C95DD"/>
                </a:solidFill>
                <a:latin typeface="Verdana"/>
              </a:rPr>
              <a:t>Disaster recovery</a:t>
            </a:r>
          </a:p>
        </p:txBody>
      </p:sp>
      <p:sp>
        <p:nvSpPr>
          <p:cNvPr id="81" name="Text Box 19"/>
          <p:cNvSpPr txBox="1">
            <a:spLocks noChangeArrowheads="1"/>
          </p:cNvSpPr>
          <p:nvPr/>
        </p:nvSpPr>
        <p:spPr bwMode="gray">
          <a:xfrm>
            <a:off x="5970304" y="3728564"/>
            <a:ext cx="1779676" cy="664268"/>
          </a:xfrm>
          <a:prstGeom prst="roundRect">
            <a:avLst>
              <a:gd name="adj" fmla="val 10054"/>
            </a:avLst>
          </a:prstGeom>
          <a:solidFill>
            <a:srgbClr val="E7E7E7"/>
          </a:solidFill>
          <a:ln w="19050" algn="ctr">
            <a:noFill/>
            <a:prstDash val="sysDot"/>
            <a:round/>
            <a:headEnd/>
            <a:tailEnd/>
          </a:ln>
        </p:spPr>
        <p:txBody>
          <a:bodyPr wrap="none" lIns="0" tIns="18288" rIns="0" bIns="0" anchor="t" anchorCtr="0"/>
          <a:lstStyle>
            <a:defPPr>
              <a:defRPr lang="en-US"/>
            </a:defPPr>
            <a:lvl1pPr algn="ctr">
              <a:defRPr spc="300">
                <a:solidFill>
                  <a:schemeClr val="tx2"/>
                </a:solidFill>
                <a:cs typeface="Arial" charset="0"/>
              </a:defRPr>
            </a:lvl1pPr>
          </a:lstStyle>
          <a:p>
            <a:pPr defTabSz="457200" fontAlgn="auto">
              <a:spcBef>
                <a:spcPts val="0"/>
              </a:spcBef>
              <a:spcAft>
                <a:spcPts val="0"/>
              </a:spcAft>
            </a:pPr>
            <a:r>
              <a:rPr lang="en-US" sz="1050" spc="0" dirty="0" smtClean="0">
                <a:solidFill>
                  <a:srgbClr val="2C95DD"/>
                </a:solidFill>
                <a:latin typeface="Verdana"/>
              </a:rPr>
              <a:t>Long-term retention</a:t>
            </a:r>
          </a:p>
        </p:txBody>
      </p:sp>
      <p:pic>
        <p:nvPicPr>
          <p:cNvPr id="83" name="Picture 82" descr="cloud bl2 -wht fill.png"/>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6540636" y="3938986"/>
            <a:ext cx="616043" cy="400428"/>
          </a:xfrm>
          <a:prstGeom prst="rect">
            <a:avLst/>
          </a:prstGeom>
        </p:spPr>
      </p:pic>
      <p:pic>
        <p:nvPicPr>
          <p:cNvPr id="55" name="Picture 54"/>
          <p:cNvPicPr>
            <a:picLocks noChangeAspect="1"/>
          </p:cNvPicPr>
          <p:nvPr/>
        </p:nvPicPr>
        <p:blipFill rotWithShape="1">
          <a:blip r:embed="rId20" cstate="print">
            <a:extLst>
              <a:ext uri="{28A0092B-C50C-407E-A947-70E740481C1C}">
                <a14:useLocalDpi xmlns:a14="http://schemas.microsoft.com/office/drawing/2010/main" val="0"/>
              </a:ext>
            </a:extLst>
          </a:blip>
          <a:srcRect t="4622" b="53883"/>
          <a:stretch/>
        </p:blipFill>
        <p:spPr>
          <a:xfrm>
            <a:off x="1902162" y="3940631"/>
            <a:ext cx="391948" cy="458135"/>
          </a:xfrm>
          <a:prstGeom prst="rect">
            <a:avLst/>
          </a:prstGeom>
        </p:spPr>
      </p:pic>
    </p:spTree>
    <p:extLst>
      <p:ext uri="{BB962C8B-B14F-4D97-AF65-F5344CB8AC3E}">
        <p14:creationId xmlns:p14="http://schemas.microsoft.com/office/powerpoint/2010/main" val="6216317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p:cNvSpPr/>
          <p:nvPr/>
        </p:nvSpPr>
        <p:spPr>
          <a:xfrm>
            <a:off x="3922764" y="1273506"/>
            <a:ext cx="4852142" cy="449840"/>
          </a:xfrm>
          <a:prstGeom prst="rect">
            <a:avLst/>
          </a:prstGeom>
          <a:gradFill>
            <a:gsLst>
              <a:gs pos="0">
                <a:srgbClr val="C8DCF5"/>
              </a:gs>
              <a:gs pos="35000">
                <a:srgbClr val="78C3E6"/>
              </a:gs>
              <a:gs pos="100000">
                <a:srgbClr val="007DB8"/>
              </a:gs>
            </a:gsLst>
            <a:lin ang="5400000" scaled="0"/>
          </a:gra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a:solidFill>
                <a:schemeClr val="tx2"/>
              </a:solidFill>
            </a:endParaRPr>
          </a:p>
        </p:txBody>
      </p:sp>
      <p:sp>
        <p:nvSpPr>
          <p:cNvPr id="103" name="Rectangle 102"/>
          <p:cNvSpPr/>
          <p:nvPr/>
        </p:nvSpPr>
        <p:spPr>
          <a:xfrm>
            <a:off x="3922764" y="4329095"/>
            <a:ext cx="4852142" cy="273312"/>
          </a:xfrm>
          <a:prstGeom prst="rect">
            <a:avLst/>
          </a:prstGeom>
          <a:gradFill>
            <a:gsLst>
              <a:gs pos="0">
                <a:srgbClr val="C8DCF5"/>
              </a:gs>
              <a:gs pos="35000">
                <a:srgbClr val="78C3E6"/>
              </a:gs>
              <a:gs pos="100000">
                <a:srgbClr val="007DB8"/>
              </a:gs>
            </a:gsLst>
            <a:lin ang="5400000" scaled="0"/>
          </a:gra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a:solidFill>
                <a:schemeClr val="tx2"/>
              </a:solidFill>
            </a:endParaRPr>
          </a:p>
        </p:txBody>
      </p:sp>
      <p:sp>
        <p:nvSpPr>
          <p:cNvPr id="6" name="Text Placeholder 5"/>
          <p:cNvSpPr>
            <a:spLocks noGrp="1"/>
          </p:cNvSpPr>
          <p:nvPr>
            <p:ph type="body" sz="quarter" idx="10"/>
          </p:nvPr>
        </p:nvSpPr>
        <p:spPr>
          <a:xfrm>
            <a:off x="274319" y="750959"/>
            <a:ext cx="7955280" cy="238842"/>
          </a:xfrm>
        </p:spPr>
        <p:txBody>
          <a:bodyPr/>
          <a:lstStyle/>
          <a:p>
            <a:r>
              <a:rPr lang="en-US" dirty="0"/>
              <a:t>Superior efficiency with variable-length deduplication</a:t>
            </a:r>
          </a:p>
          <a:p>
            <a:endParaRPr lang="en-US" dirty="0"/>
          </a:p>
          <a:p>
            <a:endParaRPr lang="en-US" dirty="0"/>
          </a:p>
        </p:txBody>
      </p:sp>
      <p:sp>
        <p:nvSpPr>
          <p:cNvPr id="2" name="Title 1"/>
          <p:cNvSpPr>
            <a:spLocks noGrp="1"/>
          </p:cNvSpPr>
          <p:nvPr>
            <p:ph type="title"/>
          </p:nvPr>
        </p:nvSpPr>
        <p:spPr/>
        <p:txBody>
          <a:bodyPr/>
          <a:lstStyle/>
          <a:p>
            <a:r>
              <a:rPr lang="en-US" cap="none" dirty="0" smtClean="0">
                <a:solidFill>
                  <a:schemeClr val="bg1"/>
                </a:solidFill>
              </a:rPr>
              <a:t>Not </a:t>
            </a:r>
            <a:r>
              <a:rPr lang="en-US" dirty="0"/>
              <a:t>A</a:t>
            </a:r>
            <a:r>
              <a:rPr lang="en-US" cap="none" dirty="0" smtClean="0">
                <a:solidFill>
                  <a:schemeClr val="bg1"/>
                </a:solidFill>
              </a:rPr>
              <a:t>ll </a:t>
            </a:r>
            <a:r>
              <a:rPr lang="en-US" dirty="0"/>
              <a:t>D</a:t>
            </a:r>
            <a:r>
              <a:rPr lang="en-US" cap="none" dirty="0" smtClean="0">
                <a:solidFill>
                  <a:schemeClr val="bg1"/>
                </a:solidFill>
              </a:rPr>
              <a:t>edupe is Created </a:t>
            </a:r>
            <a:r>
              <a:rPr lang="en-US" dirty="0"/>
              <a:t>E</a:t>
            </a:r>
            <a:r>
              <a:rPr lang="en-US" cap="none" dirty="0" smtClean="0">
                <a:solidFill>
                  <a:schemeClr val="bg1"/>
                </a:solidFill>
              </a:rPr>
              <a:t>qual</a:t>
            </a:r>
            <a:endParaRPr lang="en-US" cap="none" dirty="0">
              <a:solidFill>
                <a:schemeClr val="bg1"/>
              </a:solidFill>
            </a:endParaRPr>
          </a:p>
        </p:txBody>
      </p:sp>
      <p:sp>
        <p:nvSpPr>
          <p:cNvPr id="73" name="Text Box 72"/>
          <p:cNvSpPr txBox="1">
            <a:spLocks noChangeArrowheads="1"/>
          </p:cNvSpPr>
          <p:nvPr/>
        </p:nvSpPr>
        <p:spPr bwMode="gray">
          <a:xfrm>
            <a:off x="3924499" y="1266145"/>
            <a:ext cx="4838965" cy="457200"/>
          </a:xfrm>
          <a:prstGeom prst="rect">
            <a:avLst/>
          </a:prstGeom>
          <a:noFill/>
          <a:ln>
            <a:noFill/>
            <a:headEnd/>
            <a:tailEnd/>
          </a:ln>
          <a:effectLst/>
        </p:spPr>
        <p:style>
          <a:lnRef idx="1">
            <a:schemeClr val="accent1"/>
          </a:lnRef>
          <a:fillRef idx="2">
            <a:schemeClr val="accent1"/>
          </a:fillRef>
          <a:effectRef idx="1">
            <a:schemeClr val="accent1"/>
          </a:effectRef>
          <a:fontRef idx="minor">
            <a:schemeClr val="dk1"/>
          </a:fontRef>
        </p:style>
        <p:txBody>
          <a:bodyPr wrap="square" tIns="0" rIns="0" bIns="0" anchor="ctr">
            <a:noAutofit/>
          </a:bodyPr>
          <a:lstStyle/>
          <a:p>
            <a:pPr eaLnBrk="0" hangingPunct="0">
              <a:tabLst>
                <a:tab pos="1885950" algn="l"/>
                <a:tab pos="2743200" algn="l"/>
                <a:tab pos="3771900" algn="l"/>
              </a:tabLst>
            </a:pPr>
            <a:r>
              <a:rPr lang="en-US" sz="1200" dirty="0" smtClean="0">
                <a:solidFill>
                  <a:schemeClr val="bg2"/>
                </a:solidFill>
                <a:ea typeface="Arial Unicode MS" pitchFamily="34" charset="-128"/>
              </a:rPr>
              <a:t> </a:t>
            </a:r>
            <a:r>
              <a:rPr lang="en-US" sz="1000" b="1" dirty="0" smtClean="0">
                <a:solidFill>
                  <a:schemeClr val="bg2"/>
                </a:solidFill>
                <a:ea typeface="Arial Unicode MS" pitchFamily="34" charset="-128"/>
              </a:rPr>
              <a:t>Backup 		    Estimated 	</a:t>
            </a:r>
          </a:p>
          <a:p>
            <a:pPr eaLnBrk="0" hangingPunct="0">
              <a:tabLst>
                <a:tab pos="1885950" algn="l"/>
                <a:tab pos="2743200" algn="l"/>
                <a:tab pos="3771900" algn="l"/>
              </a:tabLst>
            </a:pPr>
            <a:r>
              <a:rPr lang="en-US" sz="1000" b="1" dirty="0" smtClean="0">
                <a:solidFill>
                  <a:schemeClr val="bg2"/>
                </a:solidFill>
                <a:ea typeface="Arial Unicode MS" pitchFamily="34" charset="-128"/>
              </a:rPr>
              <a:t> data	   Logical 	    reduction	 Physical</a:t>
            </a:r>
            <a:endParaRPr lang="en-US" sz="1000" b="1" dirty="0">
              <a:solidFill>
                <a:schemeClr val="bg2"/>
              </a:solidFill>
              <a:ea typeface="Arial Unicode MS" pitchFamily="34" charset="-128"/>
            </a:endParaRPr>
          </a:p>
        </p:txBody>
      </p:sp>
      <p:sp>
        <p:nvSpPr>
          <p:cNvPr id="74" name="Text Box 73"/>
          <p:cNvSpPr txBox="1">
            <a:spLocks noChangeArrowheads="1"/>
          </p:cNvSpPr>
          <p:nvPr/>
        </p:nvSpPr>
        <p:spPr bwMode="gray">
          <a:xfrm>
            <a:off x="3933825" y="2254074"/>
            <a:ext cx="4843463" cy="246221"/>
          </a:xfrm>
          <a:prstGeom prst="rect">
            <a:avLst/>
          </a:prstGeom>
          <a:noFill/>
          <a:ln w="9525" algn="ctr">
            <a:noFill/>
            <a:miter lim="800000"/>
            <a:headEnd/>
            <a:tailEnd/>
          </a:ln>
        </p:spPr>
        <p:txBody>
          <a:bodyPr lIns="0" rIns="0">
            <a:spAutoFit/>
          </a:bodyPr>
          <a:lstStyle/>
          <a:p>
            <a:pPr eaLnBrk="0" hangingPunct="0">
              <a:tabLst>
                <a:tab pos="2109788" algn="l"/>
                <a:tab pos="3144838" algn="l"/>
                <a:tab pos="3886200" algn="l"/>
              </a:tabLst>
            </a:pPr>
            <a:r>
              <a:rPr lang="en-US" sz="1000" dirty="0" smtClean="0">
                <a:solidFill>
                  <a:schemeClr val="bg2"/>
                </a:solidFill>
                <a:latin typeface="+mn-lt"/>
                <a:ea typeface="Arial Unicode MS" pitchFamily="34" charset="-128"/>
              </a:rPr>
              <a:t>Monday incremental	50 GB	7–10x	 5 GB</a:t>
            </a:r>
            <a:endParaRPr lang="en-US" sz="1000" dirty="0">
              <a:solidFill>
                <a:schemeClr val="bg2"/>
              </a:solidFill>
              <a:latin typeface="+mn-lt"/>
              <a:ea typeface="Arial Unicode MS" pitchFamily="34" charset="-128"/>
            </a:endParaRPr>
          </a:p>
        </p:txBody>
      </p:sp>
      <p:sp>
        <p:nvSpPr>
          <p:cNvPr id="75" name="Text Box 74"/>
          <p:cNvSpPr txBox="1">
            <a:spLocks noChangeArrowheads="1"/>
          </p:cNvSpPr>
          <p:nvPr/>
        </p:nvSpPr>
        <p:spPr bwMode="gray">
          <a:xfrm>
            <a:off x="3933825" y="2711274"/>
            <a:ext cx="4843463" cy="246221"/>
          </a:xfrm>
          <a:prstGeom prst="rect">
            <a:avLst/>
          </a:prstGeom>
          <a:noFill/>
          <a:ln w="9525" algn="ctr">
            <a:noFill/>
            <a:miter lim="800000"/>
            <a:headEnd/>
            <a:tailEnd/>
          </a:ln>
        </p:spPr>
        <p:txBody>
          <a:bodyPr lIns="0" rIns="0">
            <a:spAutoFit/>
          </a:bodyPr>
          <a:lstStyle/>
          <a:p>
            <a:pPr eaLnBrk="0" hangingPunct="0">
              <a:tabLst>
                <a:tab pos="2109788" algn="l"/>
                <a:tab pos="3144838" algn="l"/>
                <a:tab pos="3886200" algn="l"/>
              </a:tabLst>
            </a:pPr>
            <a:r>
              <a:rPr lang="en-US" sz="1000" dirty="0" smtClean="0">
                <a:solidFill>
                  <a:schemeClr val="bg2"/>
                </a:solidFill>
                <a:latin typeface="+mn-lt"/>
                <a:ea typeface="Arial Unicode MS" pitchFamily="34" charset="-128"/>
              </a:rPr>
              <a:t>Tuesday incremental	50 GB	7–10x	 5 GB</a:t>
            </a:r>
            <a:endParaRPr lang="en-US" sz="1000" dirty="0">
              <a:solidFill>
                <a:schemeClr val="bg2"/>
              </a:solidFill>
              <a:latin typeface="+mn-lt"/>
              <a:ea typeface="Arial Unicode MS" pitchFamily="34" charset="-128"/>
            </a:endParaRPr>
          </a:p>
        </p:txBody>
      </p:sp>
      <p:sp>
        <p:nvSpPr>
          <p:cNvPr id="78" name="Text Box 77"/>
          <p:cNvSpPr txBox="1">
            <a:spLocks noChangeArrowheads="1"/>
          </p:cNvSpPr>
          <p:nvPr/>
        </p:nvSpPr>
        <p:spPr bwMode="gray">
          <a:xfrm>
            <a:off x="3933825" y="3168474"/>
            <a:ext cx="4843463" cy="246221"/>
          </a:xfrm>
          <a:prstGeom prst="rect">
            <a:avLst/>
          </a:prstGeom>
          <a:noFill/>
          <a:ln w="9525" algn="ctr">
            <a:noFill/>
            <a:miter lim="800000"/>
            <a:headEnd/>
            <a:tailEnd/>
          </a:ln>
        </p:spPr>
        <p:txBody>
          <a:bodyPr lIns="0" rIns="0">
            <a:spAutoFit/>
          </a:bodyPr>
          <a:lstStyle/>
          <a:p>
            <a:pPr eaLnBrk="0" hangingPunct="0">
              <a:tabLst>
                <a:tab pos="2109788" algn="l"/>
                <a:tab pos="3144838" algn="l"/>
                <a:tab pos="3886200" algn="l"/>
              </a:tabLst>
            </a:pPr>
            <a:r>
              <a:rPr lang="en-US" sz="1000" dirty="0" smtClean="0">
                <a:solidFill>
                  <a:schemeClr val="bg2"/>
                </a:solidFill>
                <a:latin typeface="+mn-lt"/>
                <a:ea typeface="Arial Unicode MS" pitchFamily="34" charset="-128"/>
              </a:rPr>
              <a:t>Wednesday incremental	50 GB	7–10x	 5 GB</a:t>
            </a:r>
            <a:endParaRPr lang="en-US" sz="1000" dirty="0">
              <a:solidFill>
                <a:schemeClr val="bg2"/>
              </a:solidFill>
              <a:latin typeface="+mn-lt"/>
              <a:ea typeface="Arial Unicode MS" pitchFamily="34" charset="-128"/>
            </a:endParaRPr>
          </a:p>
        </p:txBody>
      </p:sp>
      <p:sp>
        <p:nvSpPr>
          <p:cNvPr id="79" name="Text Box 78"/>
          <p:cNvSpPr txBox="1">
            <a:spLocks noChangeArrowheads="1"/>
          </p:cNvSpPr>
          <p:nvPr/>
        </p:nvSpPr>
        <p:spPr bwMode="gray">
          <a:xfrm>
            <a:off x="3933825" y="3625674"/>
            <a:ext cx="4843463" cy="246221"/>
          </a:xfrm>
          <a:prstGeom prst="rect">
            <a:avLst/>
          </a:prstGeom>
          <a:noFill/>
          <a:ln w="9525" algn="ctr">
            <a:noFill/>
            <a:miter lim="800000"/>
            <a:headEnd/>
            <a:tailEnd/>
          </a:ln>
        </p:spPr>
        <p:txBody>
          <a:bodyPr lIns="0" rIns="0">
            <a:spAutoFit/>
          </a:bodyPr>
          <a:lstStyle/>
          <a:p>
            <a:pPr eaLnBrk="0" hangingPunct="0">
              <a:tabLst>
                <a:tab pos="2109788" algn="l"/>
                <a:tab pos="3144838" algn="l"/>
                <a:tab pos="3886200" algn="l"/>
              </a:tabLst>
            </a:pPr>
            <a:r>
              <a:rPr lang="en-US" sz="1000" dirty="0" smtClean="0">
                <a:solidFill>
                  <a:schemeClr val="bg2"/>
                </a:solidFill>
                <a:latin typeface="+mn-lt"/>
                <a:ea typeface="Arial Unicode MS" pitchFamily="34" charset="-128"/>
              </a:rPr>
              <a:t>Thursday incremental	50 GB	7–10x	 5 GB</a:t>
            </a:r>
            <a:endParaRPr lang="en-US" sz="1000" dirty="0">
              <a:solidFill>
                <a:schemeClr val="bg2"/>
              </a:solidFill>
              <a:latin typeface="+mn-lt"/>
              <a:ea typeface="Arial Unicode MS" pitchFamily="34" charset="-128"/>
            </a:endParaRPr>
          </a:p>
        </p:txBody>
      </p:sp>
      <p:sp>
        <p:nvSpPr>
          <p:cNvPr id="80" name="Text Box 79"/>
          <p:cNvSpPr txBox="1">
            <a:spLocks noChangeArrowheads="1"/>
          </p:cNvSpPr>
          <p:nvPr/>
        </p:nvSpPr>
        <p:spPr bwMode="gray">
          <a:xfrm>
            <a:off x="3933825" y="4082874"/>
            <a:ext cx="4843463" cy="246221"/>
          </a:xfrm>
          <a:prstGeom prst="rect">
            <a:avLst/>
          </a:prstGeom>
          <a:noFill/>
          <a:ln w="9525" algn="ctr">
            <a:noFill/>
            <a:miter lim="800000"/>
            <a:headEnd/>
            <a:tailEnd/>
          </a:ln>
        </p:spPr>
        <p:txBody>
          <a:bodyPr lIns="0" rIns="0">
            <a:spAutoFit/>
          </a:bodyPr>
          <a:lstStyle/>
          <a:p>
            <a:pPr eaLnBrk="0" hangingPunct="0">
              <a:tabLst>
                <a:tab pos="2109788" algn="l"/>
                <a:tab pos="3144838" algn="l"/>
                <a:tab pos="3886200" algn="l"/>
              </a:tabLst>
            </a:pPr>
            <a:r>
              <a:rPr lang="en-US" sz="1000" dirty="0" smtClean="0">
                <a:solidFill>
                  <a:schemeClr val="bg2"/>
                </a:solidFill>
                <a:latin typeface="+mn-lt"/>
                <a:ea typeface="Arial Unicode MS" pitchFamily="34" charset="-128"/>
              </a:rPr>
              <a:t>Second Friday full	 1 TB	50–60x	 18 GB</a:t>
            </a:r>
            <a:endParaRPr lang="en-US" sz="1000" dirty="0">
              <a:solidFill>
                <a:schemeClr val="bg2"/>
              </a:solidFill>
              <a:latin typeface="+mn-lt"/>
              <a:ea typeface="Arial Unicode MS" pitchFamily="34" charset="-128"/>
            </a:endParaRPr>
          </a:p>
        </p:txBody>
      </p:sp>
      <p:sp>
        <p:nvSpPr>
          <p:cNvPr id="81" name="Text Box 80"/>
          <p:cNvSpPr txBox="1">
            <a:spLocks noChangeArrowheads="1"/>
          </p:cNvSpPr>
          <p:nvPr/>
        </p:nvSpPr>
        <p:spPr bwMode="gray">
          <a:xfrm>
            <a:off x="3936206" y="4329095"/>
            <a:ext cx="4838700" cy="276999"/>
          </a:xfrm>
          <a:prstGeom prst="rect">
            <a:avLst/>
          </a:prstGeom>
          <a:noFill/>
          <a:ln>
            <a:noFill/>
            <a:headEnd/>
            <a:tailEnd/>
          </a:ln>
          <a:effectLst/>
        </p:spPr>
        <p:style>
          <a:lnRef idx="1">
            <a:schemeClr val="accent1"/>
          </a:lnRef>
          <a:fillRef idx="2">
            <a:schemeClr val="accent1"/>
          </a:fillRef>
          <a:effectRef idx="1">
            <a:schemeClr val="accent1"/>
          </a:effectRef>
          <a:fontRef idx="minor">
            <a:schemeClr val="dk1"/>
          </a:fontRef>
        </p:style>
        <p:txBody>
          <a:bodyPr>
            <a:spAutoFit/>
          </a:bodyPr>
          <a:lstStyle/>
          <a:p>
            <a:pPr eaLnBrk="0" hangingPunct="0">
              <a:tabLst>
                <a:tab pos="2000250" algn="l"/>
                <a:tab pos="3084513" algn="l"/>
                <a:tab pos="3829050" algn="l"/>
              </a:tabLst>
            </a:pPr>
            <a:r>
              <a:rPr lang="en-US" sz="1200" b="1" dirty="0" smtClean="0">
                <a:solidFill>
                  <a:schemeClr val="bg2"/>
                </a:solidFill>
                <a:ea typeface="Arial Unicode MS" pitchFamily="34" charset="-128"/>
              </a:rPr>
              <a:t>Total	 2.2 </a:t>
            </a:r>
            <a:r>
              <a:rPr lang="en-US" sz="1200" b="1" dirty="0" err="1" smtClean="0">
                <a:solidFill>
                  <a:schemeClr val="bg2"/>
                </a:solidFill>
                <a:ea typeface="Arial Unicode MS" pitchFamily="34" charset="-128"/>
              </a:rPr>
              <a:t>tb</a:t>
            </a:r>
            <a:r>
              <a:rPr lang="en-US" sz="1200" b="1" dirty="0" smtClean="0">
                <a:solidFill>
                  <a:schemeClr val="bg2"/>
                </a:solidFill>
                <a:ea typeface="Arial Unicode MS" pitchFamily="34" charset="-128"/>
              </a:rPr>
              <a:t>	7.6x	288 GB</a:t>
            </a:r>
            <a:endParaRPr lang="en-US" sz="1200" b="1" dirty="0">
              <a:solidFill>
                <a:schemeClr val="bg2"/>
              </a:solidFill>
              <a:ea typeface="Arial Unicode MS" pitchFamily="34" charset="-128"/>
            </a:endParaRPr>
          </a:p>
        </p:txBody>
      </p:sp>
      <p:sp>
        <p:nvSpPr>
          <p:cNvPr id="82" name="Text Box 81"/>
          <p:cNvSpPr txBox="1">
            <a:spLocks noChangeArrowheads="1"/>
          </p:cNvSpPr>
          <p:nvPr/>
        </p:nvSpPr>
        <p:spPr bwMode="gray">
          <a:xfrm>
            <a:off x="3933825" y="1796874"/>
            <a:ext cx="4843463" cy="246221"/>
          </a:xfrm>
          <a:prstGeom prst="rect">
            <a:avLst/>
          </a:prstGeom>
          <a:noFill/>
          <a:ln w="9525" algn="ctr">
            <a:noFill/>
            <a:miter lim="800000"/>
            <a:headEnd/>
            <a:tailEnd/>
          </a:ln>
        </p:spPr>
        <p:txBody>
          <a:bodyPr lIns="0" rIns="0">
            <a:spAutoFit/>
          </a:bodyPr>
          <a:lstStyle/>
          <a:p>
            <a:pPr eaLnBrk="0" hangingPunct="0">
              <a:tabLst>
                <a:tab pos="2109788" algn="l"/>
                <a:tab pos="3141663" algn="l"/>
                <a:tab pos="3938588" algn="l"/>
              </a:tabLst>
            </a:pPr>
            <a:r>
              <a:rPr lang="en-US" sz="1000" dirty="0" smtClean="0">
                <a:solidFill>
                  <a:schemeClr val="bg2"/>
                </a:solidFill>
                <a:latin typeface="+mn-lt"/>
                <a:ea typeface="Arial Unicode MS" pitchFamily="34" charset="-128"/>
              </a:rPr>
              <a:t>Friday full	 1 TB	 2–4x	250 GB</a:t>
            </a:r>
            <a:endParaRPr lang="en-US" sz="1000" dirty="0">
              <a:solidFill>
                <a:schemeClr val="bg2"/>
              </a:solidFill>
              <a:latin typeface="+mn-lt"/>
              <a:ea typeface="Arial Unicode MS" pitchFamily="34" charset="-128"/>
            </a:endParaRPr>
          </a:p>
        </p:txBody>
      </p:sp>
      <p:sp>
        <p:nvSpPr>
          <p:cNvPr id="83" name="Line 82"/>
          <p:cNvSpPr>
            <a:spLocks noChangeShapeType="1"/>
          </p:cNvSpPr>
          <p:nvPr/>
        </p:nvSpPr>
        <p:spPr bwMode="gray">
          <a:xfrm>
            <a:off x="3936206" y="2614595"/>
            <a:ext cx="4838700" cy="0"/>
          </a:xfrm>
          <a:prstGeom prst="line">
            <a:avLst/>
          </a:prstGeom>
          <a:noFill/>
          <a:ln w="19050">
            <a:solidFill>
              <a:schemeClr val="bg2"/>
            </a:solidFill>
            <a:prstDash val="sysDot"/>
            <a:round/>
            <a:headEnd/>
            <a:tailEnd/>
          </a:ln>
        </p:spPr>
        <p:txBody>
          <a:bodyPr/>
          <a:lstStyle/>
          <a:p>
            <a:endParaRPr lang="en-US" sz="1000" dirty="0">
              <a:solidFill>
                <a:schemeClr val="bg2"/>
              </a:solidFill>
              <a:latin typeface="+mn-lt"/>
            </a:endParaRPr>
          </a:p>
        </p:txBody>
      </p:sp>
      <p:sp>
        <p:nvSpPr>
          <p:cNvPr id="84" name="Line 83"/>
          <p:cNvSpPr>
            <a:spLocks noChangeShapeType="1"/>
          </p:cNvSpPr>
          <p:nvPr/>
        </p:nvSpPr>
        <p:spPr bwMode="gray">
          <a:xfrm>
            <a:off x="3936206" y="2157395"/>
            <a:ext cx="4838700" cy="0"/>
          </a:xfrm>
          <a:prstGeom prst="line">
            <a:avLst/>
          </a:prstGeom>
          <a:noFill/>
          <a:ln w="19050">
            <a:solidFill>
              <a:schemeClr val="bg2"/>
            </a:solidFill>
            <a:prstDash val="sysDot"/>
            <a:round/>
            <a:headEnd/>
            <a:tailEnd/>
          </a:ln>
        </p:spPr>
        <p:txBody>
          <a:bodyPr/>
          <a:lstStyle/>
          <a:p>
            <a:endParaRPr lang="en-US" sz="1000" dirty="0">
              <a:solidFill>
                <a:schemeClr val="bg2"/>
              </a:solidFill>
              <a:latin typeface="+mn-lt"/>
            </a:endParaRPr>
          </a:p>
        </p:txBody>
      </p:sp>
      <p:sp>
        <p:nvSpPr>
          <p:cNvPr id="85" name="Line 84"/>
          <p:cNvSpPr>
            <a:spLocks noChangeShapeType="1"/>
          </p:cNvSpPr>
          <p:nvPr/>
        </p:nvSpPr>
        <p:spPr bwMode="gray">
          <a:xfrm>
            <a:off x="3936206" y="3071795"/>
            <a:ext cx="4838700" cy="0"/>
          </a:xfrm>
          <a:prstGeom prst="line">
            <a:avLst/>
          </a:prstGeom>
          <a:noFill/>
          <a:ln w="19050">
            <a:solidFill>
              <a:schemeClr val="bg2"/>
            </a:solidFill>
            <a:prstDash val="sysDot"/>
            <a:round/>
            <a:headEnd/>
            <a:tailEnd/>
          </a:ln>
        </p:spPr>
        <p:txBody>
          <a:bodyPr/>
          <a:lstStyle/>
          <a:p>
            <a:endParaRPr lang="en-US" sz="1000" dirty="0">
              <a:solidFill>
                <a:schemeClr val="bg2"/>
              </a:solidFill>
              <a:latin typeface="+mn-lt"/>
            </a:endParaRPr>
          </a:p>
        </p:txBody>
      </p:sp>
      <p:sp>
        <p:nvSpPr>
          <p:cNvPr id="86" name="Line 85"/>
          <p:cNvSpPr>
            <a:spLocks noChangeShapeType="1"/>
          </p:cNvSpPr>
          <p:nvPr/>
        </p:nvSpPr>
        <p:spPr bwMode="gray">
          <a:xfrm>
            <a:off x="3936206" y="3528995"/>
            <a:ext cx="4838700" cy="0"/>
          </a:xfrm>
          <a:prstGeom prst="line">
            <a:avLst/>
          </a:prstGeom>
          <a:noFill/>
          <a:ln w="19050">
            <a:solidFill>
              <a:schemeClr val="bg2"/>
            </a:solidFill>
            <a:prstDash val="sysDot"/>
            <a:round/>
            <a:headEnd/>
            <a:tailEnd/>
          </a:ln>
        </p:spPr>
        <p:txBody>
          <a:bodyPr/>
          <a:lstStyle/>
          <a:p>
            <a:endParaRPr lang="en-US" sz="1000" dirty="0">
              <a:solidFill>
                <a:schemeClr val="bg2"/>
              </a:solidFill>
              <a:latin typeface="+mn-lt"/>
            </a:endParaRPr>
          </a:p>
        </p:txBody>
      </p:sp>
      <p:sp>
        <p:nvSpPr>
          <p:cNvPr id="87" name="Line 86"/>
          <p:cNvSpPr>
            <a:spLocks noChangeShapeType="1"/>
          </p:cNvSpPr>
          <p:nvPr/>
        </p:nvSpPr>
        <p:spPr bwMode="gray">
          <a:xfrm>
            <a:off x="3936206" y="3986195"/>
            <a:ext cx="4838700" cy="0"/>
          </a:xfrm>
          <a:prstGeom prst="line">
            <a:avLst/>
          </a:prstGeom>
          <a:noFill/>
          <a:ln w="19050">
            <a:solidFill>
              <a:schemeClr val="bg2"/>
            </a:solidFill>
            <a:prstDash val="sysDot"/>
            <a:round/>
            <a:headEnd/>
            <a:tailEnd/>
          </a:ln>
        </p:spPr>
        <p:txBody>
          <a:bodyPr/>
          <a:lstStyle/>
          <a:p>
            <a:endParaRPr lang="en-US" sz="1000" dirty="0">
              <a:solidFill>
                <a:schemeClr val="bg2"/>
              </a:solidFill>
              <a:latin typeface="+mn-lt"/>
            </a:endParaRPr>
          </a:p>
        </p:txBody>
      </p:sp>
      <p:grpSp>
        <p:nvGrpSpPr>
          <p:cNvPr id="183" name="Group 2"/>
          <p:cNvGrpSpPr>
            <a:grpSpLocks/>
          </p:cNvGrpSpPr>
          <p:nvPr/>
        </p:nvGrpSpPr>
        <p:grpSpPr bwMode="gray">
          <a:xfrm>
            <a:off x="645631" y="3684834"/>
            <a:ext cx="3006725" cy="703263"/>
            <a:chOff x="240" y="3244"/>
            <a:chExt cx="1894" cy="443"/>
          </a:xfrm>
        </p:grpSpPr>
        <p:grpSp>
          <p:nvGrpSpPr>
            <p:cNvPr id="184" name="Group 3"/>
            <p:cNvGrpSpPr>
              <a:grpSpLocks/>
            </p:cNvGrpSpPr>
            <p:nvPr/>
          </p:nvGrpSpPr>
          <p:grpSpPr bwMode="gray">
            <a:xfrm>
              <a:off x="240" y="3244"/>
              <a:ext cx="1894" cy="371"/>
              <a:chOff x="3651" y="1420"/>
              <a:chExt cx="1894" cy="371"/>
            </a:xfrm>
          </p:grpSpPr>
          <p:sp>
            <p:nvSpPr>
              <p:cNvPr id="192" name="Rectangle 4"/>
              <p:cNvSpPr>
                <a:spLocks noChangeArrowheads="1"/>
              </p:cNvSpPr>
              <p:nvPr/>
            </p:nvSpPr>
            <p:spPr bwMode="gray">
              <a:xfrm>
                <a:off x="3651" y="1420"/>
                <a:ext cx="1889" cy="154"/>
              </a:xfrm>
              <a:prstGeom prst="rect">
                <a:avLst/>
              </a:prstGeom>
              <a:gradFill rotWithShape="1">
                <a:gsLst>
                  <a:gs pos="0">
                    <a:srgbClr val="BABCBE">
                      <a:tint val="50000"/>
                      <a:satMod val="300000"/>
                    </a:srgbClr>
                  </a:gs>
                  <a:gs pos="35000">
                    <a:srgbClr val="BABCBE">
                      <a:tint val="37000"/>
                      <a:satMod val="300000"/>
                    </a:srgbClr>
                  </a:gs>
                  <a:gs pos="100000">
                    <a:srgbClr val="BABCBE">
                      <a:tint val="15000"/>
                      <a:satMod val="350000"/>
                    </a:srgbClr>
                  </a:gs>
                </a:gsLst>
                <a:lin ang="16200000" scaled="1"/>
              </a:gradFill>
              <a:ln w="9525" cap="flat" cmpd="sng" algn="ctr">
                <a:solidFill>
                  <a:srgbClr val="BABCBE">
                    <a:shade val="95000"/>
                    <a:satMod val="105000"/>
                  </a:srgbClr>
                </a:solidFill>
                <a:prstDash val="solid"/>
                <a:headEnd/>
                <a:tailEnd/>
              </a:ln>
              <a:effectLst>
                <a:outerShdw blurRad="40000" dist="20000" dir="5400000" rotWithShape="0">
                  <a:srgbClr val="000000">
                    <a:alpha val="38000"/>
                  </a:srgbClr>
                </a:outerShdw>
              </a:effectLst>
            </p:spPr>
            <p:txBody>
              <a:bodyPr wrap="none" anchor="ctr"/>
              <a:lstStyle/>
              <a:p>
                <a:pPr marL="0" marR="0" lvl="0" indent="0" algn="ctr" defTabSz="457200" eaLnBrk="0"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chemeClr val="bg2"/>
                    </a:solidFill>
                    <a:effectLst/>
                    <a:uLnTx/>
                    <a:uFillTx/>
                    <a:latin typeface="+mn-lt"/>
                    <a:ea typeface="Arial Unicode MS" pitchFamily="34" charset="-128"/>
                    <a:cs typeface=""/>
                  </a:rPr>
                  <a:t>Second </a:t>
                </a:r>
                <a:r>
                  <a:rPr kumimoji="0" lang="en-US" sz="1000" b="0" i="0" u="none" strike="noStrike" kern="0" cap="none" spc="0" normalizeH="0" baseline="0" noProof="0" dirty="0" err="1" smtClean="0">
                    <a:ln>
                      <a:noFill/>
                    </a:ln>
                    <a:solidFill>
                      <a:schemeClr val="bg2"/>
                    </a:solidFill>
                    <a:effectLst/>
                    <a:uLnTx/>
                    <a:uFillTx/>
                    <a:latin typeface="+mn-lt"/>
                    <a:ea typeface="Arial Unicode MS" pitchFamily="34" charset="-128"/>
                    <a:cs typeface=""/>
                  </a:rPr>
                  <a:t>friday</a:t>
                </a:r>
                <a:r>
                  <a:rPr kumimoji="0" lang="en-US" sz="1000" b="0" i="0" u="none" strike="noStrike" kern="0" cap="none" spc="0" normalizeH="0" baseline="0" noProof="0" dirty="0" smtClean="0">
                    <a:ln>
                      <a:noFill/>
                    </a:ln>
                    <a:solidFill>
                      <a:schemeClr val="bg2"/>
                    </a:solidFill>
                    <a:effectLst/>
                    <a:uLnTx/>
                    <a:uFillTx/>
                    <a:latin typeface="+mn-lt"/>
                    <a:ea typeface="Arial Unicode MS" pitchFamily="34" charset="-128"/>
                    <a:cs typeface=""/>
                  </a:rPr>
                  <a:t> full backup</a:t>
                </a:r>
              </a:p>
            </p:txBody>
          </p:sp>
          <p:sp>
            <p:nvSpPr>
              <p:cNvPr id="193" name="Rectangle 5"/>
              <p:cNvSpPr>
                <a:spLocks noChangeArrowheads="1"/>
              </p:cNvSpPr>
              <p:nvPr/>
            </p:nvSpPr>
            <p:spPr bwMode="gray">
              <a:xfrm>
                <a:off x="3655" y="1591"/>
                <a:ext cx="238" cy="200"/>
              </a:xfrm>
              <a:prstGeom prst="rect">
                <a:avLst/>
              </a:prstGeom>
              <a:solidFill>
                <a:srgbClr val="717074"/>
              </a:solidFill>
              <a:ln w="19050">
                <a:solidFill>
                  <a:srgbClr val="FFFFFF"/>
                </a:solidFill>
                <a:miter lim="800000"/>
                <a:headEnd/>
                <a:tailEnd/>
              </a:ln>
            </p:spPr>
            <p:txBody>
              <a:bodyPr wrap="none" anchor="ctr"/>
              <a:lstStyle/>
              <a:p>
                <a:pPr marL="0" marR="0" lvl="0" indent="0" algn="ctr" defTabSz="457200" eaLnBrk="0"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chemeClr val="bg2"/>
                    </a:solidFill>
                    <a:effectLst/>
                    <a:uLnTx/>
                    <a:uFillTx/>
                    <a:latin typeface="+mn-lt"/>
                    <a:ea typeface="Arial Unicode MS" pitchFamily="34" charset="-128"/>
                  </a:rPr>
                  <a:t>B</a:t>
                </a:r>
              </a:p>
            </p:txBody>
          </p:sp>
          <p:sp>
            <p:nvSpPr>
              <p:cNvPr id="194" name="Rectangle 6"/>
              <p:cNvSpPr>
                <a:spLocks noChangeArrowheads="1"/>
              </p:cNvSpPr>
              <p:nvPr/>
            </p:nvSpPr>
            <p:spPr bwMode="gray">
              <a:xfrm>
                <a:off x="3891" y="1591"/>
                <a:ext cx="238" cy="200"/>
              </a:xfrm>
              <a:prstGeom prst="rect">
                <a:avLst/>
              </a:prstGeom>
              <a:solidFill>
                <a:schemeClr val="bg1"/>
              </a:solidFill>
              <a:ln w="19050">
                <a:solidFill>
                  <a:srgbClr val="FFFFFF"/>
                </a:solidFill>
                <a:miter lim="800000"/>
                <a:headEnd/>
                <a:tailEnd/>
              </a:ln>
            </p:spPr>
            <p:txBody>
              <a:bodyPr wrap="none" anchor="ctr"/>
              <a:lstStyle/>
              <a:p>
                <a:pPr marL="0" marR="0" lvl="0" indent="0" algn="ctr" defTabSz="457200" eaLnBrk="0"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chemeClr val="bg2"/>
                    </a:solidFill>
                    <a:effectLst/>
                    <a:uLnTx/>
                    <a:uFillTx/>
                    <a:latin typeface="+mn-lt"/>
                    <a:ea typeface="Arial Unicode MS" pitchFamily="34" charset="-128"/>
                  </a:rPr>
                  <a:t>C</a:t>
                </a:r>
              </a:p>
            </p:txBody>
          </p:sp>
          <p:sp>
            <p:nvSpPr>
              <p:cNvPr id="195" name="Rectangle 7"/>
              <p:cNvSpPr>
                <a:spLocks noChangeArrowheads="1"/>
              </p:cNvSpPr>
              <p:nvPr/>
            </p:nvSpPr>
            <p:spPr bwMode="gray">
              <a:xfrm>
                <a:off x="4127" y="1591"/>
                <a:ext cx="238" cy="200"/>
              </a:xfrm>
              <a:prstGeom prst="rect">
                <a:avLst/>
              </a:prstGeom>
              <a:solidFill>
                <a:srgbClr val="717074"/>
              </a:solidFill>
              <a:ln w="19050">
                <a:solidFill>
                  <a:srgbClr val="FFFFFF"/>
                </a:solidFill>
                <a:miter lim="800000"/>
                <a:headEnd/>
                <a:tailEnd/>
              </a:ln>
            </p:spPr>
            <p:txBody>
              <a:bodyPr wrap="none" anchor="ctr"/>
              <a:lstStyle/>
              <a:p>
                <a:pPr marL="0" marR="0" lvl="0" indent="0" algn="ctr" defTabSz="457200" eaLnBrk="0"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chemeClr val="bg2"/>
                    </a:solidFill>
                    <a:effectLst/>
                    <a:uLnTx/>
                    <a:uFillTx/>
                    <a:latin typeface="+mn-lt"/>
                    <a:ea typeface="Arial Unicode MS" pitchFamily="34" charset="-128"/>
                  </a:rPr>
                  <a:t>D</a:t>
                </a:r>
              </a:p>
            </p:txBody>
          </p:sp>
          <p:sp>
            <p:nvSpPr>
              <p:cNvPr id="196" name="Rectangle 8"/>
              <p:cNvSpPr>
                <a:spLocks noChangeArrowheads="1"/>
              </p:cNvSpPr>
              <p:nvPr/>
            </p:nvSpPr>
            <p:spPr bwMode="gray">
              <a:xfrm>
                <a:off x="4363" y="1591"/>
                <a:ext cx="238" cy="200"/>
              </a:xfrm>
              <a:prstGeom prst="rect">
                <a:avLst/>
              </a:prstGeom>
              <a:solidFill>
                <a:srgbClr val="717074"/>
              </a:solidFill>
              <a:ln w="19050">
                <a:solidFill>
                  <a:srgbClr val="FFFFFF"/>
                </a:solidFill>
                <a:miter lim="800000"/>
                <a:headEnd/>
                <a:tailEnd/>
              </a:ln>
            </p:spPr>
            <p:txBody>
              <a:bodyPr wrap="none" anchor="ctr"/>
              <a:lstStyle/>
              <a:p>
                <a:pPr marL="0" marR="0" lvl="0" indent="0" algn="ctr" defTabSz="457200" eaLnBrk="0"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chemeClr val="bg2"/>
                    </a:solidFill>
                    <a:effectLst/>
                    <a:uLnTx/>
                    <a:uFillTx/>
                    <a:latin typeface="+mn-lt"/>
                    <a:ea typeface="Arial Unicode MS" pitchFamily="34" charset="-128"/>
                  </a:rPr>
                  <a:t>E</a:t>
                </a:r>
              </a:p>
            </p:txBody>
          </p:sp>
          <p:sp>
            <p:nvSpPr>
              <p:cNvPr id="197" name="Rectangle 9"/>
              <p:cNvSpPr>
                <a:spLocks noChangeArrowheads="1"/>
              </p:cNvSpPr>
              <p:nvPr/>
            </p:nvSpPr>
            <p:spPr bwMode="gray">
              <a:xfrm>
                <a:off x="4599" y="1591"/>
                <a:ext cx="238" cy="200"/>
              </a:xfrm>
              <a:prstGeom prst="rect">
                <a:avLst/>
              </a:prstGeom>
              <a:solidFill>
                <a:srgbClr val="717074"/>
              </a:solidFill>
              <a:ln w="19050">
                <a:solidFill>
                  <a:srgbClr val="FFFFFF"/>
                </a:solidFill>
                <a:miter lim="800000"/>
                <a:headEnd/>
                <a:tailEnd/>
              </a:ln>
            </p:spPr>
            <p:txBody>
              <a:bodyPr wrap="none" anchor="ctr"/>
              <a:lstStyle/>
              <a:p>
                <a:pPr marL="0" marR="0" lvl="0" indent="0" algn="ctr" defTabSz="457200" eaLnBrk="0"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chemeClr val="bg2"/>
                    </a:solidFill>
                    <a:effectLst/>
                    <a:uLnTx/>
                    <a:uFillTx/>
                    <a:latin typeface="+mn-lt"/>
                    <a:ea typeface="Arial Unicode MS" pitchFamily="34" charset="-128"/>
                  </a:rPr>
                  <a:t>F</a:t>
                </a:r>
              </a:p>
            </p:txBody>
          </p:sp>
          <p:sp>
            <p:nvSpPr>
              <p:cNvPr id="198" name="Rectangle 10"/>
              <p:cNvSpPr>
                <a:spLocks noChangeArrowheads="1"/>
              </p:cNvSpPr>
              <p:nvPr/>
            </p:nvSpPr>
            <p:spPr bwMode="gray">
              <a:xfrm>
                <a:off x="4835" y="1591"/>
                <a:ext cx="238" cy="200"/>
              </a:xfrm>
              <a:prstGeom prst="rect">
                <a:avLst/>
              </a:prstGeom>
              <a:solidFill>
                <a:schemeClr val="bg1"/>
              </a:solidFill>
              <a:ln w="19050">
                <a:solidFill>
                  <a:srgbClr val="FFFFFF"/>
                </a:solidFill>
                <a:miter lim="800000"/>
                <a:headEnd/>
                <a:tailEnd/>
              </a:ln>
            </p:spPr>
            <p:txBody>
              <a:bodyPr wrap="none" anchor="ctr"/>
              <a:lstStyle/>
              <a:p>
                <a:pPr marL="0" marR="0" lvl="0" indent="0" algn="ctr" defTabSz="457200" eaLnBrk="0"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chemeClr val="bg2"/>
                    </a:solidFill>
                    <a:effectLst/>
                    <a:uLnTx/>
                    <a:uFillTx/>
                    <a:latin typeface="+mn-lt"/>
                    <a:ea typeface="Arial Unicode MS" pitchFamily="34" charset="-128"/>
                  </a:rPr>
                  <a:t>L</a:t>
                </a:r>
              </a:p>
            </p:txBody>
          </p:sp>
          <p:sp>
            <p:nvSpPr>
              <p:cNvPr id="199" name="Rectangle 11"/>
              <p:cNvSpPr>
                <a:spLocks noChangeArrowheads="1"/>
              </p:cNvSpPr>
              <p:nvPr/>
            </p:nvSpPr>
            <p:spPr bwMode="gray">
              <a:xfrm>
                <a:off x="5071" y="1591"/>
                <a:ext cx="238" cy="200"/>
              </a:xfrm>
              <a:prstGeom prst="rect">
                <a:avLst/>
              </a:prstGeom>
              <a:solidFill>
                <a:srgbClr val="717074"/>
              </a:solidFill>
              <a:ln w="19050">
                <a:solidFill>
                  <a:srgbClr val="FFFFFF"/>
                </a:solidFill>
                <a:miter lim="800000"/>
                <a:headEnd/>
                <a:tailEnd/>
              </a:ln>
            </p:spPr>
            <p:txBody>
              <a:bodyPr wrap="none" anchor="ctr"/>
              <a:lstStyle/>
              <a:p>
                <a:pPr marL="0" marR="0" lvl="0" indent="0" algn="ctr" defTabSz="457200" eaLnBrk="0"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chemeClr val="bg2"/>
                    </a:solidFill>
                    <a:effectLst/>
                    <a:uLnTx/>
                    <a:uFillTx/>
                    <a:latin typeface="+mn-lt"/>
                    <a:ea typeface="Arial Unicode MS" pitchFamily="34" charset="-128"/>
                  </a:rPr>
                  <a:t>G</a:t>
                </a:r>
              </a:p>
            </p:txBody>
          </p:sp>
          <p:sp>
            <p:nvSpPr>
              <p:cNvPr id="200" name="Rectangle 12"/>
              <p:cNvSpPr>
                <a:spLocks noChangeArrowheads="1"/>
              </p:cNvSpPr>
              <p:nvPr/>
            </p:nvSpPr>
            <p:spPr bwMode="gray">
              <a:xfrm>
                <a:off x="5307" y="1591"/>
                <a:ext cx="238" cy="200"/>
              </a:xfrm>
              <a:prstGeom prst="rect">
                <a:avLst/>
              </a:prstGeom>
              <a:solidFill>
                <a:srgbClr val="717074"/>
              </a:solidFill>
              <a:ln w="19050">
                <a:solidFill>
                  <a:srgbClr val="FFFFFF"/>
                </a:solidFill>
                <a:miter lim="800000"/>
                <a:headEnd/>
                <a:tailEnd/>
              </a:ln>
            </p:spPr>
            <p:txBody>
              <a:bodyPr wrap="none" anchor="ctr"/>
              <a:lstStyle/>
              <a:p>
                <a:pPr marL="0" marR="0" lvl="0" indent="0" algn="ctr" defTabSz="457200" eaLnBrk="0"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chemeClr val="bg2"/>
                    </a:solidFill>
                    <a:effectLst/>
                    <a:uLnTx/>
                    <a:uFillTx/>
                    <a:latin typeface="+mn-lt"/>
                    <a:ea typeface="Arial Unicode MS" pitchFamily="34" charset="-128"/>
                  </a:rPr>
                  <a:t>H</a:t>
                </a:r>
              </a:p>
            </p:txBody>
          </p:sp>
        </p:grpSp>
        <p:sp>
          <p:nvSpPr>
            <p:cNvPr id="185" name="AutoShape 13"/>
            <p:cNvSpPr>
              <a:spLocks noChangeArrowheads="1"/>
            </p:cNvSpPr>
            <p:nvPr/>
          </p:nvSpPr>
          <p:spPr bwMode="gray">
            <a:xfrm>
              <a:off x="780" y="3591"/>
              <a:ext cx="96" cy="96"/>
            </a:xfrm>
            <a:prstGeom prst="flowChartConnector">
              <a:avLst/>
            </a:prstGeom>
            <a:solidFill>
              <a:schemeClr val="bg1"/>
            </a:solidFill>
            <a:ln w="9525">
              <a:solidFill>
                <a:srgbClr val="FFFFFF"/>
              </a:solidFill>
              <a:round/>
              <a:headEnd/>
              <a:tailEnd/>
            </a:ln>
          </p:spPr>
          <p:txBody>
            <a:bodyPr wrap="none" anchor="ctr"/>
            <a:lstStyle/>
            <a:p>
              <a:pPr marL="0" marR="0" lvl="0" indent="0" defTabSz="457200" eaLnBrk="0"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schemeClr val="bg2"/>
                </a:solidFill>
                <a:effectLst/>
                <a:uLnTx/>
                <a:uFillTx/>
                <a:latin typeface="+mn-lt"/>
                <a:ea typeface="Arial Unicode MS" pitchFamily="34" charset="-128"/>
              </a:endParaRPr>
            </a:p>
          </p:txBody>
        </p:sp>
        <p:sp>
          <p:nvSpPr>
            <p:cNvPr id="186" name="AutoShape 14"/>
            <p:cNvSpPr>
              <a:spLocks noChangeArrowheads="1"/>
            </p:cNvSpPr>
            <p:nvPr/>
          </p:nvSpPr>
          <p:spPr bwMode="gray">
            <a:xfrm>
              <a:off x="1248" y="3591"/>
              <a:ext cx="96" cy="96"/>
            </a:xfrm>
            <a:prstGeom prst="flowChartConnector">
              <a:avLst/>
            </a:prstGeom>
            <a:solidFill>
              <a:schemeClr val="bg1"/>
            </a:solidFill>
            <a:ln w="9525">
              <a:solidFill>
                <a:srgbClr val="FFFFFF"/>
              </a:solidFill>
              <a:round/>
              <a:headEnd/>
              <a:tailEnd/>
            </a:ln>
          </p:spPr>
          <p:txBody>
            <a:bodyPr wrap="none" anchor="ctr"/>
            <a:lstStyle/>
            <a:p>
              <a:pPr marL="0" marR="0" lvl="0" indent="0" defTabSz="457200" eaLnBrk="0"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schemeClr val="bg2"/>
                </a:solidFill>
                <a:effectLst/>
                <a:uLnTx/>
                <a:uFillTx/>
                <a:latin typeface="+mn-lt"/>
                <a:ea typeface="Arial Unicode MS" pitchFamily="34" charset="-128"/>
              </a:endParaRPr>
            </a:p>
          </p:txBody>
        </p:sp>
        <p:sp>
          <p:nvSpPr>
            <p:cNvPr id="187" name="AutoShape 15"/>
            <p:cNvSpPr>
              <a:spLocks noChangeArrowheads="1"/>
            </p:cNvSpPr>
            <p:nvPr/>
          </p:nvSpPr>
          <p:spPr bwMode="gray">
            <a:xfrm>
              <a:off x="552" y="3591"/>
              <a:ext cx="96" cy="96"/>
            </a:xfrm>
            <a:prstGeom prst="flowChartConnector">
              <a:avLst/>
            </a:prstGeom>
            <a:solidFill>
              <a:schemeClr val="bg1"/>
            </a:solidFill>
            <a:ln w="9525">
              <a:solidFill>
                <a:srgbClr val="FFFFFF"/>
              </a:solidFill>
              <a:round/>
              <a:headEnd/>
              <a:tailEnd/>
            </a:ln>
          </p:spPr>
          <p:txBody>
            <a:bodyPr wrap="none" anchor="ctr"/>
            <a:lstStyle/>
            <a:p>
              <a:pPr marL="0" marR="0" lvl="0" indent="0" defTabSz="457200" eaLnBrk="0"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schemeClr val="bg2"/>
                </a:solidFill>
                <a:effectLst/>
                <a:uLnTx/>
                <a:uFillTx/>
                <a:latin typeface="+mn-lt"/>
                <a:ea typeface="Arial Unicode MS" pitchFamily="34" charset="-128"/>
              </a:endParaRPr>
            </a:p>
          </p:txBody>
        </p:sp>
        <p:sp>
          <p:nvSpPr>
            <p:cNvPr id="188" name="AutoShape 16"/>
            <p:cNvSpPr>
              <a:spLocks noChangeArrowheads="1"/>
            </p:cNvSpPr>
            <p:nvPr/>
          </p:nvSpPr>
          <p:spPr bwMode="gray">
            <a:xfrm>
              <a:off x="316" y="3591"/>
              <a:ext cx="96" cy="96"/>
            </a:xfrm>
            <a:prstGeom prst="flowChartConnector">
              <a:avLst/>
            </a:prstGeom>
            <a:solidFill>
              <a:schemeClr val="bg1"/>
            </a:solidFill>
            <a:ln w="9525">
              <a:solidFill>
                <a:srgbClr val="FFFFFF"/>
              </a:solidFill>
              <a:round/>
              <a:headEnd/>
              <a:tailEnd/>
            </a:ln>
          </p:spPr>
          <p:txBody>
            <a:bodyPr wrap="none" anchor="ctr"/>
            <a:lstStyle/>
            <a:p>
              <a:pPr marL="0" marR="0" lvl="0" indent="0" defTabSz="457200" eaLnBrk="0"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schemeClr val="bg2"/>
                </a:solidFill>
                <a:effectLst/>
                <a:uLnTx/>
                <a:uFillTx/>
                <a:latin typeface="+mn-lt"/>
                <a:ea typeface="Arial Unicode MS" pitchFamily="34" charset="-128"/>
              </a:endParaRPr>
            </a:p>
          </p:txBody>
        </p:sp>
        <p:sp>
          <p:nvSpPr>
            <p:cNvPr id="189" name="AutoShape 17"/>
            <p:cNvSpPr>
              <a:spLocks noChangeArrowheads="1"/>
            </p:cNvSpPr>
            <p:nvPr/>
          </p:nvSpPr>
          <p:spPr bwMode="gray">
            <a:xfrm>
              <a:off x="1020" y="3591"/>
              <a:ext cx="96" cy="96"/>
            </a:xfrm>
            <a:prstGeom prst="flowChartConnector">
              <a:avLst/>
            </a:prstGeom>
            <a:solidFill>
              <a:schemeClr val="bg1"/>
            </a:solidFill>
            <a:ln w="9525">
              <a:solidFill>
                <a:srgbClr val="FFFFFF"/>
              </a:solidFill>
              <a:round/>
              <a:headEnd/>
              <a:tailEnd/>
            </a:ln>
          </p:spPr>
          <p:txBody>
            <a:bodyPr wrap="none" anchor="ctr"/>
            <a:lstStyle/>
            <a:p>
              <a:pPr marL="0" marR="0" lvl="0" indent="0" defTabSz="457200" eaLnBrk="0"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schemeClr val="bg2"/>
                </a:solidFill>
                <a:effectLst/>
                <a:uLnTx/>
                <a:uFillTx/>
                <a:latin typeface="+mn-lt"/>
                <a:ea typeface="Arial Unicode MS" pitchFamily="34" charset="-128"/>
              </a:endParaRPr>
            </a:p>
          </p:txBody>
        </p:sp>
        <p:sp>
          <p:nvSpPr>
            <p:cNvPr id="190" name="AutoShape 18"/>
            <p:cNvSpPr>
              <a:spLocks noChangeArrowheads="1"/>
            </p:cNvSpPr>
            <p:nvPr/>
          </p:nvSpPr>
          <p:spPr bwMode="gray">
            <a:xfrm>
              <a:off x="1744" y="3591"/>
              <a:ext cx="96" cy="96"/>
            </a:xfrm>
            <a:prstGeom prst="flowChartConnector">
              <a:avLst/>
            </a:prstGeom>
            <a:solidFill>
              <a:schemeClr val="bg1"/>
            </a:solidFill>
            <a:ln w="9525">
              <a:solidFill>
                <a:srgbClr val="FFFFFF"/>
              </a:solidFill>
              <a:round/>
              <a:headEnd/>
              <a:tailEnd/>
            </a:ln>
          </p:spPr>
          <p:txBody>
            <a:bodyPr wrap="none" anchor="ctr"/>
            <a:lstStyle/>
            <a:p>
              <a:pPr marL="0" marR="0" lvl="0" indent="0" defTabSz="457200" eaLnBrk="0"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schemeClr val="bg2"/>
                </a:solidFill>
                <a:effectLst/>
                <a:uLnTx/>
                <a:uFillTx/>
                <a:latin typeface="+mn-lt"/>
                <a:ea typeface="Arial Unicode MS" pitchFamily="34" charset="-128"/>
              </a:endParaRPr>
            </a:p>
          </p:txBody>
        </p:sp>
        <p:sp>
          <p:nvSpPr>
            <p:cNvPr id="191" name="AutoShape 19"/>
            <p:cNvSpPr>
              <a:spLocks noChangeArrowheads="1"/>
            </p:cNvSpPr>
            <p:nvPr/>
          </p:nvSpPr>
          <p:spPr bwMode="gray">
            <a:xfrm>
              <a:off x="1964" y="3591"/>
              <a:ext cx="96" cy="96"/>
            </a:xfrm>
            <a:prstGeom prst="flowChartConnector">
              <a:avLst/>
            </a:prstGeom>
            <a:solidFill>
              <a:schemeClr val="bg1"/>
            </a:solidFill>
            <a:ln w="9525">
              <a:solidFill>
                <a:srgbClr val="FFFFFF"/>
              </a:solidFill>
              <a:round/>
              <a:headEnd/>
              <a:tailEnd/>
            </a:ln>
          </p:spPr>
          <p:txBody>
            <a:bodyPr wrap="none" anchor="ctr"/>
            <a:lstStyle/>
            <a:p>
              <a:pPr marL="0" marR="0" lvl="0" indent="0" defTabSz="457200" eaLnBrk="0"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schemeClr val="bg2"/>
                </a:solidFill>
                <a:effectLst/>
                <a:uLnTx/>
                <a:uFillTx/>
                <a:latin typeface="+mn-lt"/>
                <a:ea typeface="Arial Unicode MS" pitchFamily="34" charset="-128"/>
              </a:endParaRPr>
            </a:p>
          </p:txBody>
        </p:sp>
      </p:grpSp>
      <p:grpSp>
        <p:nvGrpSpPr>
          <p:cNvPr id="201" name="Group 200"/>
          <p:cNvGrpSpPr>
            <a:grpSpLocks/>
          </p:cNvGrpSpPr>
          <p:nvPr/>
        </p:nvGrpSpPr>
        <p:grpSpPr bwMode="gray">
          <a:xfrm>
            <a:off x="744056" y="4400794"/>
            <a:ext cx="1341437" cy="201613"/>
            <a:chOff x="192" y="3312"/>
            <a:chExt cx="845" cy="200"/>
          </a:xfrm>
          <a:solidFill>
            <a:schemeClr val="bg1"/>
          </a:solidFill>
        </p:grpSpPr>
        <p:sp>
          <p:nvSpPr>
            <p:cNvPr id="202" name="Rectangle 201"/>
            <p:cNvSpPr>
              <a:spLocks noChangeArrowheads="1"/>
            </p:cNvSpPr>
            <p:nvPr/>
          </p:nvSpPr>
          <p:spPr bwMode="gray">
            <a:xfrm>
              <a:off x="192" y="3312"/>
              <a:ext cx="122" cy="200"/>
            </a:xfrm>
            <a:prstGeom prst="rect">
              <a:avLst/>
            </a:prstGeom>
            <a:grpFill/>
            <a:ln w="9525">
              <a:solidFill>
                <a:srgbClr val="FFFFFF"/>
              </a:solidFill>
              <a:miter lim="800000"/>
              <a:headEnd/>
              <a:tailEnd/>
            </a:ln>
          </p:spPr>
          <p:txBody>
            <a:bodyPr wrap="none" anchor="ctr"/>
            <a:lstStyle/>
            <a:p>
              <a:pPr marL="0" marR="0" lvl="0" indent="0" algn="ctr" defTabSz="457200" eaLnBrk="0"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chemeClr val="bg2"/>
                  </a:solidFill>
                  <a:effectLst/>
                  <a:uLnTx/>
                  <a:uFillTx/>
                  <a:latin typeface="+mn-lt"/>
                  <a:ea typeface="Arial Unicode MS" pitchFamily="34" charset="-128"/>
                </a:rPr>
                <a:t>A</a:t>
              </a:r>
            </a:p>
          </p:txBody>
        </p:sp>
        <p:sp>
          <p:nvSpPr>
            <p:cNvPr id="203" name="Rectangle 202"/>
            <p:cNvSpPr>
              <a:spLocks noChangeArrowheads="1"/>
            </p:cNvSpPr>
            <p:nvPr/>
          </p:nvSpPr>
          <p:spPr bwMode="gray">
            <a:xfrm>
              <a:off x="313" y="3312"/>
              <a:ext cx="122" cy="200"/>
            </a:xfrm>
            <a:prstGeom prst="rect">
              <a:avLst/>
            </a:prstGeom>
            <a:grpFill/>
            <a:ln w="9525">
              <a:solidFill>
                <a:srgbClr val="FFFFFF"/>
              </a:solidFill>
              <a:miter lim="800000"/>
              <a:headEnd/>
              <a:tailEnd/>
            </a:ln>
          </p:spPr>
          <p:txBody>
            <a:bodyPr wrap="none" anchor="ctr"/>
            <a:lstStyle/>
            <a:p>
              <a:pPr marL="0" marR="0" lvl="0" indent="0" algn="ctr" defTabSz="457200" eaLnBrk="0"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chemeClr val="bg2"/>
                  </a:solidFill>
                  <a:effectLst/>
                  <a:uLnTx/>
                  <a:uFillTx/>
                  <a:latin typeface="+mn-lt"/>
                  <a:ea typeface="Arial Unicode MS" pitchFamily="34" charset="-128"/>
                </a:rPr>
                <a:t>B</a:t>
              </a:r>
            </a:p>
          </p:txBody>
        </p:sp>
        <p:sp>
          <p:nvSpPr>
            <p:cNvPr id="204" name="Rectangle 203"/>
            <p:cNvSpPr>
              <a:spLocks noChangeArrowheads="1"/>
            </p:cNvSpPr>
            <p:nvPr/>
          </p:nvSpPr>
          <p:spPr bwMode="gray">
            <a:xfrm>
              <a:off x="433" y="3312"/>
              <a:ext cx="122" cy="200"/>
            </a:xfrm>
            <a:prstGeom prst="rect">
              <a:avLst/>
            </a:prstGeom>
            <a:grpFill/>
            <a:ln w="9525">
              <a:solidFill>
                <a:srgbClr val="FFFFFF"/>
              </a:solidFill>
              <a:miter lim="800000"/>
              <a:headEnd/>
              <a:tailEnd/>
            </a:ln>
          </p:spPr>
          <p:txBody>
            <a:bodyPr wrap="none" anchor="ctr"/>
            <a:lstStyle/>
            <a:p>
              <a:pPr marL="0" marR="0" lvl="0" indent="0" algn="ctr" defTabSz="457200" eaLnBrk="0"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chemeClr val="bg2"/>
                  </a:solidFill>
                  <a:effectLst/>
                  <a:uLnTx/>
                  <a:uFillTx/>
                  <a:latin typeface="+mn-lt"/>
                  <a:ea typeface="Arial Unicode MS" pitchFamily="34" charset="-128"/>
                </a:rPr>
                <a:t>C</a:t>
              </a:r>
            </a:p>
          </p:txBody>
        </p:sp>
        <p:sp>
          <p:nvSpPr>
            <p:cNvPr id="205" name="Rectangle 204"/>
            <p:cNvSpPr>
              <a:spLocks noChangeArrowheads="1"/>
            </p:cNvSpPr>
            <p:nvPr/>
          </p:nvSpPr>
          <p:spPr bwMode="gray">
            <a:xfrm>
              <a:off x="554" y="3312"/>
              <a:ext cx="122" cy="200"/>
            </a:xfrm>
            <a:prstGeom prst="rect">
              <a:avLst/>
            </a:prstGeom>
            <a:grpFill/>
            <a:ln w="9525">
              <a:solidFill>
                <a:srgbClr val="FFFFFF"/>
              </a:solidFill>
              <a:miter lim="800000"/>
              <a:headEnd/>
              <a:tailEnd/>
            </a:ln>
          </p:spPr>
          <p:txBody>
            <a:bodyPr wrap="none" anchor="ctr"/>
            <a:lstStyle/>
            <a:p>
              <a:pPr marL="0" marR="0" lvl="0" indent="0" algn="ctr" defTabSz="457200" eaLnBrk="0"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chemeClr val="bg2"/>
                  </a:solidFill>
                  <a:effectLst/>
                  <a:uLnTx/>
                  <a:uFillTx/>
                  <a:latin typeface="+mn-lt"/>
                  <a:ea typeface="Arial Unicode MS" pitchFamily="34" charset="-128"/>
                </a:rPr>
                <a:t>D</a:t>
              </a:r>
            </a:p>
          </p:txBody>
        </p:sp>
        <p:sp>
          <p:nvSpPr>
            <p:cNvPr id="206" name="Rectangle 205"/>
            <p:cNvSpPr>
              <a:spLocks noChangeArrowheads="1"/>
            </p:cNvSpPr>
            <p:nvPr/>
          </p:nvSpPr>
          <p:spPr bwMode="gray">
            <a:xfrm>
              <a:off x="674" y="3312"/>
              <a:ext cx="122" cy="200"/>
            </a:xfrm>
            <a:prstGeom prst="rect">
              <a:avLst/>
            </a:prstGeom>
            <a:grpFill/>
            <a:ln w="9525">
              <a:solidFill>
                <a:srgbClr val="FFFFFF"/>
              </a:solidFill>
              <a:miter lim="800000"/>
              <a:headEnd/>
              <a:tailEnd/>
            </a:ln>
          </p:spPr>
          <p:txBody>
            <a:bodyPr wrap="none" anchor="ctr"/>
            <a:lstStyle/>
            <a:p>
              <a:pPr marL="0" marR="0" lvl="0" indent="0" algn="ctr" defTabSz="457200" eaLnBrk="0"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chemeClr val="bg2"/>
                  </a:solidFill>
                  <a:effectLst/>
                  <a:uLnTx/>
                  <a:uFillTx/>
                  <a:latin typeface="+mn-lt"/>
                  <a:ea typeface="Arial Unicode MS" pitchFamily="34" charset="-128"/>
                </a:rPr>
                <a:t>E</a:t>
              </a:r>
            </a:p>
          </p:txBody>
        </p:sp>
        <p:sp>
          <p:nvSpPr>
            <p:cNvPr id="207" name="Rectangle 206"/>
            <p:cNvSpPr>
              <a:spLocks noChangeArrowheads="1"/>
            </p:cNvSpPr>
            <p:nvPr/>
          </p:nvSpPr>
          <p:spPr bwMode="gray">
            <a:xfrm>
              <a:off x="795" y="3312"/>
              <a:ext cx="122" cy="200"/>
            </a:xfrm>
            <a:prstGeom prst="rect">
              <a:avLst/>
            </a:prstGeom>
            <a:grpFill/>
            <a:ln w="9525">
              <a:solidFill>
                <a:srgbClr val="FFFFFF"/>
              </a:solidFill>
              <a:miter lim="800000"/>
              <a:headEnd/>
              <a:tailEnd/>
            </a:ln>
          </p:spPr>
          <p:txBody>
            <a:bodyPr wrap="none" anchor="ctr"/>
            <a:lstStyle/>
            <a:p>
              <a:pPr marL="0" marR="0" lvl="0" indent="0" algn="ctr" defTabSz="457200" eaLnBrk="0"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chemeClr val="bg2"/>
                  </a:solidFill>
                  <a:effectLst/>
                  <a:uLnTx/>
                  <a:uFillTx/>
                  <a:latin typeface="+mn-lt"/>
                  <a:ea typeface="Arial Unicode MS" pitchFamily="34" charset="-128"/>
                </a:rPr>
                <a:t>F</a:t>
              </a:r>
            </a:p>
          </p:txBody>
        </p:sp>
        <p:sp>
          <p:nvSpPr>
            <p:cNvPr id="208" name="Rectangle 207"/>
            <p:cNvSpPr>
              <a:spLocks noChangeArrowheads="1"/>
            </p:cNvSpPr>
            <p:nvPr/>
          </p:nvSpPr>
          <p:spPr bwMode="gray">
            <a:xfrm>
              <a:off x="915" y="3312"/>
              <a:ext cx="122" cy="200"/>
            </a:xfrm>
            <a:prstGeom prst="rect">
              <a:avLst/>
            </a:prstGeom>
            <a:grpFill/>
            <a:ln w="9525">
              <a:solidFill>
                <a:srgbClr val="FFFFFF"/>
              </a:solidFill>
              <a:miter lim="800000"/>
              <a:headEnd/>
              <a:tailEnd/>
            </a:ln>
          </p:spPr>
          <p:txBody>
            <a:bodyPr wrap="none" anchor="ctr"/>
            <a:lstStyle/>
            <a:p>
              <a:pPr marL="0" marR="0" lvl="0" indent="0" algn="ctr" defTabSz="457200" eaLnBrk="0"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chemeClr val="bg2"/>
                  </a:solidFill>
                  <a:effectLst/>
                  <a:uLnTx/>
                  <a:uFillTx/>
                  <a:latin typeface="+mn-lt"/>
                  <a:ea typeface="Arial Unicode MS" pitchFamily="34" charset="-128"/>
                </a:rPr>
                <a:t>G</a:t>
              </a:r>
            </a:p>
          </p:txBody>
        </p:sp>
      </p:grpSp>
      <p:sp>
        <p:nvSpPr>
          <p:cNvPr id="209" name="Rectangle 208"/>
          <p:cNvSpPr>
            <a:spLocks noChangeArrowheads="1"/>
          </p:cNvSpPr>
          <p:nvPr/>
        </p:nvSpPr>
        <p:spPr bwMode="gray">
          <a:xfrm>
            <a:off x="2080731" y="4400794"/>
            <a:ext cx="193675" cy="201613"/>
          </a:xfrm>
          <a:prstGeom prst="rect">
            <a:avLst/>
          </a:prstGeom>
          <a:solidFill>
            <a:schemeClr val="bg1"/>
          </a:solidFill>
          <a:ln w="9525">
            <a:solidFill>
              <a:srgbClr val="FFFFFF"/>
            </a:solidFill>
            <a:miter lim="800000"/>
            <a:headEnd/>
            <a:tailEnd/>
          </a:ln>
        </p:spPr>
        <p:txBody>
          <a:bodyPr wrap="none" anchor="ctr"/>
          <a:lstStyle/>
          <a:p>
            <a:pPr marL="0" marR="0" lvl="0" indent="0" algn="ctr" defTabSz="457200" eaLnBrk="0"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chemeClr val="bg2"/>
                </a:solidFill>
                <a:effectLst/>
                <a:uLnTx/>
                <a:uFillTx/>
                <a:latin typeface="+mn-lt"/>
                <a:ea typeface="Arial Unicode MS" pitchFamily="34" charset="-128"/>
              </a:rPr>
              <a:t>H</a:t>
            </a:r>
          </a:p>
        </p:txBody>
      </p:sp>
      <p:sp>
        <p:nvSpPr>
          <p:cNvPr id="210" name="Rectangle 209"/>
          <p:cNvSpPr>
            <a:spLocks noChangeArrowheads="1"/>
          </p:cNvSpPr>
          <p:nvPr/>
        </p:nvSpPr>
        <p:spPr bwMode="gray">
          <a:xfrm>
            <a:off x="2280756" y="4400794"/>
            <a:ext cx="193675" cy="201613"/>
          </a:xfrm>
          <a:prstGeom prst="rect">
            <a:avLst/>
          </a:prstGeom>
          <a:solidFill>
            <a:schemeClr val="bg1"/>
          </a:solidFill>
          <a:ln w="9525">
            <a:solidFill>
              <a:srgbClr val="FFFFFF"/>
            </a:solidFill>
            <a:miter lim="800000"/>
            <a:headEnd/>
            <a:tailEnd/>
          </a:ln>
        </p:spPr>
        <p:txBody>
          <a:bodyPr wrap="none" anchor="ctr"/>
          <a:lstStyle/>
          <a:p>
            <a:pPr marL="0" marR="0" lvl="0" indent="0" algn="ctr" defTabSz="457200" eaLnBrk="0"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chemeClr val="bg2"/>
                </a:solidFill>
                <a:effectLst/>
                <a:uLnTx/>
                <a:uFillTx/>
                <a:latin typeface="+mn-lt"/>
                <a:ea typeface="Arial Unicode MS" pitchFamily="34" charset="-128"/>
              </a:rPr>
              <a:t>I</a:t>
            </a:r>
          </a:p>
        </p:txBody>
      </p:sp>
      <p:sp>
        <p:nvSpPr>
          <p:cNvPr id="211" name="Rectangle 210"/>
          <p:cNvSpPr>
            <a:spLocks noChangeArrowheads="1"/>
          </p:cNvSpPr>
          <p:nvPr/>
        </p:nvSpPr>
        <p:spPr bwMode="gray">
          <a:xfrm>
            <a:off x="2477606" y="4400794"/>
            <a:ext cx="193675" cy="201613"/>
          </a:xfrm>
          <a:prstGeom prst="rect">
            <a:avLst/>
          </a:prstGeom>
          <a:solidFill>
            <a:schemeClr val="bg1"/>
          </a:solidFill>
          <a:ln w="9525">
            <a:solidFill>
              <a:srgbClr val="FFFFFF"/>
            </a:solidFill>
            <a:miter lim="800000"/>
            <a:headEnd/>
            <a:tailEnd/>
          </a:ln>
        </p:spPr>
        <p:txBody>
          <a:bodyPr wrap="none" anchor="ctr"/>
          <a:lstStyle/>
          <a:p>
            <a:pPr marL="0" marR="0" lvl="0" indent="0" algn="ctr" defTabSz="457200" eaLnBrk="0"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chemeClr val="bg2"/>
                </a:solidFill>
                <a:effectLst/>
                <a:uLnTx/>
                <a:uFillTx/>
                <a:latin typeface="+mn-lt"/>
                <a:ea typeface="Arial Unicode MS" pitchFamily="34" charset="-128"/>
              </a:rPr>
              <a:t>J</a:t>
            </a:r>
          </a:p>
        </p:txBody>
      </p:sp>
      <p:grpSp>
        <p:nvGrpSpPr>
          <p:cNvPr id="212" name="Group 211"/>
          <p:cNvGrpSpPr>
            <a:grpSpLocks/>
          </p:cNvGrpSpPr>
          <p:nvPr/>
        </p:nvGrpSpPr>
        <p:grpSpPr bwMode="gray">
          <a:xfrm>
            <a:off x="632931" y="1250794"/>
            <a:ext cx="3003550" cy="641350"/>
            <a:chOff x="266" y="1276"/>
            <a:chExt cx="1892" cy="404"/>
          </a:xfrm>
        </p:grpSpPr>
        <p:grpSp>
          <p:nvGrpSpPr>
            <p:cNvPr id="213" name="Group 212"/>
            <p:cNvGrpSpPr>
              <a:grpSpLocks/>
            </p:cNvGrpSpPr>
            <p:nvPr/>
          </p:nvGrpSpPr>
          <p:grpSpPr bwMode="gray">
            <a:xfrm>
              <a:off x="266" y="1276"/>
              <a:ext cx="1892" cy="366"/>
              <a:chOff x="178" y="2006"/>
              <a:chExt cx="1892" cy="366"/>
            </a:xfrm>
          </p:grpSpPr>
          <p:sp>
            <p:nvSpPr>
              <p:cNvPr id="215" name="Rectangle 34"/>
              <p:cNvSpPr>
                <a:spLocks noChangeArrowheads="1"/>
              </p:cNvSpPr>
              <p:nvPr/>
            </p:nvSpPr>
            <p:spPr bwMode="gray">
              <a:xfrm>
                <a:off x="181" y="2006"/>
                <a:ext cx="1889" cy="154"/>
              </a:xfrm>
              <a:prstGeom prst="rect">
                <a:avLst/>
              </a:prstGeom>
              <a:gradFill rotWithShape="1">
                <a:gsLst>
                  <a:gs pos="0">
                    <a:srgbClr val="BABCBE">
                      <a:tint val="50000"/>
                      <a:satMod val="300000"/>
                    </a:srgbClr>
                  </a:gs>
                  <a:gs pos="35000">
                    <a:srgbClr val="BABCBE">
                      <a:tint val="37000"/>
                      <a:satMod val="300000"/>
                    </a:srgbClr>
                  </a:gs>
                  <a:gs pos="100000">
                    <a:srgbClr val="BABCBE">
                      <a:tint val="15000"/>
                      <a:satMod val="350000"/>
                    </a:srgbClr>
                  </a:gs>
                </a:gsLst>
                <a:lin ang="16200000" scaled="1"/>
              </a:gradFill>
              <a:ln w="9525" cap="flat" cmpd="sng" algn="ctr">
                <a:solidFill>
                  <a:srgbClr val="BABCBE">
                    <a:shade val="95000"/>
                    <a:satMod val="105000"/>
                  </a:srgbClr>
                </a:solidFill>
                <a:prstDash val="solid"/>
                <a:headEnd/>
                <a:tailEnd/>
              </a:ln>
              <a:effectLst>
                <a:outerShdw blurRad="40000" dist="20000" dir="5400000" rotWithShape="0">
                  <a:srgbClr val="000000">
                    <a:alpha val="38000"/>
                  </a:srgbClr>
                </a:outerShdw>
              </a:effectLst>
            </p:spPr>
            <p:txBody>
              <a:bodyPr wrap="none" anchor="ctr"/>
              <a:lstStyle/>
              <a:p>
                <a:pPr marL="0" marR="0" lvl="0" indent="0" algn="ctr" defTabSz="457200" eaLnBrk="0"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chemeClr val="bg2"/>
                    </a:solidFill>
                    <a:effectLst/>
                    <a:uLnTx/>
                    <a:uFillTx/>
                    <a:latin typeface="+mn-lt"/>
                    <a:ea typeface="Arial Unicode MS" pitchFamily="34" charset="-128"/>
                    <a:cs typeface=""/>
                  </a:rPr>
                  <a:t>Friday full backup</a:t>
                </a:r>
              </a:p>
            </p:txBody>
          </p:sp>
          <p:sp>
            <p:nvSpPr>
              <p:cNvPr id="216" name="Rectangle 35"/>
              <p:cNvSpPr>
                <a:spLocks noChangeArrowheads="1"/>
              </p:cNvSpPr>
              <p:nvPr/>
            </p:nvSpPr>
            <p:spPr bwMode="gray">
              <a:xfrm>
                <a:off x="178" y="2172"/>
                <a:ext cx="238" cy="200"/>
              </a:xfrm>
              <a:prstGeom prst="rect">
                <a:avLst/>
              </a:prstGeom>
              <a:solidFill>
                <a:schemeClr val="bg1"/>
              </a:solidFill>
              <a:ln w="19050">
                <a:solidFill>
                  <a:srgbClr val="FFFFFF"/>
                </a:solidFill>
                <a:miter lim="800000"/>
                <a:headEnd/>
                <a:tailEnd/>
              </a:ln>
            </p:spPr>
            <p:txBody>
              <a:bodyPr wrap="none" anchor="ctr"/>
              <a:lstStyle/>
              <a:p>
                <a:pPr marL="0" marR="0" lvl="0" indent="0" algn="ctr" defTabSz="457200" eaLnBrk="0"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chemeClr val="bg2"/>
                    </a:solidFill>
                    <a:effectLst/>
                    <a:uLnTx/>
                    <a:uFillTx/>
                    <a:latin typeface="+mn-lt"/>
                    <a:ea typeface="Arial Unicode MS" pitchFamily="34" charset="-128"/>
                  </a:rPr>
                  <a:t>A</a:t>
                </a:r>
              </a:p>
            </p:txBody>
          </p:sp>
          <p:sp>
            <p:nvSpPr>
              <p:cNvPr id="217" name="Rectangle 36"/>
              <p:cNvSpPr>
                <a:spLocks noChangeArrowheads="1"/>
              </p:cNvSpPr>
              <p:nvPr/>
            </p:nvSpPr>
            <p:spPr bwMode="gray">
              <a:xfrm>
                <a:off x="415" y="2172"/>
                <a:ext cx="238" cy="200"/>
              </a:xfrm>
              <a:prstGeom prst="rect">
                <a:avLst/>
              </a:prstGeom>
              <a:solidFill>
                <a:schemeClr val="bg1"/>
              </a:solidFill>
              <a:ln w="19050">
                <a:solidFill>
                  <a:srgbClr val="FFFFFF"/>
                </a:solidFill>
                <a:miter lim="800000"/>
                <a:headEnd/>
                <a:tailEnd/>
              </a:ln>
            </p:spPr>
            <p:txBody>
              <a:bodyPr wrap="none" anchor="ctr"/>
              <a:lstStyle/>
              <a:p>
                <a:pPr marL="0" marR="0" lvl="0" indent="0" algn="ctr" defTabSz="457200" eaLnBrk="0"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chemeClr val="bg2"/>
                    </a:solidFill>
                    <a:effectLst/>
                    <a:uLnTx/>
                    <a:uFillTx/>
                    <a:latin typeface="+mn-lt"/>
                    <a:ea typeface="Arial Unicode MS" pitchFamily="34" charset="-128"/>
                  </a:rPr>
                  <a:t>B</a:t>
                </a:r>
              </a:p>
            </p:txBody>
          </p:sp>
          <p:sp>
            <p:nvSpPr>
              <p:cNvPr id="218" name="Rectangle 37"/>
              <p:cNvSpPr>
                <a:spLocks noChangeArrowheads="1"/>
              </p:cNvSpPr>
              <p:nvPr/>
            </p:nvSpPr>
            <p:spPr bwMode="gray">
              <a:xfrm>
                <a:off x="651" y="2172"/>
                <a:ext cx="238" cy="200"/>
              </a:xfrm>
              <a:prstGeom prst="rect">
                <a:avLst/>
              </a:prstGeom>
              <a:solidFill>
                <a:schemeClr val="bg1"/>
              </a:solidFill>
              <a:ln w="19050">
                <a:solidFill>
                  <a:srgbClr val="FFFFFF"/>
                </a:solidFill>
                <a:miter lim="800000"/>
                <a:headEnd/>
                <a:tailEnd/>
              </a:ln>
            </p:spPr>
            <p:txBody>
              <a:bodyPr wrap="none" anchor="ctr"/>
              <a:lstStyle/>
              <a:p>
                <a:pPr marL="0" marR="0" lvl="0" indent="0" algn="ctr" defTabSz="457200" eaLnBrk="0"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chemeClr val="bg2"/>
                    </a:solidFill>
                    <a:effectLst/>
                    <a:uLnTx/>
                    <a:uFillTx/>
                    <a:latin typeface="+mn-lt"/>
                    <a:ea typeface="Arial Unicode MS" pitchFamily="34" charset="-128"/>
                  </a:rPr>
                  <a:t>C</a:t>
                </a:r>
              </a:p>
            </p:txBody>
          </p:sp>
          <p:sp>
            <p:nvSpPr>
              <p:cNvPr id="219" name="Rectangle 38"/>
              <p:cNvSpPr>
                <a:spLocks noChangeArrowheads="1"/>
              </p:cNvSpPr>
              <p:nvPr/>
            </p:nvSpPr>
            <p:spPr bwMode="gray">
              <a:xfrm>
                <a:off x="887" y="2172"/>
                <a:ext cx="238" cy="200"/>
              </a:xfrm>
              <a:prstGeom prst="rect">
                <a:avLst/>
              </a:prstGeom>
              <a:solidFill>
                <a:schemeClr val="bg1"/>
              </a:solidFill>
              <a:ln w="19050">
                <a:solidFill>
                  <a:srgbClr val="FFFFFF"/>
                </a:solidFill>
                <a:miter lim="800000"/>
                <a:headEnd/>
                <a:tailEnd/>
              </a:ln>
            </p:spPr>
            <p:txBody>
              <a:bodyPr wrap="none" anchor="ctr"/>
              <a:lstStyle/>
              <a:p>
                <a:pPr marL="0" marR="0" lvl="0" indent="0" algn="ctr" defTabSz="457200" eaLnBrk="0"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chemeClr val="bg2"/>
                    </a:solidFill>
                    <a:effectLst/>
                    <a:uLnTx/>
                    <a:uFillTx/>
                    <a:latin typeface="+mn-lt"/>
                    <a:ea typeface="Arial Unicode MS" pitchFamily="34" charset="-128"/>
                  </a:rPr>
                  <a:t>D</a:t>
                </a:r>
              </a:p>
            </p:txBody>
          </p:sp>
          <p:sp>
            <p:nvSpPr>
              <p:cNvPr id="220" name="Rectangle 39"/>
              <p:cNvSpPr>
                <a:spLocks noChangeArrowheads="1"/>
              </p:cNvSpPr>
              <p:nvPr/>
            </p:nvSpPr>
            <p:spPr bwMode="gray">
              <a:xfrm>
                <a:off x="1123" y="2172"/>
                <a:ext cx="238" cy="200"/>
              </a:xfrm>
              <a:prstGeom prst="rect">
                <a:avLst/>
              </a:prstGeom>
              <a:solidFill>
                <a:srgbClr val="717074"/>
              </a:solidFill>
              <a:ln w="19050">
                <a:solidFill>
                  <a:srgbClr val="FFFFFF"/>
                </a:solidFill>
                <a:miter lim="800000"/>
                <a:headEnd/>
                <a:tailEnd/>
              </a:ln>
            </p:spPr>
            <p:txBody>
              <a:bodyPr wrap="none" anchor="ctr"/>
              <a:lstStyle/>
              <a:p>
                <a:pPr marL="0" marR="0" lvl="0" indent="0" algn="ctr" defTabSz="457200" eaLnBrk="0"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chemeClr val="bg2"/>
                    </a:solidFill>
                    <a:effectLst/>
                    <a:uLnTx/>
                    <a:uFillTx/>
                    <a:latin typeface="+mn-lt"/>
                    <a:ea typeface="Arial Unicode MS" pitchFamily="34" charset="-128"/>
                  </a:rPr>
                  <a:t>A</a:t>
                </a:r>
              </a:p>
            </p:txBody>
          </p:sp>
          <p:sp>
            <p:nvSpPr>
              <p:cNvPr id="221" name="Rectangle 40"/>
              <p:cNvSpPr>
                <a:spLocks noChangeArrowheads="1"/>
              </p:cNvSpPr>
              <p:nvPr/>
            </p:nvSpPr>
            <p:spPr bwMode="gray">
              <a:xfrm>
                <a:off x="1359" y="2172"/>
                <a:ext cx="238" cy="200"/>
              </a:xfrm>
              <a:prstGeom prst="rect">
                <a:avLst/>
              </a:prstGeom>
              <a:solidFill>
                <a:schemeClr val="bg1"/>
              </a:solidFill>
              <a:ln w="19050">
                <a:solidFill>
                  <a:srgbClr val="FFFFFF"/>
                </a:solidFill>
                <a:miter lim="800000"/>
                <a:headEnd/>
                <a:tailEnd/>
              </a:ln>
            </p:spPr>
            <p:txBody>
              <a:bodyPr wrap="none" anchor="ctr"/>
              <a:lstStyle/>
              <a:p>
                <a:pPr marL="0" marR="0" lvl="0" indent="0" algn="ctr" defTabSz="457200" eaLnBrk="0"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chemeClr val="bg2"/>
                    </a:solidFill>
                    <a:effectLst/>
                    <a:uLnTx/>
                    <a:uFillTx/>
                    <a:latin typeface="+mn-lt"/>
                    <a:ea typeface="Arial Unicode MS" pitchFamily="34" charset="-128"/>
                  </a:rPr>
                  <a:t>E</a:t>
                </a:r>
              </a:p>
            </p:txBody>
          </p:sp>
          <p:sp>
            <p:nvSpPr>
              <p:cNvPr id="222" name="Rectangle 41"/>
              <p:cNvSpPr>
                <a:spLocks noChangeArrowheads="1"/>
              </p:cNvSpPr>
              <p:nvPr/>
            </p:nvSpPr>
            <p:spPr bwMode="gray">
              <a:xfrm>
                <a:off x="1595" y="2172"/>
                <a:ext cx="238" cy="200"/>
              </a:xfrm>
              <a:prstGeom prst="rect">
                <a:avLst/>
              </a:prstGeom>
              <a:solidFill>
                <a:schemeClr val="bg1"/>
              </a:solidFill>
              <a:ln w="19050">
                <a:solidFill>
                  <a:srgbClr val="FFFFFF"/>
                </a:solidFill>
                <a:miter lim="800000"/>
                <a:headEnd/>
                <a:tailEnd/>
              </a:ln>
            </p:spPr>
            <p:txBody>
              <a:bodyPr wrap="none" anchor="ctr"/>
              <a:lstStyle/>
              <a:p>
                <a:pPr marL="0" marR="0" lvl="0" indent="0" algn="ctr" defTabSz="457200" eaLnBrk="0"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chemeClr val="bg2"/>
                    </a:solidFill>
                    <a:effectLst/>
                    <a:uLnTx/>
                    <a:uFillTx/>
                    <a:latin typeface="+mn-lt"/>
                    <a:ea typeface="Arial Unicode MS" pitchFamily="34" charset="-128"/>
                  </a:rPr>
                  <a:t>F</a:t>
                </a:r>
              </a:p>
            </p:txBody>
          </p:sp>
          <p:sp>
            <p:nvSpPr>
              <p:cNvPr id="223" name="Rectangle 42"/>
              <p:cNvSpPr>
                <a:spLocks noChangeArrowheads="1"/>
              </p:cNvSpPr>
              <p:nvPr/>
            </p:nvSpPr>
            <p:spPr bwMode="gray">
              <a:xfrm>
                <a:off x="1831" y="2172"/>
                <a:ext cx="238" cy="200"/>
              </a:xfrm>
              <a:prstGeom prst="rect">
                <a:avLst/>
              </a:prstGeom>
              <a:solidFill>
                <a:schemeClr val="bg1"/>
              </a:solidFill>
              <a:ln w="19050">
                <a:solidFill>
                  <a:srgbClr val="FFFFFF"/>
                </a:solidFill>
                <a:miter lim="800000"/>
                <a:headEnd/>
                <a:tailEnd/>
              </a:ln>
            </p:spPr>
            <p:txBody>
              <a:bodyPr wrap="none" anchor="ctr"/>
              <a:lstStyle/>
              <a:p>
                <a:pPr marL="0" marR="0" lvl="0" indent="0" algn="ctr" defTabSz="457200" eaLnBrk="0"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chemeClr val="bg2"/>
                    </a:solidFill>
                    <a:effectLst/>
                    <a:uLnTx/>
                    <a:uFillTx/>
                    <a:latin typeface="+mn-lt"/>
                    <a:ea typeface="Arial Unicode MS" pitchFamily="34" charset="-128"/>
                  </a:rPr>
                  <a:t>G</a:t>
                </a:r>
              </a:p>
            </p:txBody>
          </p:sp>
        </p:grpSp>
        <p:sp>
          <p:nvSpPr>
            <p:cNvPr id="214" name="AutoShape 43"/>
            <p:cNvSpPr>
              <a:spLocks noChangeArrowheads="1"/>
            </p:cNvSpPr>
            <p:nvPr/>
          </p:nvSpPr>
          <p:spPr bwMode="gray">
            <a:xfrm>
              <a:off x="1274" y="1584"/>
              <a:ext cx="96" cy="96"/>
            </a:xfrm>
            <a:prstGeom prst="flowChartConnector">
              <a:avLst/>
            </a:prstGeom>
            <a:solidFill>
              <a:schemeClr val="bg1"/>
            </a:solidFill>
            <a:ln w="9525">
              <a:solidFill>
                <a:srgbClr val="FFFFFF"/>
              </a:solidFill>
              <a:round/>
              <a:headEnd/>
              <a:tailEnd/>
            </a:ln>
          </p:spPr>
          <p:txBody>
            <a:bodyPr wrap="none" anchor="ctr"/>
            <a:lstStyle/>
            <a:p>
              <a:pPr marL="0" marR="0" lvl="0" indent="0" defTabSz="457200" eaLnBrk="0"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schemeClr val="bg2"/>
                </a:solidFill>
                <a:effectLst/>
                <a:uLnTx/>
                <a:uFillTx/>
                <a:latin typeface="+mn-lt"/>
                <a:ea typeface="Arial Unicode MS" pitchFamily="34" charset="-128"/>
              </a:endParaRPr>
            </a:p>
          </p:txBody>
        </p:sp>
      </p:grpSp>
      <p:grpSp>
        <p:nvGrpSpPr>
          <p:cNvPr id="224" name="Group 223"/>
          <p:cNvGrpSpPr>
            <a:grpSpLocks/>
          </p:cNvGrpSpPr>
          <p:nvPr/>
        </p:nvGrpSpPr>
        <p:grpSpPr bwMode="gray">
          <a:xfrm>
            <a:off x="591656" y="1854444"/>
            <a:ext cx="2667000" cy="488950"/>
            <a:chOff x="240" y="2018"/>
            <a:chExt cx="1680" cy="308"/>
          </a:xfrm>
        </p:grpSpPr>
        <p:sp>
          <p:nvSpPr>
            <p:cNvPr id="225" name="Rectangle 224"/>
            <p:cNvSpPr>
              <a:spLocks noChangeArrowheads="1"/>
            </p:cNvSpPr>
            <p:nvPr/>
          </p:nvSpPr>
          <p:spPr bwMode="gray">
            <a:xfrm>
              <a:off x="240" y="2018"/>
              <a:ext cx="768" cy="254"/>
            </a:xfrm>
            <a:prstGeom prst="rect">
              <a:avLst/>
            </a:prstGeom>
            <a:noFill/>
            <a:ln w="9525">
              <a:noFill/>
              <a:miter lim="800000"/>
              <a:headEnd/>
              <a:tailEnd/>
            </a:ln>
          </p:spPr>
          <p:txBody>
            <a:bodyPr wrap="none" anchor="b"/>
            <a:lstStyle/>
            <a:p>
              <a:pPr marL="0" marR="0" lvl="0" indent="0" defTabSz="457200" eaLnBrk="0"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chemeClr val="bg2"/>
                  </a:solidFill>
                  <a:effectLst/>
                  <a:uLnTx/>
                  <a:uFillTx/>
                  <a:latin typeface="+mn-lt"/>
                  <a:ea typeface="Arial Unicode MS" pitchFamily="34" charset="-128"/>
                </a:rPr>
                <a:t>Mon incremental</a:t>
              </a:r>
            </a:p>
          </p:txBody>
        </p:sp>
        <p:sp>
          <p:nvSpPr>
            <p:cNvPr id="226" name="Rectangle 225"/>
            <p:cNvSpPr>
              <a:spLocks noChangeArrowheads="1"/>
            </p:cNvSpPr>
            <p:nvPr/>
          </p:nvSpPr>
          <p:spPr bwMode="gray">
            <a:xfrm>
              <a:off x="1210" y="2062"/>
              <a:ext cx="238" cy="200"/>
            </a:xfrm>
            <a:prstGeom prst="rect">
              <a:avLst/>
            </a:prstGeom>
            <a:solidFill>
              <a:srgbClr val="717074"/>
            </a:solidFill>
            <a:ln w="19050">
              <a:solidFill>
                <a:srgbClr val="FFFFFF"/>
              </a:solidFill>
              <a:miter lim="800000"/>
              <a:headEnd/>
              <a:tailEnd/>
            </a:ln>
          </p:spPr>
          <p:txBody>
            <a:bodyPr wrap="none" anchor="ctr"/>
            <a:lstStyle/>
            <a:p>
              <a:pPr marL="0" marR="0" lvl="0" indent="0" algn="ctr" defTabSz="457200" eaLnBrk="0"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chemeClr val="bg2"/>
                  </a:solidFill>
                  <a:effectLst/>
                  <a:uLnTx/>
                  <a:uFillTx/>
                  <a:latin typeface="+mn-lt"/>
                  <a:ea typeface="Arial Unicode MS" pitchFamily="34" charset="-128"/>
                </a:rPr>
                <a:t>A</a:t>
              </a:r>
            </a:p>
          </p:txBody>
        </p:sp>
        <p:sp>
          <p:nvSpPr>
            <p:cNvPr id="227" name="Rectangle 226"/>
            <p:cNvSpPr>
              <a:spLocks noChangeArrowheads="1"/>
            </p:cNvSpPr>
            <p:nvPr/>
          </p:nvSpPr>
          <p:spPr bwMode="gray">
            <a:xfrm>
              <a:off x="1446" y="2062"/>
              <a:ext cx="238" cy="200"/>
            </a:xfrm>
            <a:prstGeom prst="rect">
              <a:avLst/>
            </a:prstGeom>
            <a:solidFill>
              <a:srgbClr val="717074"/>
            </a:solidFill>
            <a:ln w="19050">
              <a:solidFill>
                <a:srgbClr val="FFFFFF"/>
              </a:solidFill>
              <a:miter lim="800000"/>
              <a:headEnd/>
              <a:tailEnd/>
            </a:ln>
          </p:spPr>
          <p:txBody>
            <a:bodyPr wrap="none" anchor="ctr"/>
            <a:lstStyle/>
            <a:p>
              <a:pPr marL="0" marR="0" lvl="0" indent="0" algn="ctr" defTabSz="457200" eaLnBrk="0"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chemeClr val="bg2"/>
                  </a:solidFill>
                  <a:effectLst/>
                  <a:uLnTx/>
                  <a:uFillTx/>
                  <a:latin typeface="+mn-lt"/>
                  <a:ea typeface="Arial Unicode MS" pitchFamily="34" charset="-128"/>
                </a:rPr>
                <a:t>B</a:t>
              </a:r>
            </a:p>
          </p:txBody>
        </p:sp>
        <p:sp>
          <p:nvSpPr>
            <p:cNvPr id="228" name="Rectangle 227"/>
            <p:cNvSpPr>
              <a:spLocks noChangeArrowheads="1"/>
            </p:cNvSpPr>
            <p:nvPr/>
          </p:nvSpPr>
          <p:spPr bwMode="gray">
            <a:xfrm>
              <a:off x="1682" y="2062"/>
              <a:ext cx="238" cy="200"/>
            </a:xfrm>
            <a:prstGeom prst="rect">
              <a:avLst/>
            </a:prstGeom>
            <a:solidFill>
              <a:schemeClr val="bg1"/>
            </a:solidFill>
            <a:ln w="19050">
              <a:solidFill>
                <a:srgbClr val="FFFFFF"/>
              </a:solidFill>
              <a:miter lim="800000"/>
              <a:headEnd/>
              <a:tailEnd/>
            </a:ln>
          </p:spPr>
          <p:txBody>
            <a:bodyPr wrap="none" anchor="ctr"/>
            <a:lstStyle/>
            <a:p>
              <a:pPr marL="0" marR="0" lvl="0" indent="0" algn="ctr" defTabSz="457200" eaLnBrk="0"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chemeClr val="bg2"/>
                  </a:solidFill>
                  <a:effectLst/>
                  <a:uLnTx/>
                  <a:uFillTx/>
                  <a:latin typeface="+mn-lt"/>
                  <a:ea typeface="Arial Unicode MS" pitchFamily="34" charset="-128"/>
                </a:rPr>
                <a:t>H</a:t>
              </a:r>
            </a:p>
          </p:txBody>
        </p:sp>
        <p:sp>
          <p:nvSpPr>
            <p:cNvPr id="229" name="AutoShape 49"/>
            <p:cNvSpPr>
              <a:spLocks noChangeArrowheads="1"/>
            </p:cNvSpPr>
            <p:nvPr/>
          </p:nvSpPr>
          <p:spPr bwMode="gray">
            <a:xfrm>
              <a:off x="1270" y="2224"/>
              <a:ext cx="96" cy="96"/>
            </a:xfrm>
            <a:prstGeom prst="flowChartConnector">
              <a:avLst/>
            </a:prstGeom>
            <a:solidFill>
              <a:schemeClr val="bg1"/>
            </a:solidFill>
            <a:ln w="9525">
              <a:solidFill>
                <a:srgbClr val="FFFFFF"/>
              </a:solidFill>
              <a:round/>
              <a:headEnd/>
              <a:tailEnd/>
            </a:ln>
          </p:spPr>
          <p:txBody>
            <a:bodyPr wrap="none" anchor="ctr"/>
            <a:lstStyle/>
            <a:p>
              <a:pPr marL="0" marR="0" lvl="0" indent="0" defTabSz="457200" eaLnBrk="0"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schemeClr val="bg2"/>
                </a:solidFill>
                <a:effectLst/>
                <a:uLnTx/>
                <a:uFillTx/>
                <a:latin typeface="+mn-lt"/>
                <a:ea typeface="Arial Unicode MS" pitchFamily="34" charset="-128"/>
              </a:endParaRPr>
            </a:p>
          </p:txBody>
        </p:sp>
        <p:sp>
          <p:nvSpPr>
            <p:cNvPr id="230" name="AutoShape 50"/>
            <p:cNvSpPr>
              <a:spLocks noChangeArrowheads="1"/>
            </p:cNvSpPr>
            <p:nvPr/>
          </p:nvSpPr>
          <p:spPr bwMode="gray">
            <a:xfrm>
              <a:off x="1510" y="2230"/>
              <a:ext cx="96" cy="96"/>
            </a:xfrm>
            <a:prstGeom prst="flowChartConnector">
              <a:avLst/>
            </a:prstGeom>
            <a:solidFill>
              <a:schemeClr val="bg1"/>
            </a:solidFill>
            <a:ln w="9525">
              <a:solidFill>
                <a:srgbClr val="FFFFFF"/>
              </a:solidFill>
              <a:round/>
              <a:headEnd/>
              <a:tailEnd/>
            </a:ln>
          </p:spPr>
          <p:txBody>
            <a:bodyPr wrap="none" anchor="ctr"/>
            <a:lstStyle/>
            <a:p>
              <a:pPr marL="0" marR="0" lvl="0" indent="0" defTabSz="457200" eaLnBrk="0"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schemeClr val="bg2"/>
                </a:solidFill>
                <a:effectLst/>
                <a:uLnTx/>
                <a:uFillTx/>
                <a:latin typeface="+mn-lt"/>
                <a:ea typeface="Arial Unicode MS" pitchFamily="34" charset="-128"/>
              </a:endParaRPr>
            </a:p>
          </p:txBody>
        </p:sp>
      </p:grpSp>
      <p:grpSp>
        <p:nvGrpSpPr>
          <p:cNvPr id="231" name="Group 230"/>
          <p:cNvGrpSpPr>
            <a:grpSpLocks/>
          </p:cNvGrpSpPr>
          <p:nvPr/>
        </p:nvGrpSpPr>
        <p:grpSpPr bwMode="gray">
          <a:xfrm>
            <a:off x="591656" y="2302118"/>
            <a:ext cx="2667000" cy="498475"/>
            <a:chOff x="240" y="2069"/>
            <a:chExt cx="1680" cy="314"/>
          </a:xfrm>
        </p:grpSpPr>
        <p:sp>
          <p:nvSpPr>
            <p:cNvPr id="232" name="Rectangle 231"/>
            <p:cNvSpPr>
              <a:spLocks noChangeArrowheads="1"/>
            </p:cNvSpPr>
            <p:nvPr/>
          </p:nvSpPr>
          <p:spPr bwMode="gray">
            <a:xfrm>
              <a:off x="240" y="2069"/>
              <a:ext cx="768" cy="254"/>
            </a:xfrm>
            <a:prstGeom prst="rect">
              <a:avLst/>
            </a:prstGeom>
            <a:noFill/>
            <a:ln w="9525">
              <a:noFill/>
              <a:miter lim="800000"/>
              <a:headEnd/>
              <a:tailEnd/>
            </a:ln>
          </p:spPr>
          <p:txBody>
            <a:bodyPr wrap="none" anchor="b"/>
            <a:lstStyle/>
            <a:p>
              <a:pPr marL="0" marR="0" lvl="0" indent="0" defTabSz="457200" eaLnBrk="0"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chemeClr val="bg2"/>
                  </a:solidFill>
                  <a:effectLst/>
                  <a:uLnTx/>
                  <a:uFillTx/>
                  <a:latin typeface="+mn-lt"/>
                  <a:ea typeface="Arial Unicode MS" pitchFamily="34" charset="-128"/>
                </a:rPr>
                <a:t>Tues incremental</a:t>
              </a:r>
            </a:p>
          </p:txBody>
        </p:sp>
        <p:sp>
          <p:nvSpPr>
            <p:cNvPr id="233" name="Rectangle 232"/>
            <p:cNvSpPr>
              <a:spLocks noChangeArrowheads="1"/>
            </p:cNvSpPr>
            <p:nvPr/>
          </p:nvSpPr>
          <p:spPr bwMode="gray">
            <a:xfrm>
              <a:off x="1210" y="2113"/>
              <a:ext cx="238" cy="200"/>
            </a:xfrm>
            <a:prstGeom prst="rect">
              <a:avLst/>
            </a:prstGeom>
            <a:solidFill>
              <a:srgbClr val="717074"/>
            </a:solidFill>
            <a:ln w="19050">
              <a:solidFill>
                <a:srgbClr val="FFFFFF"/>
              </a:solidFill>
              <a:miter lim="800000"/>
              <a:headEnd/>
              <a:tailEnd/>
            </a:ln>
          </p:spPr>
          <p:txBody>
            <a:bodyPr wrap="none" anchor="ctr"/>
            <a:lstStyle/>
            <a:p>
              <a:pPr marL="0" marR="0" lvl="0" indent="0" algn="ctr" defTabSz="457200" eaLnBrk="0"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chemeClr val="bg2"/>
                  </a:solidFill>
                  <a:effectLst/>
                  <a:uLnTx/>
                  <a:uFillTx/>
                  <a:latin typeface="+mn-lt"/>
                  <a:ea typeface="Arial Unicode MS" pitchFamily="34" charset="-128"/>
                </a:rPr>
                <a:t>C</a:t>
              </a:r>
            </a:p>
          </p:txBody>
        </p:sp>
        <p:sp>
          <p:nvSpPr>
            <p:cNvPr id="234" name="Rectangle 233"/>
            <p:cNvSpPr>
              <a:spLocks noChangeArrowheads="1"/>
            </p:cNvSpPr>
            <p:nvPr/>
          </p:nvSpPr>
          <p:spPr bwMode="gray">
            <a:xfrm>
              <a:off x="1446" y="2113"/>
              <a:ext cx="238" cy="200"/>
            </a:xfrm>
            <a:prstGeom prst="rect">
              <a:avLst/>
            </a:prstGeom>
            <a:solidFill>
              <a:srgbClr val="717074"/>
            </a:solidFill>
            <a:ln w="19050">
              <a:solidFill>
                <a:srgbClr val="FFFFFF"/>
              </a:solidFill>
              <a:miter lim="800000"/>
              <a:headEnd/>
              <a:tailEnd/>
            </a:ln>
          </p:spPr>
          <p:txBody>
            <a:bodyPr wrap="none" anchor="ctr"/>
            <a:lstStyle/>
            <a:p>
              <a:pPr marL="0" marR="0" lvl="0" indent="0" algn="ctr" defTabSz="457200" eaLnBrk="0"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chemeClr val="bg2"/>
                  </a:solidFill>
                  <a:effectLst/>
                  <a:uLnTx/>
                  <a:uFillTx/>
                  <a:latin typeface="+mn-lt"/>
                  <a:ea typeface="Arial Unicode MS" pitchFamily="34" charset="-128"/>
                </a:rPr>
                <a:t>B</a:t>
              </a:r>
            </a:p>
          </p:txBody>
        </p:sp>
        <p:sp>
          <p:nvSpPr>
            <p:cNvPr id="235" name="Rectangle 234"/>
            <p:cNvSpPr>
              <a:spLocks noChangeArrowheads="1"/>
            </p:cNvSpPr>
            <p:nvPr/>
          </p:nvSpPr>
          <p:spPr bwMode="gray">
            <a:xfrm>
              <a:off x="1682" y="2113"/>
              <a:ext cx="238" cy="200"/>
            </a:xfrm>
            <a:prstGeom prst="rect">
              <a:avLst/>
            </a:prstGeom>
            <a:solidFill>
              <a:schemeClr val="bg1"/>
            </a:solidFill>
            <a:ln w="19050">
              <a:solidFill>
                <a:srgbClr val="FFFFFF"/>
              </a:solidFill>
              <a:miter lim="800000"/>
              <a:headEnd/>
              <a:tailEnd/>
            </a:ln>
          </p:spPr>
          <p:txBody>
            <a:bodyPr wrap="none" anchor="ctr"/>
            <a:lstStyle/>
            <a:p>
              <a:pPr marL="0" marR="0" lvl="0" indent="0" algn="ctr" defTabSz="457200" eaLnBrk="0"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chemeClr val="bg2"/>
                  </a:solidFill>
                  <a:effectLst/>
                  <a:uLnTx/>
                  <a:uFillTx/>
                  <a:latin typeface="+mn-lt"/>
                  <a:ea typeface="Arial Unicode MS" pitchFamily="34" charset="-128"/>
                </a:rPr>
                <a:t>I</a:t>
              </a:r>
            </a:p>
          </p:txBody>
        </p:sp>
        <p:sp>
          <p:nvSpPr>
            <p:cNvPr id="236" name="AutoShape 56"/>
            <p:cNvSpPr>
              <a:spLocks noChangeArrowheads="1"/>
            </p:cNvSpPr>
            <p:nvPr/>
          </p:nvSpPr>
          <p:spPr bwMode="gray">
            <a:xfrm>
              <a:off x="1278" y="2281"/>
              <a:ext cx="96" cy="96"/>
            </a:xfrm>
            <a:prstGeom prst="flowChartConnector">
              <a:avLst/>
            </a:prstGeom>
            <a:solidFill>
              <a:srgbClr val="2C95E1"/>
            </a:solidFill>
            <a:ln w="9525">
              <a:noFill/>
              <a:round/>
              <a:headEnd/>
              <a:tailEnd/>
            </a:ln>
          </p:spPr>
          <p:txBody>
            <a:bodyPr wrap="none" anchor="ctr"/>
            <a:lstStyle/>
            <a:p>
              <a:pPr marL="0" marR="0" lvl="0" indent="0" defTabSz="457200" eaLnBrk="0"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schemeClr val="bg2"/>
                </a:solidFill>
                <a:effectLst/>
                <a:uLnTx/>
                <a:uFillTx/>
                <a:latin typeface="+mn-lt"/>
                <a:ea typeface="Arial Unicode MS" pitchFamily="34" charset="-128"/>
              </a:endParaRPr>
            </a:p>
          </p:txBody>
        </p:sp>
        <p:sp>
          <p:nvSpPr>
            <p:cNvPr id="237" name="AutoShape 57"/>
            <p:cNvSpPr>
              <a:spLocks noChangeArrowheads="1"/>
            </p:cNvSpPr>
            <p:nvPr/>
          </p:nvSpPr>
          <p:spPr bwMode="gray">
            <a:xfrm>
              <a:off x="1518" y="2287"/>
              <a:ext cx="96" cy="96"/>
            </a:xfrm>
            <a:prstGeom prst="flowChartConnector">
              <a:avLst/>
            </a:prstGeom>
            <a:solidFill>
              <a:srgbClr val="2C95E1"/>
            </a:solidFill>
            <a:ln w="9525">
              <a:noFill/>
              <a:round/>
              <a:headEnd/>
              <a:tailEnd/>
            </a:ln>
          </p:spPr>
          <p:txBody>
            <a:bodyPr wrap="none" anchor="ctr"/>
            <a:lstStyle/>
            <a:p>
              <a:pPr marL="0" marR="0" lvl="0" indent="0" defTabSz="457200" eaLnBrk="0"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schemeClr val="bg2"/>
                </a:solidFill>
                <a:effectLst/>
                <a:uLnTx/>
                <a:uFillTx/>
                <a:latin typeface="+mn-lt"/>
                <a:ea typeface="Arial Unicode MS" pitchFamily="34" charset="-128"/>
              </a:endParaRPr>
            </a:p>
          </p:txBody>
        </p:sp>
      </p:grpSp>
      <p:grpSp>
        <p:nvGrpSpPr>
          <p:cNvPr id="238" name="Group 237"/>
          <p:cNvGrpSpPr>
            <a:grpSpLocks/>
          </p:cNvGrpSpPr>
          <p:nvPr/>
        </p:nvGrpSpPr>
        <p:grpSpPr bwMode="gray">
          <a:xfrm>
            <a:off x="590068" y="3281768"/>
            <a:ext cx="2667000" cy="433388"/>
            <a:chOff x="240" y="1418"/>
            <a:chExt cx="1680" cy="273"/>
          </a:xfrm>
        </p:grpSpPr>
        <p:sp>
          <p:nvSpPr>
            <p:cNvPr id="239" name="Rectangle 238"/>
            <p:cNvSpPr>
              <a:spLocks noChangeArrowheads="1"/>
            </p:cNvSpPr>
            <p:nvPr/>
          </p:nvSpPr>
          <p:spPr bwMode="gray">
            <a:xfrm>
              <a:off x="240" y="1418"/>
              <a:ext cx="768" cy="254"/>
            </a:xfrm>
            <a:prstGeom prst="rect">
              <a:avLst/>
            </a:prstGeom>
            <a:noFill/>
            <a:ln w="9525">
              <a:noFill/>
              <a:miter lim="800000"/>
              <a:headEnd/>
              <a:tailEnd/>
            </a:ln>
          </p:spPr>
          <p:txBody>
            <a:bodyPr wrap="none" anchor="b"/>
            <a:lstStyle/>
            <a:p>
              <a:pPr marL="0" marR="0" lvl="0" indent="0" defTabSz="457200" eaLnBrk="0"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chemeClr val="bg2"/>
                  </a:solidFill>
                  <a:effectLst/>
                  <a:uLnTx/>
                  <a:uFillTx/>
                  <a:latin typeface="+mn-lt"/>
                  <a:ea typeface="Arial Unicode MS" pitchFamily="34" charset="-128"/>
                </a:rPr>
                <a:t>Thurs incremental</a:t>
              </a:r>
            </a:p>
          </p:txBody>
        </p:sp>
        <p:sp>
          <p:nvSpPr>
            <p:cNvPr id="240" name="Rectangle 239"/>
            <p:cNvSpPr>
              <a:spLocks noChangeArrowheads="1"/>
            </p:cNvSpPr>
            <p:nvPr/>
          </p:nvSpPr>
          <p:spPr bwMode="gray">
            <a:xfrm>
              <a:off x="1210" y="1427"/>
              <a:ext cx="238" cy="200"/>
            </a:xfrm>
            <a:prstGeom prst="rect">
              <a:avLst/>
            </a:prstGeom>
            <a:solidFill>
              <a:srgbClr val="717074"/>
            </a:solidFill>
            <a:ln w="19050">
              <a:solidFill>
                <a:srgbClr val="FFFFFF"/>
              </a:solidFill>
              <a:miter lim="800000"/>
              <a:headEnd/>
              <a:tailEnd/>
            </a:ln>
          </p:spPr>
          <p:txBody>
            <a:bodyPr wrap="none" anchor="ctr"/>
            <a:lstStyle/>
            <a:p>
              <a:pPr marL="0" marR="0" lvl="0" indent="0" algn="ctr" defTabSz="457200" eaLnBrk="0"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chemeClr val="bg2"/>
                  </a:solidFill>
                  <a:effectLst/>
                  <a:uLnTx/>
                  <a:uFillTx/>
                  <a:latin typeface="+mn-lt"/>
                  <a:ea typeface="Arial Unicode MS" pitchFamily="34" charset="-128"/>
                </a:rPr>
                <a:t>A</a:t>
              </a:r>
            </a:p>
          </p:txBody>
        </p:sp>
        <p:sp>
          <p:nvSpPr>
            <p:cNvPr id="241" name="Rectangle 240"/>
            <p:cNvSpPr>
              <a:spLocks noChangeArrowheads="1"/>
            </p:cNvSpPr>
            <p:nvPr/>
          </p:nvSpPr>
          <p:spPr bwMode="gray">
            <a:xfrm>
              <a:off x="1446" y="1427"/>
              <a:ext cx="238" cy="200"/>
            </a:xfrm>
            <a:prstGeom prst="rect">
              <a:avLst/>
            </a:prstGeom>
            <a:solidFill>
              <a:srgbClr val="717074"/>
            </a:solidFill>
            <a:ln w="19050">
              <a:solidFill>
                <a:srgbClr val="FFFFFF"/>
              </a:solidFill>
              <a:miter lim="800000"/>
              <a:headEnd/>
              <a:tailEnd/>
            </a:ln>
          </p:spPr>
          <p:txBody>
            <a:bodyPr wrap="none" anchor="ctr"/>
            <a:lstStyle/>
            <a:p>
              <a:pPr marL="0" marR="0" lvl="0" indent="0" algn="ctr" defTabSz="457200" eaLnBrk="0"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chemeClr val="bg2"/>
                  </a:solidFill>
                  <a:effectLst/>
                  <a:uLnTx/>
                  <a:uFillTx/>
                  <a:latin typeface="+mn-lt"/>
                  <a:ea typeface="Arial Unicode MS" pitchFamily="34" charset="-128"/>
                </a:rPr>
                <a:t>C</a:t>
              </a:r>
            </a:p>
          </p:txBody>
        </p:sp>
        <p:sp>
          <p:nvSpPr>
            <p:cNvPr id="242" name="Rectangle 241"/>
            <p:cNvSpPr>
              <a:spLocks noChangeArrowheads="1"/>
            </p:cNvSpPr>
            <p:nvPr/>
          </p:nvSpPr>
          <p:spPr bwMode="gray">
            <a:xfrm>
              <a:off x="1682" y="1427"/>
              <a:ext cx="238" cy="200"/>
            </a:xfrm>
            <a:prstGeom prst="rect">
              <a:avLst/>
            </a:prstGeom>
            <a:solidFill>
              <a:schemeClr val="bg1"/>
            </a:solidFill>
            <a:ln w="19050">
              <a:solidFill>
                <a:srgbClr val="FFFFFF"/>
              </a:solidFill>
              <a:miter lim="800000"/>
              <a:headEnd/>
              <a:tailEnd/>
            </a:ln>
          </p:spPr>
          <p:txBody>
            <a:bodyPr wrap="none" anchor="ctr"/>
            <a:lstStyle/>
            <a:p>
              <a:pPr marL="0" marR="0" lvl="0" indent="0" algn="ctr" defTabSz="457200" eaLnBrk="0"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chemeClr val="bg2"/>
                  </a:solidFill>
                  <a:effectLst/>
                  <a:uLnTx/>
                  <a:uFillTx/>
                  <a:latin typeface="+mn-lt"/>
                  <a:ea typeface="Arial Unicode MS" pitchFamily="34" charset="-128"/>
                </a:rPr>
                <a:t>K</a:t>
              </a:r>
            </a:p>
          </p:txBody>
        </p:sp>
        <p:sp>
          <p:nvSpPr>
            <p:cNvPr id="243" name="AutoShape 63"/>
            <p:cNvSpPr>
              <a:spLocks noChangeArrowheads="1"/>
            </p:cNvSpPr>
            <p:nvPr/>
          </p:nvSpPr>
          <p:spPr bwMode="gray">
            <a:xfrm>
              <a:off x="1270" y="1589"/>
              <a:ext cx="96" cy="96"/>
            </a:xfrm>
            <a:prstGeom prst="flowChartConnector">
              <a:avLst/>
            </a:prstGeom>
            <a:solidFill>
              <a:schemeClr val="bg1"/>
            </a:solidFill>
            <a:ln w="9525">
              <a:solidFill>
                <a:srgbClr val="FFFFFF"/>
              </a:solidFill>
              <a:round/>
              <a:headEnd/>
              <a:tailEnd/>
            </a:ln>
          </p:spPr>
          <p:txBody>
            <a:bodyPr wrap="none" anchor="ctr"/>
            <a:lstStyle/>
            <a:p>
              <a:pPr marL="0" marR="0" lvl="0" indent="0" defTabSz="457200" eaLnBrk="0"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schemeClr val="bg2"/>
                </a:solidFill>
                <a:effectLst/>
                <a:uLnTx/>
                <a:uFillTx/>
                <a:latin typeface="+mn-lt"/>
                <a:ea typeface="Arial Unicode MS" pitchFamily="34" charset="-128"/>
              </a:endParaRPr>
            </a:p>
          </p:txBody>
        </p:sp>
        <p:sp>
          <p:nvSpPr>
            <p:cNvPr id="244" name="AutoShape 64"/>
            <p:cNvSpPr>
              <a:spLocks noChangeArrowheads="1"/>
            </p:cNvSpPr>
            <p:nvPr/>
          </p:nvSpPr>
          <p:spPr bwMode="gray">
            <a:xfrm>
              <a:off x="1510" y="1595"/>
              <a:ext cx="96" cy="96"/>
            </a:xfrm>
            <a:prstGeom prst="flowChartConnector">
              <a:avLst/>
            </a:prstGeom>
            <a:solidFill>
              <a:schemeClr val="bg1"/>
            </a:solidFill>
            <a:ln w="9525">
              <a:noFill/>
              <a:round/>
              <a:headEnd/>
              <a:tailEnd/>
            </a:ln>
          </p:spPr>
          <p:txBody>
            <a:bodyPr wrap="none" anchor="ctr"/>
            <a:lstStyle/>
            <a:p>
              <a:pPr marL="0" marR="0" lvl="0" indent="0" defTabSz="457200" eaLnBrk="0"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schemeClr val="bg2"/>
                </a:solidFill>
                <a:effectLst/>
                <a:uLnTx/>
                <a:uFillTx/>
                <a:latin typeface="+mn-lt"/>
                <a:ea typeface="Arial Unicode MS" pitchFamily="34" charset="-128"/>
              </a:endParaRPr>
            </a:p>
          </p:txBody>
        </p:sp>
      </p:grpSp>
      <p:grpSp>
        <p:nvGrpSpPr>
          <p:cNvPr id="245" name="Group 244"/>
          <p:cNvGrpSpPr>
            <a:grpSpLocks/>
          </p:cNvGrpSpPr>
          <p:nvPr/>
        </p:nvGrpSpPr>
        <p:grpSpPr bwMode="gray">
          <a:xfrm>
            <a:off x="598729" y="2748056"/>
            <a:ext cx="2667000" cy="498475"/>
            <a:chOff x="240" y="1958"/>
            <a:chExt cx="1680" cy="314"/>
          </a:xfrm>
        </p:grpSpPr>
        <p:sp>
          <p:nvSpPr>
            <p:cNvPr id="246" name="Rectangle 245"/>
            <p:cNvSpPr>
              <a:spLocks noChangeArrowheads="1"/>
            </p:cNvSpPr>
            <p:nvPr/>
          </p:nvSpPr>
          <p:spPr bwMode="gray">
            <a:xfrm>
              <a:off x="240" y="1958"/>
              <a:ext cx="768" cy="254"/>
            </a:xfrm>
            <a:prstGeom prst="rect">
              <a:avLst/>
            </a:prstGeom>
            <a:noFill/>
            <a:ln w="9525">
              <a:noFill/>
              <a:miter lim="800000"/>
              <a:headEnd/>
              <a:tailEnd/>
            </a:ln>
          </p:spPr>
          <p:txBody>
            <a:bodyPr wrap="none" anchor="b"/>
            <a:lstStyle/>
            <a:p>
              <a:pPr marL="0" marR="0" lvl="0" indent="0" defTabSz="457200" eaLnBrk="0"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chemeClr val="bg2"/>
                  </a:solidFill>
                  <a:effectLst/>
                  <a:uLnTx/>
                  <a:uFillTx/>
                  <a:latin typeface="+mn-lt"/>
                  <a:ea typeface="Arial Unicode MS" pitchFamily="34" charset="-128"/>
                </a:rPr>
                <a:t>Weds incremental</a:t>
              </a:r>
            </a:p>
          </p:txBody>
        </p:sp>
        <p:sp>
          <p:nvSpPr>
            <p:cNvPr id="247" name="Rectangle 246"/>
            <p:cNvSpPr>
              <a:spLocks noChangeArrowheads="1"/>
            </p:cNvSpPr>
            <p:nvPr/>
          </p:nvSpPr>
          <p:spPr bwMode="gray">
            <a:xfrm>
              <a:off x="1210" y="2002"/>
              <a:ext cx="238" cy="200"/>
            </a:xfrm>
            <a:prstGeom prst="rect">
              <a:avLst/>
            </a:prstGeom>
            <a:solidFill>
              <a:srgbClr val="717074"/>
            </a:solidFill>
            <a:ln w="19050">
              <a:solidFill>
                <a:srgbClr val="FFFFFF"/>
              </a:solidFill>
              <a:miter lim="800000"/>
              <a:headEnd/>
              <a:tailEnd/>
            </a:ln>
          </p:spPr>
          <p:txBody>
            <a:bodyPr wrap="none" anchor="ctr"/>
            <a:lstStyle/>
            <a:p>
              <a:pPr marL="0" marR="0" lvl="0" indent="0" algn="ctr" defTabSz="457200" eaLnBrk="0"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chemeClr val="bg2"/>
                  </a:solidFill>
                  <a:effectLst/>
                  <a:uLnTx/>
                  <a:uFillTx/>
                  <a:latin typeface="+mn-lt"/>
                  <a:ea typeface="Arial Unicode MS" pitchFamily="34" charset="-128"/>
                </a:rPr>
                <a:t>E</a:t>
              </a:r>
            </a:p>
          </p:txBody>
        </p:sp>
        <p:sp>
          <p:nvSpPr>
            <p:cNvPr id="248" name="Rectangle 247"/>
            <p:cNvSpPr>
              <a:spLocks noChangeArrowheads="1"/>
            </p:cNvSpPr>
            <p:nvPr/>
          </p:nvSpPr>
          <p:spPr bwMode="gray">
            <a:xfrm>
              <a:off x="1446" y="2002"/>
              <a:ext cx="238" cy="200"/>
            </a:xfrm>
            <a:prstGeom prst="rect">
              <a:avLst/>
            </a:prstGeom>
            <a:solidFill>
              <a:srgbClr val="717074"/>
            </a:solidFill>
            <a:ln w="19050">
              <a:solidFill>
                <a:srgbClr val="FFFFFF"/>
              </a:solidFill>
              <a:miter lim="800000"/>
              <a:headEnd/>
              <a:tailEnd/>
            </a:ln>
          </p:spPr>
          <p:txBody>
            <a:bodyPr wrap="none" anchor="ctr"/>
            <a:lstStyle/>
            <a:p>
              <a:pPr marL="0" marR="0" lvl="0" indent="0" algn="ctr" defTabSz="457200" eaLnBrk="0"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chemeClr val="bg2"/>
                  </a:solidFill>
                  <a:effectLst/>
                  <a:uLnTx/>
                  <a:uFillTx/>
                  <a:latin typeface="+mn-lt"/>
                  <a:ea typeface="Arial Unicode MS" pitchFamily="34" charset="-128"/>
                </a:rPr>
                <a:t>G</a:t>
              </a:r>
            </a:p>
          </p:txBody>
        </p:sp>
        <p:sp>
          <p:nvSpPr>
            <p:cNvPr id="249" name="Rectangle 248"/>
            <p:cNvSpPr>
              <a:spLocks noChangeArrowheads="1"/>
            </p:cNvSpPr>
            <p:nvPr/>
          </p:nvSpPr>
          <p:spPr bwMode="gray">
            <a:xfrm>
              <a:off x="1682" y="2002"/>
              <a:ext cx="238" cy="200"/>
            </a:xfrm>
            <a:prstGeom prst="rect">
              <a:avLst/>
            </a:prstGeom>
            <a:solidFill>
              <a:schemeClr val="bg1"/>
            </a:solidFill>
            <a:ln w="19050">
              <a:solidFill>
                <a:srgbClr val="FFFFFF"/>
              </a:solidFill>
              <a:miter lim="800000"/>
              <a:headEnd/>
              <a:tailEnd/>
            </a:ln>
          </p:spPr>
          <p:txBody>
            <a:bodyPr wrap="none" anchor="ctr"/>
            <a:lstStyle/>
            <a:p>
              <a:pPr marL="0" marR="0" lvl="0" indent="0" algn="ctr" defTabSz="457200" eaLnBrk="0"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chemeClr val="bg2"/>
                  </a:solidFill>
                  <a:effectLst/>
                  <a:uLnTx/>
                  <a:uFillTx/>
                  <a:latin typeface="+mn-lt"/>
                  <a:ea typeface="Arial Unicode MS" pitchFamily="34" charset="-128"/>
                </a:rPr>
                <a:t>J</a:t>
              </a:r>
            </a:p>
          </p:txBody>
        </p:sp>
        <p:sp>
          <p:nvSpPr>
            <p:cNvPr id="250" name="AutoShape 70"/>
            <p:cNvSpPr>
              <a:spLocks noChangeArrowheads="1"/>
            </p:cNvSpPr>
            <p:nvPr/>
          </p:nvSpPr>
          <p:spPr bwMode="gray">
            <a:xfrm>
              <a:off x="1278" y="2170"/>
              <a:ext cx="96" cy="96"/>
            </a:xfrm>
            <a:prstGeom prst="flowChartConnector">
              <a:avLst/>
            </a:prstGeom>
            <a:solidFill>
              <a:schemeClr val="bg1"/>
            </a:solidFill>
            <a:ln w="9525">
              <a:solidFill>
                <a:srgbClr val="FFFFFF"/>
              </a:solidFill>
              <a:round/>
              <a:headEnd/>
              <a:tailEnd/>
            </a:ln>
          </p:spPr>
          <p:txBody>
            <a:bodyPr wrap="none" anchor="ctr"/>
            <a:lstStyle/>
            <a:p>
              <a:pPr marL="0" marR="0" lvl="0" indent="0" defTabSz="457200" eaLnBrk="0"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schemeClr val="bg2"/>
                </a:solidFill>
                <a:effectLst/>
                <a:uLnTx/>
                <a:uFillTx/>
                <a:latin typeface="+mn-lt"/>
                <a:ea typeface="Arial Unicode MS" pitchFamily="34" charset="-128"/>
              </a:endParaRPr>
            </a:p>
          </p:txBody>
        </p:sp>
        <p:sp>
          <p:nvSpPr>
            <p:cNvPr id="251" name="AutoShape 71"/>
            <p:cNvSpPr>
              <a:spLocks noChangeArrowheads="1"/>
            </p:cNvSpPr>
            <p:nvPr/>
          </p:nvSpPr>
          <p:spPr bwMode="gray">
            <a:xfrm>
              <a:off x="1518" y="2176"/>
              <a:ext cx="96" cy="96"/>
            </a:xfrm>
            <a:prstGeom prst="flowChartConnector">
              <a:avLst/>
            </a:prstGeom>
            <a:solidFill>
              <a:schemeClr val="bg1"/>
            </a:solidFill>
            <a:ln w="9525">
              <a:solidFill>
                <a:srgbClr val="FFFFFF"/>
              </a:solidFill>
              <a:round/>
              <a:headEnd/>
              <a:tailEnd/>
            </a:ln>
          </p:spPr>
          <p:txBody>
            <a:bodyPr wrap="none" anchor="ctr"/>
            <a:lstStyle/>
            <a:p>
              <a:pPr marL="0" marR="0" lvl="0" indent="0" defTabSz="457200" eaLnBrk="0"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schemeClr val="bg2"/>
                </a:solidFill>
                <a:effectLst/>
                <a:uLnTx/>
                <a:uFillTx/>
                <a:latin typeface="+mn-lt"/>
                <a:ea typeface="Arial Unicode MS" pitchFamily="34" charset="-128"/>
              </a:endParaRPr>
            </a:p>
          </p:txBody>
        </p:sp>
      </p:grpSp>
      <p:sp>
        <p:nvSpPr>
          <p:cNvPr id="252" name="Rectangle 251"/>
          <p:cNvSpPr>
            <a:spLocks noChangeArrowheads="1"/>
          </p:cNvSpPr>
          <p:nvPr/>
        </p:nvSpPr>
        <p:spPr bwMode="gray">
          <a:xfrm>
            <a:off x="2677631" y="4400794"/>
            <a:ext cx="193675" cy="201613"/>
          </a:xfrm>
          <a:prstGeom prst="rect">
            <a:avLst/>
          </a:prstGeom>
          <a:solidFill>
            <a:schemeClr val="bg1"/>
          </a:solidFill>
          <a:ln w="9525">
            <a:solidFill>
              <a:srgbClr val="FFFFFF"/>
            </a:solidFill>
            <a:miter lim="800000"/>
            <a:headEnd/>
            <a:tailEnd/>
          </a:ln>
        </p:spPr>
        <p:txBody>
          <a:bodyPr wrap="none" anchor="ctr"/>
          <a:lstStyle/>
          <a:p>
            <a:pPr marL="0" marR="0" lvl="0" indent="0" algn="ctr" defTabSz="457200" eaLnBrk="0"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chemeClr val="bg2"/>
                </a:solidFill>
                <a:effectLst/>
                <a:uLnTx/>
                <a:uFillTx/>
                <a:latin typeface="+mn-lt"/>
                <a:ea typeface="Arial Unicode MS" pitchFamily="34" charset="-128"/>
              </a:rPr>
              <a:t>K</a:t>
            </a:r>
          </a:p>
        </p:txBody>
      </p:sp>
      <p:sp>
        <p:nvSpPr>
          <p:cNvPr id="253" name="Rectangle 252"/>
          <p:cNvSpPr>
            <a:spLocks noChangeArrowheads="1"/>
          </p:cNvSpPr>
          <p:nvPr/>
        </p:nvSpPr>
        <p:spPr bwMode="gray">
          <a:xfrm>
            <a:off x="2880831" y="4400794"/>
            <a:ext cx="193675" cy="201613"/>
          </a:xfrm>
          <a:prstGeom prst="rect">
            <a:avLst/>
          </a:prstGeom>
          <a:solidFill>
            <a:schemeClr val="bg1"/>
          </a:solidFill>
          <a:ln w="9525">
            <a:solidFill>
              <a:srgbClr val="FFFFFF"/>
            </a:solidFill>
            <a:miter lim="800000"/>
            <a:headEnd/>
            <a:tailEnd/>
          </a:ln>
        </p:spPr>
        <p:txBody>
          <a:bodyPr wrap="none" anchor="ctr"/>
          <a:lstStyle/>
          <a:p>
            <a:pPr marL="0" marR="0" lvl="0" indent="0" algn="ctr" defTabSz="457200" eaLnBrk="0"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chemeClr val="bg2"/>
                </a:solidFill>
                <a:effectLst/>
                <a:uLnTx/>
                <a:uFillTx/>
                <a:latin typeface="+mn-lt"/>
                <a:ea typeface="Arial Unicode MS" pitchFamily="34" charset="-128"/>
              </a:rPr>
              <a:t>L</a:t>
            </a:r>
          </a:p>
        </p:txBody>
      </p:sp>
      <p:sp>
        <p:nvSpPr>
          <p:cNvPr id="254" name="Line 87"/>
          <p:cNvSpPr>
            <a:spLocks noChangeShapeType="1"/>
          </p:cNvSpPr>
          <p:nvPr/>
        </p:nvSpPr>
        <p:spPr bwMode="gray">
          <a:xfrm flipH="1">
            <a:off x="837718" y="1657594"/>
            <a:ext cx="0" cy="2857500"/>
          </a:xfrm>
          <a:prstGeom prst="line">
            <a:avLst/>
          </a:prstGeom>
          <a:noFill/>
          <a:ln w="9525">
            <a:solidFill>
              <a:srgbClr val="000000"/>
            </a:solidFill>
            <a:round/>
            <a:headEnd/>
            <a:tailEnd type="triangle" w="med" len="med"/>
          </a:ln>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schemeClr val="bg2"/>
              </a:solidFill>
              <a:effectLst/>
              <a:uLnTx/>
              <a:uFillTx/>
              <a:latin typeface="+mn-lt"/>
            </a:endParaRPr>
          </a:p>
        </p:txBody>
      </p:sp>
      <p:sp>
        <p:nvSpPr>
          <p:cNvPr id="255" name="Line 88"/>
          <p:cNvSpPr>
            <a:spLocks noChangeShapeType="1"/>
          </p:cNvSpPr>
          <p:nvPr/>
        </p:nvSpPr>
        <p:spPr bwMode="gray">
          <a:xfrm flipH="1">
            <a:off x="1066318" y="1657594"/>
            <a:ext cx="114300" cy="2857500"/>
          </a:xfrm>
          <a:prstGeom prst="line">
            <a:avLst/>
          </a:prstGeom>
          <a:noFill/>
          <a:ln w="9525">
            <a:solidFill>
              <a:srgbClr val="000000"/>
            </a:solidFill>
            <a:round/>
            <a:headEnd/>
            <a:tailEnd type="triangle" w="med" len="med"/>
          </a:ln>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schemeClr val="bg2"/>
              </a:solidFill>
              <a:effectLst/>
              <a:uLnTx/>
              <a:uFillTx/>
              <a:latin typeface="+mn-lt"/>
            </a:endParaRPr>
          </a:p>
        </p:txBody>
      </p:sp>
      <p:sp>
        <p:nvSpPr>
          <p:cNvPr id="256" name="Line 89"/>
          <p:cNvSpPr>
            <a:spLocks noChangeShapeType="1"/>
          </p:cNvSpPr>
          <p:nvPr/>
        </p:nvSpPr>
        <p:spPr bwMode="gray">
          <a:xfrm flipH="1">
            <a:off x="1294918" y="1657594"/>
            <a:ext cx="228600" cy="2857500"/>
          </a:xfrm>
          <a:prstGeom prst="line">
            <a:avLst/>
          </a:prstGeom>
          <a:noFill/>
          <a:ln w="9525">
            <a:solidFill>
              <a:srgbClr val="000000"/>
            </a:solidFill>
            <a:round/>
            <a:headEnd/>
            <a:tailEnd type="triangle" w="med" len="med"/>
          </a:ln>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schemeClr val="bg2"/>
              </a:solidFill>
              <a:effectLst/>
              <a:uLnTx/>
              <a:uFillTx/>
              <a:latin typeface="+mn-lt"/>
            </a:endParaRPr>
          </a:p>
        </p:txBody>
      </p:sp>
      <p:sp>
        <p:nvSpPr>
          <p:cNvPr id="257" name="Line 90"/>
          <p:cNvSpPr>
            <a:spLocks noChangeShapeType="1"/>
          </p:cNvSpPr>
          <p:nvPr/>
        </p:nvSpPr>
        <p:spPr bwMode="gray">
          <a:xfrm flipH="1">
            <a:off x="1409218" y="1657594"/>
            <a:ext cx="457200" cy="2857500"/>
          </a:xfrm>
          <a:prstGeom prst="line">
            <a:avLst/>
          </a:prstGeom>
          <a:noFill/>
          <a:ln w="9525">
            <a:solidFill>
              <a:srgbClr val="000000"/>
            </a:solidFill>
            <a:round/>
            <a:headEnd/>
            <a:tailEnd type="triangle" w="med" len="med"/>
          </a:ln>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schemeClr val="bg2"/>
              </a:solidFill>
              <a:effectLst/>
              <a:uLnTx/>
              <a:uFillTx/>
              <a:latin typeface="+mn-lt"/>
            </a:endParaRPr>
          </a:p>
        </p:txBody>
      </p:sp>
      <p:sp>
        <p:nvSpPr>
          <p:cNvPr id="258" name="Line 91"/>
          <p:cNvSpPr>
            <a:spLocks noChangeShapeType="1"/>
          </p:cNvSpPr>
          <p:nvPr/>
        </p:nvSpPr>
        <p:spPr bwMode="gray">
          <a:xfrm flipH="1">
            <a:off x="1637815" y="1657594"/>
            <a:ext cx="1028702" cy="2857500"/>
          </a:xfrm>
          <a:prstGeom prst="line">
            <a:avLst/>
          </a:prstGeom>
          <a:noFill/>
          <a:ln w="9525">
            <a:solidFill>
              <a:srgbClr val="000000"/>
            </a:solidFill>
            <a:round/>
            <a:headEnd/>
            <a:tailEnd type="triangle" w="med" len="med"/>
          </a:ln>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schemeClr val="bg2"/>
              </a:solidFill>
              <a:effectLst/>
              <a:uLnTx/>
              <a:uFillTx/>
              <a:latin typeface="+mn-lt"/>
            </a:endParaRPr>
          </a:p>
        </p:txBody>
      </p:sp>
      <p:sp>
        <p:nvSpPr>
          <p:cNvPr id="259" name="Line 92"/>
          <p:cNvSpPr>
            <a:spLocks noChangeShapeType="1"/>
          </p:cNvSpPr>
          <p:nvPr/>
        </p:nvSpPr>
        <p:spPr bwMode="gray">
          <a:xfrm flipH="1">
            <a:off x="1752118" y="1657594"/>
            <a:ext cx="1257300" cy="2857500"/>
          </a:xfrm>
          <a:prstGeom prst="line">
            <a:avLst/>
          </a:prstGeom>
          <a:noFill/>
          <a:ln w="9525">
            <a:solidFill>
              <a:srgbClr val="000000"/>
            </a:solidFill>
            <a:round/>
            <a:headEnd/>
            <a:tailEnd type="triangle" w="med" len="med"/>
          </a:ln>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schemeClr val="bg2"/>
              </a:solidFill>
              <a:effectLst/>
              <a:uLnTx/>
              <a:uFillTx/>
              <a:latin typeface="+mn-lt"/>
            </a:endParaRPr>
          </a:p>
        </p:txBody>
      </p:sp>
      <p:sp>
        <p:nvSpPr>
          <p:cNvPr id="260" name="Line 93"/>
          <p:cNvSpPr>
            <a:spLocks noChangeShapeType="1"/>
          </p:cNvSpPr>
          <p:nvPr/>
        </p:nvSpPr>
        <p:spPr bwMode="gray">
          <a:xfrm flipH="1">
            <a:off x="1980718" y="1657594"/>
            <a:ext cx="1371600" cy="2857500"/>
          </a:xfrm>
          <a:prstGeom prst="line">
            <a:avLst/>
          </a:prstGeom>
          <a:noFill/>
          <a:ln w="9525">
            <a:solidFill>
              <a:srgbClr val="000000"/>
            </a:solidFill>
            <a:round/>
            <a:headEnd/>
            <a:tailEnd type="triangle" w="med" len="med"/>
          </a:ln>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schemeClr val="bg2"/>
              </a:solidFill>
              <a:effectLst/>
              <a:uLnTx/>
              <a:uFillTx/>
              <a:latin typeface="+mn-lt"/>
            </a:endParaRPr>
          </a:p>
        </p:txBody>
      </p:sp>
      <p:sp>
        <p:nvSpPr>
          <p:cNvPr id="261" name="Line 94"/>
          <p:cNvSpPr>
            <a:spLocks noChangeShapeType="1"/>
          </p:cNvSpPr>
          <p:nvPr/>
        </p:nvSpPr>
        <p:spPr bwMode="gray">
          <a:xfrm flipH="1">
            <a:off x="2209318" y="2114794"/>
            <a:ext cx="800100" cy="2400300"/>
          </a:xfrm>
          <a:prstGeom prst="line">
            <a:avLst/>
          </a:prstGeom>
          <a:noFill/>
          <a:ln w="9525">
            <a:solidFill>
              <a:srgbClr val="000000"/>
            </a:solidFill>
            <a:round/>
            <a:headEnd/>
            <a:tailEnd type="triangle" w="med" len="med"/>
          </a:ln>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schemeClr val="bg2"/>
              </a:solidFill>
              <a:effectLst/>
              <a:uLnTx/>
              <a:uFillTx/>
              <a:latin typeface="+mn-lt"/>
            </a:endParaRPr>
          </a:p>
        </p:txBody>
      </p:sp>
      <p:sp>
        <p:nvSpPr>
          <p:cNvPr id="262" name="Line 95"/>
          <p:cNvSpPr>
            <a:spLocks noChangeShapeType="1"/>
          </p:cNvSpPr>
          <p:nvPr/>
        </p:nvSpPr>
        <p:spPr bwMode="gray">
          <a:xfrm flipH="1">
            <a:off x="2437918" y="2571994"/>
            <a:ext cx="685800" cy="1943100"/>
          </a:xfrm>
          <a:prstGeom prst="line">
            <a:avLst/>
          </a:prstGeom>
          <a:noFill/>
          <a:ln w="9525">
            <a:solidFill>
              <a:srgbClr val="000000"/>
            </a:solidFill>
            <a:round/>
            <a:headEnd/>
            <a:tailEnd type="triangle" w="med" len="med"/>
          </a:ln>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schemeClr val="bg2"/>
              </a:solidFill>
              <a:effectLst/>
              <a:uLnTx/>
              <a:uFillTx/>
              <a:latin typeface="+mn-lt"/>
            </a:endParaRPr>
          </a:p>
        </p:txBody>
      </p:sp>
      <p:sp>
        <p:nvSpPr>
          <p:cNvPr id="263" name="Line 96"/>
          <p:cNvSpPr>
            <a:spLocks noChangeShapeType="1"/>
          </p:cNvSpPr>
          <p:nvPr/>
        </p:nvSpPr>
        <p:spPr bwMode="gray">
          <a:xfrm flipH="1">
            <a:off x="2552218" y="3143494"/>
            <a:ext cx="457200" cy="1371600"/>
          </a:xfrm>
          <a:prstGeom prst="line">
            <a:avLst/>
          </a:prstGeom>
          <a:noFill/>
          <a:ln w="9525">
            <a:solidFill>
              <a:srgbClr val="000000"/>
            </a:solidFill>
            <a:round/>
            <a:headEnd/>
            <a:tailEnd type="triangle" w="med" len="med"/>
          </a:ln>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schemeClr val="bg2"/>
              </a:solidFill>
              <a:effectLst/>
              <a:uLnTx/>
              <a:uFillTx/>
              <a:latin typeface="+mn-lt"/>
            </a:endParaRPr>
          </a:p>
        </p:txBody>
      </p:sp>
      <p:sp>
        <p:nvSpPr>
          <p:cNvPr id="264" name="Line 97"/>
          <p:cNvSpPr>
            <a:spLocks noChangeShapeType="1"/>
          </p:cNvSpPr>
          <p:nvPr/>
        </p:nvSpPr>
        <p:spPr bwMode="gray">
          <a:xfrm flipH="1">
            <a:off x="2780818" y="3600694"/>
            <a:ext cx="342900" cy="914400"/>
          </a:xfrm>
          <a:prstGeom prst="line">
            <a:avLst/>
          </a:prstGeom>
          <a:noFill/>
          <a:ln w="9525">
            <a:solidFill>
              <a:srgbClr val="000000"/>
            </a:solidFill>
            <a:round/>
            <a:headEnd/>
            <a:tailEnd type="triangle" w="med" len="med"/>
          </a:ln>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schemeClr val="bg2"/>
              </a:solidFill>
              <a:effectLst/>
              <a:uLnTx/>
              <a:uFillTx/>
              <a:latin typeface="+mn-lt"/>
            </a:endParaRPr>
          </a:p>
        </p:txBody>
      </p:sp>
      <p:sp>
        <p:nvSpPr>
          <p:cNvPr id="265" name="Line 98"/>
          <p:cNvSpPr>
            <a:spLocks noChangeShapeType="1"/>
          </p:cNvSpPr>
          <p:nvPr/>
        </p:nvSpPr>
        <p:spPr bwMode="gray">
          <a:xfrm>
            <a:off x="2666518" y="4172194"/>
            <a:ext cx="266700" cy="304800"/>
          </a:xfrm>
          <a:prstGeom prst="line">
            <a:avLst/>
          </a:prstGeom>
          <a:noFill/>
          <a:ln w="9525">
            <a:solidFill>
              <a:srgbClr val="000000"/>
            </a:solidFill>
            <a:round/>
            <a:headEnd/>
            <a:tailEnd type="triangle" w="med" len="med"/>
          </a:ln>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schemeClr val="bg2"/>
              </a:solidFill>
              <a:effectLst/>
              <a:uLnTx/>
              <a:uFillTx/>
              <a:latin typeface="+mn-lt"/>
            </a:endParaRPr>
          </a:p>
        </p:txBody>
      </p:sp>
    </p:spTree>
    <p:extLst>
      <p:ext uri="{BB962C8B-B14F-4D97-AF65-F5344CB8AC3E}">
        <p14:creationId xmlns:p14="http://schemas.microsoft.com/office/powerpoint/2010/main" val="13539632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4"/>
                                        </p:tgtEl>
                                        <p:attrNameLst>
                                          <p:attrName>style.visibility</p:attrName>
                                        </p:attrNameLst>
                                      </p:cBhvr>
                                      <p:to>
                                        <p:strVal val="visible"/>
                                      </p:to>
                                    </p:set>
                                    <p:animEffect transition="in" filter="wipe(left)">
                                      <p:cBhvr>
                                        <p:cTn id="10" dur="500"/>
                                        <p:tgtEl>
                                          <p:spTgt spid="7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4"/>
                                        </p:tgtEl>
                                        <p:attrNameLst>
                                          <p:attrName>style.visibility</p:attrName>
                                        </p:attrNameLst>
                                      </p:cBhvr>
                                      <p:to>
                                        <p:strVal val="visible"/>
                                      </p:to>
                                    </p:set>
                                    <p:animEffect transition="in" filter="wipe(left)">
                                      <p:cBhvr>
                                        <p:cTn id="13" dur="500"/>
                                        <p:tgtEl>
                                          <p:spTgt spid="84"/>
                                        </p:tgtEl>
                                      </p:cBhvr>
                                    </p:animEffect>
                                  </p:childTnLst>
                                </p:cTn>
                              </p:par>
                              <p:par>
                                <p:cTn id="14" presetID="22" presetClass="entr" presetSubtype="8" fill="hold" grpId="0" nodeType="withEffect">
                                  <p:stCondLst>
                                    <p:cond delay="2000"/>
                                  </p:stCondLst>
                                  <p:childTnLst>
                                    <p:set>
                                      <p:cBhvr>
                                        <p:cTn id="15" dur="1" fill="hold">
                                          <p:stCondLst>
                                            <p:cond delay="0"/>
                                          </p:stCondLst>
                                        </p:cTn>
                                        <p:tgtEl>
                                          <p:spTgt spid="75"/>
                                        </p:tgtEl>
                                        <p:attrNameLst>
                                          <p:attrName>style.visibility</p:attrName>
                                        </p:attrNameLst>
                                      </p:cBhvr>
                                      <p:to>
                                        <p:strVal val="visible"/>
                                      </p:to>
                                    </p:set>
                                    <p:animEffect transition="in" filter="wipe(left)">
                                      <p:cBhvr>
                                        <p:cTn id="16" dur="500"/>
                                        <p:tgtEl>
                                          <p:spTgt spid="75"/>
                                        </p:tgtEl>
                                      </p:cBhvr>
                                    </p:animEffect>
                                  </p:childTnLst>
                                </p:cTn>
                              </p:par>
                              <p:par>
                                <p:cTn id="17" presetID="22" presetClass="entr" presetSubtype="8" fill="hold" grpId="0" nodeType="withEffect">
                                  <p:stCondLst>
                                    <p:cond delay="2000"/>
                                  </p:stCondLst>
                                  <p:childTnLst>
                                    <p:set>
                                      <p:cBhvr>
                                        <p:cTn id="18" dur="1" fill="hold">
                                          <p:stCondLst>
                                            <p:cond delay="0"/>
                                          </p:stCondLst>
                                        </p:cTn>
                                        <p:tgtEl>
                                          <p:spTgt spid="83"/>
                                        </p:tgtEl>
                                        <p:attrNameLst>
                                          <p:attrName>style.visibility</p:attrName>
                                        </p:attrNameLst>
                                      </p:cBhvr>
                                      <p:to>
                                        <p:strVal val="visible"/>
                                      </p:to>
                                    </p:set>
                                    <p:animEffect transition="in" filter="wipe(left)">
                                      <p:cBhvr>
                                        <p:cTn id="19" dur="500"/>
                                        <p:tgtEl>
                                          <p:spTgt spid="83"/>
                                        </p:tgtEl>
                                      </p:cBhvr>
                                    </p:animEffect>
                                  </p:childTnLst>
                                </p:cTn>
                              </p:par>
                              <p:par>
                                <p:cTn id="20" presetID="22" presetClass="entr" presetSubtype="8" fill="hold" grpId="0" nodeType="withEffect">
                                  <p:stCondLst>
                                    <p:cond delay="2000"/>
                                  </p:stCondLst>
                                  <p:childTnLst>
                                    <p:set>
                                      <p:cBhvr>
                                        <p:cTn id="21" dur="1" fill="hold">
                                          <p:stCondLst>
                                            <p:cond delay="0"/>
                                          </p:stCondLst>
                                        </p:cTn>
                                        <p:tgtEl>
                                          <p:spTgt spid="78"/>
                                        </p:tgtEl>
                                        <p:attrNameLst>
                                          <p:attrName>style.visibility</p:attrName>
                                        </p:attrNameLst>
                                      </p:cBhvr>
                                      <p:to>
                                        <p:strVal val="visible"/>
                                      </p:to>
                                    </p:set>
                                    <p:animEffect transition="in" filter="wipe(left)">
                                      <p:cBhvr>
                                        <p:cTn id="22" dur="500"/>
                                        <p:tgtEl>
                                          <p:spTgt spid="78"/>
                                        </p:tgtEl>
                                      </p:cBhvr>
                                    </p:animEffect>
                                  </p:childTnLst>
                                </p:cTn>
                              </p:par>
                              <p:par>
                                <p:cTn id="23" presetID="22" presetClass="entr" presetSubtype="8" fill="hold" grpId="0" nodeType="withEffect">
                                  <p:stCondLst>
                                    <p:cond delay="2000"/>
                                  </p:stCondLst>
                                  <p:childTnLst>
                                    <p:set>
                                      <p:cBhvr>
                                        <p:cTn id="24" dur="1" fill="hold">
                                          <p:stCondLst>
                                            <p:cond delay="0"/>
                                          </p:stCondLst>
                                        </p:cTn>
                                        <p:tgtEl>
                                          <p:spTgt spid="85"/>
                                        </p:tgtEl>
                                        <p:attrNameLst>
                                          <p:attrName>style.visibility</p:attrName>
                                        </p:attrNameLst>
                                      </p:cBhvr>
                                      <p:to>
                                        <p:strVal val="visible"/>
                                      </p:to>
                                    </p:set>
                                    <p:animEffect transition="in" filter="wipe(left)">
                                      <p:cBhvr>
                                        <p:cTn id="25" dur="500"/>
                                        <p:tgtEl>
                                          <p:spTgt spid="85"/>
                                        </p:tgtEl>
                                      </p:cBhvr>
                                    </p:animEffect>
                                  </p:childTnLst>
                                </p:cTn>
                              </p:par>
                              <p:par>
                                <p:cTn id="26" presetID="22" presetClass="entr" presetSubtype="8" fill="hold" grpId="0" nodeType="withEffect">
                                  <p:stCondLst>
                                    <p:cond delay="2000"/>
                                  </p:stCondLst>
                                  <p:childTnLst>
                                    <p:set>
                                      <p:cBhvr>
                                        <p:cTn id="27" dur="1" fill="hold">
                                          <p:stCondLst>
                                            <p:cond delay="0"/>
                                          </p:stCondLst>
                                        </p:cTn>
                                        <p:tgtEl>
                                          <p:spTgt spid="79"/>
                                        </p:tgtEl>
                                        <p:attrNameLst>
                                          <p:attrName>style.visibility</p:attrName>
                                        </p:attrNameLst>
                                      </p:cBhvr>
                                      <p:to>
                                        <p:strVal val="visible"/>
                                      </p:to>
                                    </p:set>
                                    <p:animEffect transition="in" filter="wipe(left)">
                                      <p:cBhvr>
                                        <p:cTn id="28" dur="500"/>
                                        <p:tgtEl>
                                          <p:spTgt spid="79"/>
                                        </p:tgtEl>
                                      </p:cBhvr>
                                    </p:animEffect>
                                  </p:childTnLst>
                                </p:cTn>
                              </p:par>
                              <p:par>
                                <p:cTn id="29" presetID="22" presetClass="entr" presetSubtype="8" fill="hold" grpId="0" nodeType="withEffect">
                                  <p:stCondLst>
                                    <p:cond delay="2000"/>
                                  </p:stCondLst>
                                  <p:childTnLst>
                                    <p:set>
                                      <p:cBhvr>
                                        <p:cTn id="30" dur="1" fill="hold">
                                          <p:stCondLst>
                                            <p:cond delay="0"/>
                                          </p:stCondLst>
                                        </p:cTn>
                                        <p:tgtEl>
                                          <p:spTgt spid="86"/>
                                        </p:tgtEl>
                                        <p:attrNameLst>
                                          <p:attrName>style.visibility</p:attrName>
                                        </p:attrNameLst>
                                      </p:cBhvr>
                                      <p:to>
                                        <p:strVal val="visible"/>
                                      </p:to>
                                    </p:set>
                                    <p:animEffect transition="in" filter="wipe(left)">
                                      <p:cBhvr>
                                        <p:cTn id="31" dur="500"/>
                                        <p:tgtEl>
                                          <p:spTgt spid="86"/>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80"/>
                                        </p:tgtEl>
                                        <p:attrNameLst>
                                          <p:attrName>style.visibility</p:attrName>
                                        </p:attrNameLst>
                                      </p:cBhvr>
                                      <p:to>
                                        <p:strVal val="visible"/>
                                      </p:to>
                                    </p:set>
                                    <p:animEffect transition="in" filter="wipe(left)">
                                      <p:cBhvr>
                                        <p:cTn id="34" dur="500"/>
                                        <p:tgtEl>
                                          <p:spTgt spid="80"/>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87"/>
                                        </p:tgtEl>
                                        <p:attrNameLst>
                                          <p:attrName>style.visibility</p:attrName>
                                        </p:attrNameLst>
                                      </p:cBhvr>
                                      <p:to>
                                        <p:strVal val="visible"/>
                                      </p:to>
                                    </p:set>
                                    <p:animEffect transition="in" filter="wipe(left)">
                                      <p:cBhvr>
                                        <p:cTn id="37" dur="500"/>
                                        <p:tgtEl>
                                          <p:spTgt spid="87"/>
                                        </p:tgtEl>
                                      </p:cBhvr>
                                    </p:animEffect>
                                  </p:childTnLst>
                                </p:cTn>
                              </p:par>
                              <p:par>
                                <p:cTn id="38" presetID="53" presetClass="entr" presetSubtype="0" fill="hold" grpId="0" nodeType="withEffect">
                                  <p:stCondLst>
                                    <p:cond delay="2000"/>
                                  </p:stCondLst>
                                  <p:childTnLst>
                                    <p:set>
                                      <p:cBhvr>
                                        <p:cTn id="39" dur="1" fill="hold">
                                          <p:stCondLst>
                                            <p:cond delay="0"/>
                                          </p:stCondLst>
                                        </p:cTn>
                                        <p:tgtEl>
                                          <p:spTgt spid="81"/>
                                        </p:tgtEl>
                                        <p:attrNameLst>
                                          <p:attrName>style.visibility</p:attrName>
                                        </p:attrNameLst>
                                      </p:cBhvr>
                                      <p:to>
                                        <p:strVal val="visible"/>
                                      </p:to>
                                    </p:set>
                                    <p:anim calcmode="lin" valueType="num">
                                      <p:cBhvr>
                                        <p:cTn id="40" dur="500" fill="hold"/>
                                        <p:tgtEl>
                                          <p:spTgt spid="81"/>
                                        </p:tgtEl>
                                        <p:attrNameLst>
                                          <p:attrName>ppt_w</p:attrName>
                                        </p:attrNameLst>
                                      </p:cBhvr>
                                      <p:tavLst>
                                        <p:tav tm="0">
                                          <p:val>
                                            <p:fltVal val="0"/>
                                          </p:val>
                                        </p:tav>
                                        <p:tav tm="100000">
                                          <p:val>
                                            <p:strVal val="#ppt_w"/>
                                          </p:val>
                                        </p:tav>
                                      </p:tavLst>
                                    </p:anim>
                                    <p:anim calcmode="lin" valueType="num">
                                      <p:cBhvr>
                                        <p:cTn id="41" dur="500" fill="hold"/>
                                        <p:tgtEl>
                                          <p:spTgt spid="81"/>
                                        </p:tgtEl>
                                        <p:attrNameLst>
                                          <p:attrName>ppt_h</p:attrName>
                                        </p:attrNameLst>
                                      </p:cBhvr>
                                      <p:tavLst>
                                        <p:tav tm="0">
                                          <p:val>
                                            <p:fltVal val="0"/>
                                          </p:val>
                                        </p:tav>
                                        <p:tav tm="100000">
                                          <p:val>
                                            <p:strVal val="#ppt_h"/>
                                          </p:val>
                                        </p:tav>
                                      </p:tavLst>
                                    </p:anim>
                                    <p:animEffect transition="in" filter="fade">
                                      <p:cBhvr>
                                        <p:cTn id="42" dur="500"/>
                                        <p:tgtEl>
                                          <p:spTgt spid="81"/>
                                        </p:tgtEl>
                                      </p:cBhvr>
                                    </p:animEffect>
                                  </p:childTnLst>
                                </p:cTn>
                              </p:par>
                            </p:childTnLst>
                          </p:cTn>
                        </p:par>
                        <p:par>
                          <p:cTn id="43" fill="hold">
                            <p:stCondLst>
                              <p:cond delay="2500"/>
                            </p:stCondLst>
                            <p:childTnLst>
                              <p:par>
                                <p:cTn id="44" presetID="22" presetClass="entr" presetSubtype="1" fill="hold" grpId="0" nodeType="afterEffect">
                                  <p:stCondLst>
                                    <p:cond delay="0"/>
                                  </p:stCondLst>
                                  <p:childTnLst>
                                    <p:set>
                                      <p:cBhvr>
                                        <p:cTn id="45" dur="1" fill="hold">
                                          <p:stCondLst>
                                            <p:cond delay="0"/>
                                          </p:stCondLst>
                                        </p:cTn>
                                        <p:tgtEl>
                                          <p:spTgt spid="254"/>
                                        </p:tgtEl>
                                        <p:attrNameLst>
                                          <p:attrName>style.visibility</p:attrName>
                                        </p:attrNameLst>
                                      </p:cBhvr>
                                      <p:to>
                                        <p:strVal val="visible"/>
                                      </p:to>
                                    </p:set>
                                    <p:animEffect transition="in" filter="wipe(up)">
                                      <p:cBhvr>
                                        <p:cTn id="46" dur="500"/>
                                        <p:tgtEl>
                                          <p:spTgt spid="254"/>
                                        </p:tgtEl>
                                      </p:cBhvr>
                                    </p:animEffect>
                                  </p:childTnLst>
                                </p:cTn>
                              </p:par>
                            </p:childTnLst>
                          </p:cTn>
                        </p:par>
                        <p:par>
                          <p:cTn id="47" fill="hold">
                            <p:stCondLst>
                              <p:cond delay="3000"/>
                            </p:stCondLst>
                            <p:childTnLst>
                              <p:par>
                                <p:cTn id="48" presetID="22" presetClass="entr" presetSubtype="1" fill="hold" grpId="0" nodeType="afterEffect">
                                  <p:stCondLst>
                                    <p:cond delay="0"/>
                                  </p:stCondLst>
                                  <p:childTnLst>
                                    <p:set>
                                      <p:cBhvr>
                                        <p:cTn id="49" dur="1" fill="hold">
                                          <p:stCondLst>
                                            <p:cond delay="0"/>
                                          </p:stCondLst>
                                        </p:cTn>
                                        <p:tgtEl>
                                          <p:spTgt spid="255"/>
                                        </p:tgtEl>
                                        <p:attrNameLst>
                                          <p:attrName>style.visibility</p:attrName>
                                        </p:attrNameLst>
                                      </p:cBhvr>
                                      <p:to>
                                        <p:strVal val="visible"/>
                                      </p:to>
                                    </p:set>
                                    <p:animEffect transition="in" filter="wipe(up)">
                                      <p:cBhvr>
                                        <p:cTn id="50" dur="500"/>
                                        <p:tgtEl>
                                          <p:spTgt spid="255"/>
                                        </p:tgtEl>
                                      </p:cBhvr>
                                    </p:animEffect>
                                  </p:childTnLst>
                                </p:cTn>
                              </p:par>
                            </p:childTnLst>
                          </p:cTn>
                        </p:par>
                        <p:par>
                          <p:cTn id="51" fill="hold">
                            <p:stCondLst>
                              <p:cond delay="3500"/>
                            </p:stCondLst>
                            <p:childTnLst>
                              <p:par>
                                <p:cTn id="52" presetID="22" presetClass="entr" presetSubtype="1" fill="hold" grpId="0" nodeType="afterEffect">
                                  <p:stCondLst>
                                    <p:cond delay="0"/>
                                  </p:stCondLst>
                                  <p:childTnLst>
                                    <p:set>
                                      <p:cBhvr>
                                        <p:cTn id="53" dur="1" fill="hold">
                                          <p:stCondLst>
                                            <p:cond delay="0"/>
                                          </p:stCondLst>
                                        </p:cTn>
                                        <p:tgtEl>
                                          <p:spTgt spid="256"/>
                                        </p:tgtEl>
                                        <p:attrNameLst>
                                          <p:attrName>style.visibility</p:attrName>
                                        </p:attrNameLst>
                                      </p:cBhvr>
                                      <p:to>
                                        <p:strVal val="visible"/>
                                      </p:to>
                                    </p:set>
                                    <p:animEffect transition="in" filter="wipe(up)">
                                      <p:cBhvr>
                                        <p:cTn id="54" dur="500"/>
                                        <p:tgtEl>
                                          <p:spTgt spid="256"/>
                                        </p:tgtEl>
                                      </p:cBhvr>
                                    </p:animEffect>
                                  </p:childTnLst>
                                </p:cTn>
                              </p:par>
                            </p:childTnLst>
                          </p:cTn>
                        </p:par>
                        <p:par>
                          <p:cTn id="55" fill="hold">
                            <p:stCondLst>
                              <p:cond delay="4000"/>
                            </p:stCondLst>
                            <p:childTnLst>
                              <p:par>
                                <p:cTn id="56" presetID="22" presetClass="entr" presetSubtype="1" fill="hold" grpId="0" nodeType="afterEffect">
                                  <p:stCondLst>
                                    <p:cond delay="0"/>
                                  </p:stCondLst>
                                  <p:childTnLst>
                                    <p:set>
                                      <p:cBhvr>
                                        <p:cTn id="57" dur="1" fill="hold">
                                          <p:stCondLst>
                                            <p:cond delay="0"/>
                                          </p:stCondLst>
                                        </p:cTn>
                                        <p:tgtEl>
                                          <p:spTgt spid="257"/>
                                        </p:tgtEl>
                                        <p:attrNameLst>
                                          <p:attrName>style.visibility</p:attrName>
                                        </p:attrNameLst>
                                      </p:cBhvr>
                                      <p:to>
                                        <p:strVal val="visible"/>
                                      </p:to>
                                    </p:set>
                                    <p:animEffect transition="in" filter="wipe(up)">
                                      <p:cBhvr>
                                        <p:cTn id="58" dur="500"/>
                                        <p:tgtEl>
                                          <p:spTgt spid="257"/>
                                        </p:tgtEl>
                                      </p:cBhvr>
                                    </p:animEffect>
                                  </p:childTnLst>
                                </p:cTn>
                              </p:par>
                            </p:childTnLst>
                          </p:cTn>
                        </p:par>
                        <p:par>
                          <p:cTn id="59" fill="hold">
                            <p:stCondLst>
                              <p:cond delay="4500"/>
                            </p:stCondLst>
                            <p:childTnLst>
                              <p:par>
                                <p:cTn id="60" presetID="22" presetClass="entr" presetSubtype="1" fill="hold" grpId="0" nodeType="afterEffect">
                                  <p:stCondLst>
                                    <p:cond delay="0"/>
                                  </p:stCondLst>
                                  <p:childTnLst>
                                    <p:set>
                                      <p:cBhvr>
                                        <p:cTn id="61" dur="1" fill="hold">
                                          <p:stCondLst>
                                            <p:cond delay="0"/>
                                          </p:stCondLst>
                                        </p:cTn>
                                        <p:tgtEl>
                                          <p:spTgt spid="258"/>
                                        </p:tgtEl>
                                        <p:attrNameLst>
                                          <p:attrName>style.visibility</p:attrName>
                                        </p:attrNameLst>
                                      </p:cBhvr>
                                      <p:to>
                                        <p:strVal val="visible"/>
                                      </p:to>
                                    </p:set>
                                    <p:animEffect transition="in" filter="wipe(up)">
                                      <p:cBhvr>
                                        <p:cTn id="62" dur="500"/>
                                        <p:tgtEl>
                                          <p:spTgt spid="258"/>
                                        </p:tgtEl>
                                      </p:cBhvr>
                                    </p:animEffect>
                                  </p:childTnLst>
                                </p:cTn>
                              </p:par>
                            </p:childTnLst>
                          </p:cTn>
                        </p:par>
                        <p:par>
                          <p:cTn id="63" fill="hold">
                            <p:stCondLst>
                              <p:cond delay="5000"/>
                            </p:stCondLst>
                            <p:childTnLst>
                              <p:par>
                                <p:cTn id="64" presetID="22" presetClass="entr" presetSubtype="1" fill="hold" grpId="0" nodeType="afterEffect">
                                  <p:stCondLst>
                                    <p:cond delay="0"/>
                                  </p:stCondLst>
                                  <p:childTnLst>
                                    <p:set>
                                      <p:cBhvr>
                                        <p:cTn id="65" dur="1" fill="hold">
                                          <p:stCondLst>
                                            <p:cond delay="0"/>
                                          </p:stCondLst>
                                        </p:cTn>
                                        <p:tgtEl>
                                          <p:spTgt spid="259"/>
                                        </p:tgtEl>
                                        <p:attrNameLst>
                                          <p:attrName>style.visibility</p:attrName>
                                        </p:attrNameLst>
                                      </p:cBhvr>
                                      <p:to>
                                        <p:strVal val="visible"/>
                                      </p:to>
                                    </p:set>
                                    <p:animEffect transition="in" filter="wipe(up)">
                                      <p:cBhvr>
                                        <p:cTn id="66" dur="500"/>
                                        <p:tgtEl>
                                          <p:spTgt spid="259"/>
                                        </p:tgtEl>
                                      </p:cBhvr>
                                    </p:animEffect>
                                  </p:childTnLst>
                                </p:cTn>
                              </p:par>
                            </p:childTnLst>
                          </p:cTn>
                        </p:par>
                        <p:par>
                          <p:cTn id="67" fill="hold">
                            <p:stCondLst>
                              <p:cond delay="5500"/>
                            </p:stCondLst>
                            <p:childTnLst>
                              <p:par>
                                <p:cTn id="68" presetID="22" presetClass="entr" presetSubtype="1" fill="hold" grpId="0" nodeType="afterEffect">
                                  <p:stCondLst>
                                    <p:cond delay="0"/>
                                  </p:stCondLst>
                                  <p:childTnLst>
                                    <p:set>
                                      <p:cBhvr>
                                        <p:cTn id="69" dur="1" fill="hold">
                                          <p:stCondLst>
                                            <p:cond delay="0"/>
                                          </p:stCondLst>
                                        </p:cTn>
                                        <p:tgtEl>
                                          <p:spTgt spid="260"/>
                                        </p:tgtEl>
                                        <p:attrNameLst>
                                          <p:attrName>style.visibility</p:attrName>
                                        </p:attrNameLst>
                                      </p:cBhvr>
                                      <p:to>
                                        <p:strVal val="visible"/>
                                      </p:to>
                                    </p:set>
                                    <p:animEffect transition="in" filter="wipe(up)">
                                      <p:cBhvr>
                                        <p:cTn id="70" dur="500"/>
                                        <p:tgtEl>
                                          <p:spTgt spid="260"/>
                                        </p:tgtEl>
                                      </p:cBhvr>
                                    </p:animEffect>
                                  </p:childTnLst>
                                </p:cTn>
                              </p:par>
                            </p:childTnLst>
                          </p:cTn>
                        </p:par>
                        <p:par>
                          <p:cTn id="71" fill="hold">
                            <p:stCondLst>
                              <p:cond delay="6000"/>
                            </p:stCondLst>
                            <p:childTnLst>
                              <p:par>
                                <p:cTn id="72" presetID="10" presetClass="exit" presetSubtype="0" fill="hold" grpId="1" nodeType="afterEffect">
                                  <p:stCondLst>
                                    <p:cond delay="0"/>
                                  </p:stCondLst>
                                  <p:childTnLst>
                                    <p:animEffect transition="out" filter="fade">
                                      <p:cBhvr>
                                        <p:cTn id="73" dur="1000"/>
                                        <p:tgtEl>
                                          <p:spTgt spid="254"/>
                                        </p:tgtEl>
                                      </p:cBhvr>
                                    </p:animEffect>
                                    <p:set>
                                      <p:cBhvr>
                                        <p:cTn id="74" dur="1" fill="hold">
                                          <p:stCondLst>
                                            <p:cond delay="999"/>
                                          </p:stCondLst>
                                        </p:cTn>
                                        <p:tgtEl>
                                          <p:spTgt spid="254"/>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1000"/>
                                        <p:tgtEl>
                                          <p:spTgt spid="255"/>
                                        </p:tgtEl>
                                      </p:cBhvr>
                                    </p:animEffect>
                                    <p:set>
                                      <p:cBhvr>
                                        <p:cTn id="77" dur="1" fill="hold">
                                          <p:stCondLst>
                                            <p:cond delay="999"/>
                                          </p:stCondLst>
                                        </p:cTn>
                                        <p:tgtEl>
                                          <p:spTgt spid="255"/>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1000"/>
                                        <p:tgtEl>
                                          <p:spTgt spid="256"/>
                                        </p:tgtEl>
                                      </p:cBhvr>
                                    </p:animEffect>
                                    <p:set>
                                      <p:cBhvr>
                                        <p:cTn id="80" dur="1" fill="hold">
                                          <p:stCondLst>
                                            <p:cond delay="999"/>
                                          </p:stCondLst>
                                        </p:cTn>
                                        <p:tgtEl>
                                          <p:spTgt spid="256"/>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1000"/>
                                        <p:tgtEl>
                                          <p:spTgt spid="257"/>
                                        </p:tgtEl>
                                      </p:cBhvr>
                                    </p:animEffect>
                                    <p:set>
                                      <p:cBhvr>
                                        <p:cTn id="83" dur="1" fill="hold">
                                          <p:stCondLst>
                                            <p:cond delay="999"/>
                                          </p:stCondLst>
                                        </p:cTn>
                                        <p:tgtEl>
                                          <p:spTgt spid="257"/>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1000"/>
                                        <p:tgtEl>
                                          <p:spTgt spid="258"/>
                                        </p:tgtEl>
                                      </p:cBhvr>
                                    </p:animEffect>
                                    <p:set>
                                      <p:cBhvr>
                                        <p:cTn id="86" dur="1" fill="hold">
                                          <p:stCondLst>
                                            <p:cond delay="999"/>
                                          </p:stCondLst>
                                        </p:cTn>
                                        <p:tgtEl>
                                          <p:spTgt spid="258"/>
                                        </p:tgtEl>
                                        <p:attrNameLst>
                                          <p:attrName>style.visibility</p:attrName>
                                        </p:attrNameLst>
                                      </p:cBhvr>
                                      <p:to>
                                        <p:strVal val="hidden"/>
                                      </p:to>
                                    </p:set>
                                  </p:childTnLst>
                                </p:cTn>
                              </p:par>
                              <p:par>
                                <p:cTn id="87" presetID="10" presetClass="exit" presetSubtype="0" fill="hold" grpId="1" nodeType="withEffect">
                                  <p:stCondLst>
                                    <p:cond delay="0"/>
                                  </p:stCondLst>
                                  <p:childTnLst>
                                    <p:animEffect transition="out" filter="fade">
                                      <p:cBhvr>
                                        <p:cTn id="88" dur="1000"/>
                                        <p:tgtEl>
                                          <p:spTgt spid="259"/>
                                        </p:tgtEl>
                                      </p:cBhvr>
                                    </p:animEffect>
                                    <p:set>
                                      <p:cBhvr>
                                        <p:cTn id="89" dur="1" fill="hold">
                                          <p:stCondLst>
                                            <p:cond delay="999"/>
                                          </p:stCondLst>
                                        </p:cTn>
                                        <p:tgtEl>
                                          <p:spTgt spid="259"/>
                                        </p:tgtEl>
                                        <p:attrNameLst>
                                          <p:attrName>style.visibility</p:attrName>
                                        </p:attrNameLst>
                                      </p:cBhvr>
                                      <p:to>
                                        <p:strVal val="hidden"/>
                                      </p:to>
                                    </p:set>
                                  </p:childTnLst>
                                </p:cTn>
                              </p:par>
                              <p:par>
                                <p:cTn id="90" presetID="10" presetClass="exit" presetSubtype="0" fill="hold" grpId="1" nodeType="withEffect">
                                  <p:stCondLst>
                                    <p:cond delay="0"/>
                                  </p:stCondLst>
                                  <p:childTnLst>
                                    <p:animEffect transition="out" filter="fade">
                                      <p:cBhvr>
                                        <p:cTn id="91" dur="1000"/>
                                        <p:tgtEl>
                                          <p:spTgt spid="260"/>
                                        </p:tgtEl>
                                      </p:cBhvr>
                                    </p:animEffect>
                                    <p:set>
                                      <p:cBhvr>
                                        <p:cTn id="92" dur="1" fill="hold">
                                          <p:stCondLst>
                                            <p:cond delay="999"/>
                                          </p:stCondLst>
                                        </p:cTn>
                                        <p:tgtEl>
                                          <p:spTgt spid="260"/>
                                        </p:tgtEl>
                                        <p:attrNameLst>
                                          <p:attrName>style.visibility</p:attrName>
                                        </p:attrNameLst>
                                      </p:cBhvr>
                                      <p:to>
                                        <p:strVal val="hidden"/>
                                      </p:to>
                                    </p:set>
                                  </p:childTnLst>
                                </p:cTn>
                              </p:par>
                            </p:childTnLst>
                          </p:cTn>
                        </p:par>
                        <p:par>
                          <p:cTn id="93" fill="hold">
                            <p:stCondLst>
                              <p:cond delay="7000"/>
                            </p:stCondLst>
                            <p:childTnLst>
                              <p:par>
                                <p:cTn id="94" presetID="22" presetClass="entr" presetSubtype="8" fill="hold" nodeType="afterEffect">
                                  <p:stCondLst>
                                    <p:cond delay="0"/>
                                  </p:stCondLst>
                                  <p:childTnLst>
                                    <p:set>
                                      <p:cBhvr>
                                        <p:cTn id="95" dur="1" fill="hold">
                                          <p:stCondLst>
                                            <p:cond delay="0"/>
                                          </p:stCondLst>
                                        </p:cTn>
                                        <p:tgtEl>
                                          <p:spTgt spid="224"/>
                                        </p:tgtEl>
                                        <p:attrNameLst>
                                          <p:attrName>style.visibility</p:attrName>
                                        </p:attrNameLst>
                                      </p:cBhvr>
                                      <p:to>
                                        <p:strVal val="visible"/>
                                      </p:to>
                                    </p:set>
                                    <p:animEffect transition="in" filter="wipe(left)">
                                      <p:cBhvr>
                                        <p:cTn id="96" dur="500"/>
                                        <p:tgtEl>
                                          <p:spTgt spid="224"/>
                                        </p:tgtEl>
                                      </p:cBhvr>
                                    </p:animEffect>
                                  </p:childTnLst>
                                </p:cTn>
                              </p:par>
                            </p:childTnLst>
                          </p:cTn>
                        </p:par>
                        <p:par>
                          <p:cTn id="97" fill="hold">
                            <p:stCondLst>
                              <p:cond delay="7500"/>
                            </p:stCondLst>
                            <p:childTnLst>
                              <p:par>
                                <p:cTn id="98" presetID="22" presetClass="entr" presetSubtype="1" fill="hold" grpId="0" nodeType="afterEffect">
                                  <p:stCondLst>
                                    <p:cond delay="0"/>
                                  </p:stCondLst>
                                  <p:childTnLst>
                                    <p:set>
                                      <p:cBhvr>
                                        <p:cTn id="99" dur="1" fill="hold">
                                          <p:stCondLst>
                                            <p:cond delay="0"/>
                                          </p:stCondLst>
                                        </p:cTn>
                                        <p:tgtEl>
                                          <p:spTgt spid="261"/>
                                        </p:tgtEl>
                                        <p:attrNameLst>
                                          <p:attrName>style.visibility</p:attrName>
                                        </p:attrNameLst>
                                      </p:cBhvr>
                                      <p:to>
                                        <p:strVal val="visible"/>
                                      </p:to>
                                    </p:set>
                                    <p:animEffect transition="in" filter="wipe(up)">
                                      <p:cBhvr>
                                        <p:cTn id="100" dur="500"/>
                                        <p:tgtEl>
                                          <p:spTgt spid="261"/>
                                        </p:tgtEl>
                                      </p:cBhvr>
                                    </p:animEffect>
                                  </p:childTnLst>
                                </p:cTn>
                              </p:par>
                              <p:par>
                                <p:cTn id="101" presetID="22" presetClass="entr" presetSubtype="1" fill="hold" grpId="0" nodeType="withEffect">
                                  <p:stCondLst>
                                    <p:cond delay="0"/>
                                  </p:stCondLst>
                                  <p:childTnLst>
                                    <p:set>
                                      <p:cBhvr>
                                        <p:cTn id="102" dur="1" fill="hold">
                                          <p:stCondLst>
                                            <p:cond delay="0"/>
                                          </p:stCondLst>
                                        </p:cTn>
                                        <p:tgtEl>
                                          <p:spTgt spid="209"/>
                                        </p:tgtEl>
                                        <p:attrNameLst>
                                          <p:attrName>style.visibility</p:attrName>
                                        </p:attrNameLst>
                                      </p:cBhvr>
                                      <p:to>
                                        <p:strVal val="visible"/>
                                      </p:to>
                                    </p:set>
                                    <p:animEffect transition="in" filter="wipe(up)">
                                      <p:cBhvr>
                                        <p:cTn id="103" dur="500"/>
                                        <p:tgtEl>
                                          <p:spTgt spid="209"/>
                                        </p:tgtEl>
                                      </p:cBhvr>
                                    </p:animEffect>
                                  </p:childTnLst>
                                </p:cTn>
                              </p:par>
                            </p:childTnLst>
                          </p:cTn>
                        </p:par>
                        <p:par>
                          <p:cTn id="104" fill="hold">
                            <p:stCondLst>
                              <p:cond delay="8000"/>
                            </p:stCondLst>
                            <p:childTnLst>
                              <p:par>
                                <p:cTn id="105" presetID="10" presetClass="exit" presetSubtype="0" fill="hold" grpId="1" nodeType="afterEffect">
                                  <p:stCondLst>
                                    <p:cond delay="2000"/>
                                  </p:stCondLst>
                                  <p:childTnLst>
                                    <p:animEffect transition="out" filter="fade">
                                      <p:cBhvr>
                                        <p:cTn id="106" dur="500"/>
                                        <p:tgtEl>
                                          <p:spTgt spid="261"/>
                                        </p:tgtEl>
                                      </p:cBhvr>
                                    </p:animEffect>
                                    <p:set>
                                      <p:cBhvr>
                                        <p:cTn id="107" dur="1" fill="hold">
                                          <p:stCondLst>
                                            <p:cond delay="499"/>
                                          </p:stCondLst>
                                        </p:cTn>
                                        <p:tgtEl>
                                          <p:spTgt spid="261"/>
                                        </p:tgtEl>
                                        <p:attrNameLst>
                                          <p:attrName>style.visibility</p:attrName>
                                        </p:attrNameLst>
                                      </p:cBhvr>
                                      <p:to>
                                        <p:strVal val="hidden"/>
                                      </p:to>
                                    </p:set>
                                  </p:childTnLst>
                                </p:cTn>
                              </p:par>
                              <p:par>
                                <p:cTn id="108" presetID="22" presetClass="entr" presetSubtype="8" fill="hold" nodeType="withEffect">
                                  <p:stCondLst>
                                    <p:cond delay="2000"/>
                                  </p:stCondLst>
                                  <p:childTnLst>
                                    <p:set>
                                      <p:cBhvr>
                                        <p:cTn id="109" dur="1" fill="hold">
                                          <p:stCondLst>
                                            <p:cond delay="0"/>
                                          </p:stCondLst>
                                        </p:cTn>
                                        <p:tgtEl>
                                          <p:spTgt spid="231"/>
                                        </p:tgtEl>
                                        <p:attrNameLst>
                                          <p:attrName>style.visibility</p:attrName>
                                        </p:attrNameLst>
                                      </p:cBhvr>
                                      <p:to>
                                        <p:strVal val="visible"/>
                                      </p:to>
                                    </p:set>
                                    <p:animEffect transition="in" filter="wipe(left)">
                                      <p:cBhvr>
                                        <p:cTn id="110" dur="500"/>
                                        <p:tgtEl>
                                          <p:spTgt spid="231"/>
                                        </p:tgtEl>
                                      </p:cBhvr>
                                    </p:animEffect>
                                  </p:childTnLst>
                                </p:cTn>
                              </p:par>
                            </p:childTnLst>
                          </p:cTn>
                        </p:par>
                        <p:par>
                          <p:cTn id="111" fill="hold">
                            <p:stCondLst>
                              <p:cond delay="10500"/>
                            </p:stCondLst>
                            <p:childTnLst>
                              <p:par>
                                <p:cTn id="112" presetID="22" presetClass="entr" presetSubtype="1" fill="hold" grpId="0" nodeType="afterEffect">
                                  <p:stCondLst>
                                    <p:cond delay="0"/>
                                  </p:stCondLst>
                                  <p:childTnLst>
                                    <p:set>
                                      <p:cBhvr>
                                        <p:cTn id="113" dur="1" fill="hold">
                                          <p:stCondLst>
                                            <p:cond delay="0"/>
                                          </p:stCondLst>
                                        </p:cTn>
                                        <p:tgtEl>
                                          <p:spTgt spid="262"/>
                                        </p:tgtEl>
                                        <p:attrNameLst>
                                          <p:attrName>style.visibility</p:attrName>
                                        </p:attrNameLst>
                                      </p:cBhvr>
                                      <p:to>
                                        <p:strVal val="visible"/>
                                      </p:to>
                                    </p:set>
                                    <p:animEffect transition="in" filter="wipe(up)">
                                      <p:cBhvr>
                                        <p:cTn id="114" dur="500"/>
                                        <p:tgtEl>
                                          <p:spTgt spid="262"/>
                                        </p:tgtEl>
                                      </p:cBhvr>
                                    </p:animEffect>
                                  </p:childTnLst>
                                </p:cTn>
                              </p:par>
                              <p:par>
                                <p:cTn id="115" presetID="22" presetClass="entr" presetSubtype="1" fill="hold" grpId="0" nodeType="withEffect">
                                  <p:stCondLst>
                                    <p:cond delay="0"/>
                                  </p:stCondLst>
                                  <p:childTnLst>
                                    <p:set>
                                      <p:cBhvr>
                                        <p:cTn id="116" dur="1" fill="hold">
                                          <p:stCondLst>
                                            <p:cond delay="0"/>
                                          </p:stCondLst>
                                        </p:cTn>
                                        <p:tgtEl>
                                          <p:spTgt spid="210"/>
                                        </p:tgtEl>
                                        <p:attrNameLst>
                                          <p:attrName>style.visibility</p:attrName>
                                        </p:attrNameLst>
                                      </p:cBhvr>
                                      <p:to>
                                        <p:strVal val="visible"/>
                                      </p:to>
                                    </p:set>
                                    <p:animEffect transition="in" filter="wipe(up)">
                                      <p:cBhvr>
                                        <p:cTn id="117" dur="500"/>
                                        <p:tgtEl>
                                          <p:spTgt spid="210"/>
                                        </p:tgtEl>
                                      </p:cBhvr>
                                    </p:animEffect>
                                  </p:childTnLst>
                                </p:cTn>
                              </p:par>
                            </p:childTnLst>
                          </p:cTn>
                        </p:par>
                        <p:par>
                          <p:cTn id="118" fill="hold">
                            <p:stCondLst>
                              <p:cond delay="11000"/>
                            </p:stCondLst>
                            <p:childTnLst>
                              <p:par>
                                <p:cTn id="119" presetID="10" presetClass="exit" presetSubtype="0" fill="hold" grpId="1" nodeType="afterEffect">
                                  <p:stCondLst>
                                    <p:cond delay="2000"/>
                                  </p:stCondLst>
                                  <p:childTnLst>
                                    <p:animEffect transition="out" filter="fade">
                                      <p:cBhvr>
                                        <p:cTn id="120" dur="500"/>
                                        <p:tgtEl>
                                          <p:spTgt spid="262"/>
                                        </p:tgtEl>
                                      </p:cBhvr>
                                    </p:animEffect>
                                    <p:set>
                                      <p:cBhvr>
                                        <p:cTn id="121" dur="1" fill="hold">
                                          <p:stCondLst>
                                            <p:cond delay="499"/>
                                          </p:stCondLst>
                                        </p:cTn>
                                        <p:tgtEl>
                                          <p:spTgt spid="262"/>
                                        </p:tgtEl>
                                        <p:attrNameLst>
                                          <p:attrName>style.visibility</p:attrName>
                                        </p:attrNameLst>
                                      </p:cBhvr>
                                      <p:to>
                                        <p:strVal val="hidden"/>
                                      </p:to>
                                    </p:set>
                                  </p:childTnLst>
                                </p:cTn>
                              </p:par>
                              <p:par>
                                <p:cTn id="122" presetID="22" presetClass="entr" presetSubtype="8" fill="hold" nodeType="withEffect">
                                  <p:stCondLst>
                                    <p:cond delay="2000"/>
                                  </p:stCondLst>
                                  <p:childTnLst>
                                    <p:set>
                                      <p:cBhvr>
                                        <p:cTn id="123" dur="1" fill="hold">
                                          <p:stCondLst>
                                            <p:cond delay="0"/>
                                          </p:stCondLst>
                                        </p:cTn>
                                        <p:tgtEl>
                                          <p:spTgt spid="245"/>
                                        </p:tgtEl>
                                        <p:attrNameLst>
                                          <p:attrName>style.visibility</p:attrName>
                                        </p:attrNameLst>
                                      </p:cBhvr>
                                      <p:to>
                                        <p:strVal val="visible"/>
                                      </p:to>
                                    </p:set>
                                    <p:animEffect transition="in" filter="wipe(left)">
                                      <p:cBhvr>
                                        <p:cTn id="124" dur="500"/>
                                        <p:tgtEl>
                                          <p:spTgt spid="245"/>
                                        </p:tgtEl>
                                      </p:cBhvr>
                                    </p:animEffect>
                                  </p:childTnLst>
                                </p:cTn>
                              </p:par>
                            </p:childTnLst>
                          </p:cTn>
                        </p:par>
                        <p:par>
                          <p:cTn id="125" fill="hold">
                            <p:stCondLst>
                              <p:cond delay="13500"/>
                            </p:stCondLst>
                            <p:childTnLst>
                              <p:par>
                                <p:cTn id="126" presetID="22" presetClass="entr" presetSubtype="1" fill="hold" grpId="0" nodeType="afterEffect">
                                  <p:stCondLst>
                                    <p:cond delay="0"/>
                                  </p:stCondLst>
                                  <p:childTnLst>
                                    <p:set>
                                      <p:cBhvr>
                                        <p:cTn id="127" dur="1" fill="hold">
                                          <p:stCondLst>
                                            <p:cond delay="0"/>
                                          </p:stCondLst>
                                        </p:cTn>
                                        <p:tgtEl>
                                          <p:spTgt spid="263"/>
                                        </p:tgtEl>
                                        <p:attrNameLst>
                                          <p:attrName>style.visibility</p:attrName>
                                        </p:attrNameLst>
                                      </p:cBhvr>
                                      <p:to>
                                        <p:strVal val="visible"/>
                                      </p:to>
                                    </p:set>
                                    <p:animEffect transition="in" filter="wipe(up)">
                                      <p:cBhvr>
                                        <p:cTn id="128" dur="500"/>
                                        <p:tgtEl>
                                          <p:spTgt spid="263"/>
                                        </p:tgtEl>
                                      </p:cBhvr>
                                    </p:animEffect>
                                  </p:childTnLst>
                                </p:cTn>
                              </p:par>
                              <p:par>
                                <p:cTn id="129" presetID="22" presetClass="entr" presetSubtype="1" fill="hold" grpId="0" nodeType="withEffect">
                                  <p:stCondLst>
                                    <p:cond delay="0"/>
                                  </p:stCondLst>
                                  <p:childTnLst>
                                    <p:set>
                                      <p:cBhvr>
                                        <p:cTn id="130" dur="1" fill="hold">
                                          <p:stCondLst>
                                            <p:cond delay="0"/>
                                          </p:stCondLst>
                                        </p:cTn>
                                        <p:tgtEl>
                                          <p:spTgt spid="211"/>
                                        </p:tgtEl>
                                        <p:attrNameLst>
                                          <p:attrName>style.visibility</p:attrName>
                                        </p:attrNameLst>
                                      </p:cBhvr>
                                      <p:to>
                                        <p:strVal val="visible"/>
                                      </p:to>
                                    </p:set>
                                    <p:animEffect transition="in" filter="wipe(up)">
                                      <p:cBhvr>
                                        <p:cTn id="131" dur="500"/>
                                        <p:tgtEl>
                                          <p:spTgt spid="211"/>
                                        </p:tgtEl>
                                      </p:cBhvr>
                                    </p:animEffect>
                                  </p:childTnLst>
                                </p:cTn>
                              </p:par>
                            </p:childTnLst>
                          </p:cTn>
                        </p:par>
                        <p:par>
                          <p:cTn id="132" fill="hold">
                            <p:stCondLst>
                              <p:cond delay="14000"/>
                            </p:stCondLst>
                            <p:childTnLst>
                              <p:par>
                                <p:cTn id="133" presetID="10" presetClass="exit" presetSubtype="0" fill="hold" grpId="1" nodeType="afterEffect">
                                  <p:stCondLst>
                                    <p:cond delay="2000"/>
                                  </p:stCondLst>
                                  <p:childTnLst>
                                    <p:animEffect transition="out" filter="fade">
                                      <p:cBhvr>
                                        <p:cTn id="134" dur="500"/>
                                        <p:tgtEl>
                                          <p:spTgt spid="263"/>
                                        </p:tgtEl>
                                      </p:cBhvr>
                                    </p:animEffect>
                                    <p:set>
                                      <p:cBhvr>
                                        <p:cTn id="135" dur="1" fill="hold">
                                          <p:stCondLst>
                                            <p:cond delay="499"/>
                                          </p:stCondLst>
                                        </p:cTn>
                                        <p:tgtEl>
                                          <p:spTgt spid="263"/>
                                        </p:tgtEl>
                                        <p:attrNameLst>
                                          <p:attrName>style.visibility</p:attrName>
                                        </p:attrNameLst>
                                      </p:cBhvr>
                                      <p:to>
                                        <p:strVal val="hidden"/>
                                      </p:to>
                                    </p:set>
                                  </p:childTnLst>
                                </p:cTn>
                              </p:par>
                              <p:par>
                                <p:cTn id="136" presetID="22" presetClass="entr" presetSubtype="8" fill="hold" nodeType="withEffect">
                                  <p:stCondLst>
                                    <p:cond delay="2000"/>
                                  </p:stCondLst>
                                  <p:childTnLst>
                                    <p:set>
                                      <p:cBhvr>
                                        <p:cTn id="137" dur="1" fill="hold">
                                          <p:stCondLst>
                                            <p:cond delay="0"/>
                                          </p:stCondLst>
                                        </p:cTn>
                                        <p:tgtEl>
                                          <p:spTgt spid="238"/>
                                        </p:tgtEl>
                                        <p:attrNameLst>
                                          <p:attrName>style.visibility</p:attrName>
                                        </p:attrNameLst>
                                      </p:cBhvr>
                                      <p:to>
                                        <p:strVal val="visible"/>
                                      </p:to>
                                    </p:set>
                                    <p:animEffect transition="in" filter="wipe(left)">
                                      <p:cBhvr>
                                        <p:cTn id="138" dur="500"/>
                                        <p:tgtEl>
                                          <p:spTgt spid="238"/>
                                        </p:tgtEl>
                                      </p:cBhvr>
                                    </p:animEffect>
                                  </p:childTnLst>
                                </p:cTn>
                              </p:par>
                            </p:childTnLst>
                          </p:cTn>
                        </p:par>
                        <p:par>
                          <p:cTn id="139" fill="hold">
                            <p:stCondLst>
                              <p:cond delay="16500"/>
                            </p:stCondLst>
                            <p:childTnLst>
                              <p:par>
                                <p:cTn id="140" presetID="22" presetClass="entr" presetSubtype="1" fill="hold" grpId="0" nodeType="afterEffect">
                                  <p:stCondLst>
                                    <p:cond delay="0"/>
                                  </p:stCondLst>
                                  <p:childTnLst>
                                    <p:set>
                                      <p:cBhvr>
                                        <p:cTn id="141" dur="1" fill="hold">
                                          <p:stCondLst>
                                            <p:cond delay="0"/>
                                          </p:stCondLst>
                                        </p:cTn>
                                        <p:tgtEl>
                                          <p:spTgt spid="264"/>
                                        </p:tgtEl>
                                        <p:attrNameLst>
                                          <p:attrName>style.visibility</p:attrName>
                                        </p:attrNameLst>
                                      </p:cBhvr>
                                      <p:to>
                                        <p:strVal val="visible"/>
                                      </p:to>
                                    </p:set>
                                    <p:animEffect transition="in" filter="wipe(up)">
                                      <p:cBhvr>
                                        <p:cTn id="142" dur="500"/>
                                        <p:tgtEl>
                                          <p:spTgt spid="264"/>
                                        </p:tgtEl>
                                      </p:cBhvr>
                                    </p:animEffect>
                                  </p:childTnLst>
                                </p:cTn>
                              </p:par>
                              <p:par>
                                <p:cTn id="143" presetID="22" presetClass="entr" presetSubtype="1" fill="hold" grpId="0" nodeType="withEffect">
                                  <p:stCondLst>
                                    <p:cond delay="0"/>
                                  </p:stCondLst>
                                  <p:childTnLst>
                                    <p:set>
                                      <p:cBhvr>
                                        <p:cTn id="144" dur="1" fill="hold">
                                          <p:stCondLst>
                                            <p:cond delay="0"/>
                                          </p:stCondLst>
                                        </p:cTn>
                                        <p:tgtEl>
                                          <p:spTgt spid="252"/>
                                        </p:tgtEl>
                                        <p:attrNameLst>
                                          <p:attrName>style.visibility</p:attrName>
                                        </p:attrNameLst>
                                      </p:cBhvr>
                                      <p:to>
                                        <p:strVal val="visible"/>
                                      </p:to>
                                    </p:set>
                                    <p:animEffect transition="in" filter="wipe(up)">
                                      <p:cBhvr>
                                        <p:cTn id="145" dur="500"/>
                                        <p:tgtEl>
                                          <p:spTgt spid="252"/>
                                        </p:tgtEl>
                                      </p:cBhvr>
                                    </p:animEffect>
                                  </p:childTnLst>
                                </p:cTn>
                              </p:par>
                            </p:childTnLst>
                          </p:cTn>
                        </p:par>
                        <p:par>
                          <p:cTn id="146" fill="hold">
                            <p:stCondLst>
                              <p:cond delay="17000"/>
                            </p:stCondLst>
                            <p:childTnLst>
                              <p:par>
                                <p:cTn id="147" presetID="10" presetClass="exit" presetSubtype="0" fill="hold" grpId="1" nodeType="afterEffect">
                                  <p:stCondLst>
                                    <p:cond delay="0"/>
                                  </p:stCondLst>
                                  <p:childTnLst>
                                    <p:animEffect transition="out" filter="fade">
                                      <p:cBhvr>
                                        <p:cTn id="148" dur="500"/>
                                        <p:tgtEl>
                                          <p:spTgt spid="264"/>
                                        </p:tgtEl>
                                      </p:cBhvr>
                                    </p:animEffect>
                                    <p:set>
                                      <p:cBhvr>
                                        <p:cTn id="149" dur="1" fill="hold">
                                          <p:stCondLst>
                                            <p:cond delay="499"/>
                                          </p:stCondLst>
                                        </p:cTn>
                                        <p:tgtEl>
                                          <p:spTgt spid="264"/>
                                        </p:tgtEl>
                                        <p:attrNameLst>
                                          <p:attrName>style.visibility</p:attrName>
                                        </p:attrNameLst>
                                      </p:cBhvr>
                                      <p:to>
                                        <p:strVal val="hidden"/>
                                      </p:to>
                                    </p:set>
                                  </p:childTnLst>
                                </p:cTn>
                              </p:par>
                              <p:par>
                                <p:cTn id="150" presetID="22" presetClass="entr" presetSubtype="8" fill="hold" nodeType="withEffect">
                                  <p:stCondLst>
                                    <p:cond delay="0"/>
                                  </p:stCondLst>
                                  <p:childTnLst>
                                    <p:set>
                                      <p:cBhvr>
                                        <p:cTn id="151" dur="1" fill="hold">
                                          <p:stCondLst>
                                            <p:cond delay="0"/>
                                          </p:stCondLst>
                                        </p:cTn>
                                        <p:tgtEl>
                                          <p:spTgt spid="183"/>
                                        </p:tgtEl>
                                        <p:attrNameLst>
                                          <p:attrName>style.visibility</p:attrName>
                                        </p:attrNameLst>
                                      </p:cBhvr>
                                      <p:to>
                                        <p:strVal val="visible"/>
                                      </p:to>
                                    </p:set>
                                    <p:animEffect transition="in" filter="wipe(left)">
                                      <p:cBhvr>
                                        <p:cTn id="152" dur="500"/>
                                        <p:tgtEl>
                                          <p:spTgt spid="183"/>
                                        </p:tgtEl>
                                      </p:cBhvr>
                                    </p:animEffect>
                                  </p:childTnLst>
                                </p:cTn>
                              </p:par>
                            </p:childTnLst>
                          </p:cTn>
                        </p:par>
                        <p:par>
                          <p:cTn id="153" fill="hold">
                            <p:stCondLst>
                              <p:cond delay="17500"/>
                            </p:stCondLst>
                            <p:childTnLst>
                              <p:par>
                                <p:cTn id="154" presetID="22" presetClass="entr" presetSubtype="1" fill="hold" grpId="0" nodeType="afterEffect">
                                  <p:stCondLst>
                                    <p:cond delay="0"/>
                                  </p:stCondLst>
                                  <p:childTnLst>
                                    <p:set>
                                      <p:cBhvr>
                                        <p:cTn id="155" dur="1" fill="hold">
                                          <p:stCondLst>
                                            <p:cond delay="0"/>
                                          </p:stCondLst>
                                        </p:cTn>
                                        <p:tgtEl>
                                          <p:spTgt spid="265"/>
                                        </p:tgtEl>
                                        <p:attrNameLst>
                                          <p:attrName>style.visibility</p:attrName>
                                        </p:attrNameLst>
                                      </p:cBhvr>
                                      <p:to>
                                        <p:strVal val="visible"/>
                                      </p:to>
                                    </p:set>
                                    <p:animEffect transition="in" filter="wipe(up)">
                                      <p:cBhvr>
                                        <p:cTn id="156" dur="500"/>
                                        <p:tgtEl>
                                          <p:spTgt spid="265"/>
                                        </p:tgtEl>
                                      </p:cBhvr>
                                    </p:animEffect>
                                  </p:childTnLst>
                                </p:cTn>
                              </p:par>
                            </p:childTnLst>
                          </p:cTn>
                        </p:par>
                        <p:par>
                          <p:cTn id="157" fill="hold">
                            <p:stCondLst>
                              <p:cond delay="18000"/>
                            </p:stCondLst>
                            <p:childTnLst>
                              <p:par>
                                <p:cTn id="158" presetID="22" presetClass="entr" presetSubtype="1" fill="hold" grpId="0" nodeType="afterEffect">
                                  <p:stCondLst>
                                    <p:cond delay="0"/>
                                  </p:stCondLst>
                                  <p:childTnLst>
                                    <p:set>
                                      <p:cBhvr>
                                        <p:cTn id="159" dur="1" fill="hold">
                                          <p:stCondLst>
                                            <p:cond delay="0"/>
                                          </p:stCondLst>
                                        </p:cTn>
                                        <p:tgtEl>
                                          <p:spTgt spid="253"/>
                                        </p:tgtEl>
                                        <p:attrNameLst>
                                          <p:attrName>style.visibility</p:attrName>
                                        </p:attrNameLst>
                                      </p:cBhvr>
                                      <p:to>
                                        <p:strVal val="visible"/>
                                      </p:to>
                                    </p:set>
                                    <p:animEffect transition="in" filter="wipe(up)">
                                      <p:cBhvr>
                                        <p:cTn id="160" dur="500"/>
                                        <p:tgtEl>
                                          <p:spTgt spid="253"/>
                                        </p:tgtEl>
                                      </p:cBhvr>
                                    </p:animEffect>
                                  </p:childTnLst>
                                </p:cTn>
                              </p:par>
                            </p:childTnLst>
                          </p:cTn>
                        </p:par>
                        <p:par>
                          <p:cTn id="161" fill="hold">
                            <p:stCondLst>
                              <p:cond delay="18500"/>
                            </p:stCondLst>
                            <p:childTnLst>
                              <p:par>
                                <p:cTn id="162" presetID="10" presetClass="exit" presetSubtype="0" fill="hold" grpId="1" nodeType="afterEffect">
                                  <p:stCondLst>
                                    <p:cond delay="2000"/>
                                  </p:stCondLst>
                                  <p:childTnLst>
                                    <p:animEffect transition="out" filter="fade">
                                      <p:cBhvr>
                                        <p:cTn id="163" dur="2000"/>
                                        <p:tgtEl>
                                          <p:spTgt spid="265"/>
                                        </p:tgtEl>
                                      </p:cBhvr>
                                    </p:animEffect>
                                    <p:set>
                                      <p:cBhvr>
                                        <p:cTn id="164" dur="1" fill="hold">
                                          <p:stCondLst>
                                            <p:cond delay="1999"/>
                                          </p:stCondLst>
                                        </p:cTn>
                                        <p:tgtEl>
                                          <p:spTgt spid="2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5" grpId="0"/>
      <p:bldP spid="78" grpId="0"/>
      <p:bldP spid="79" grpId="0"/>
      <p:bldP spid="80" grpId="0"/>
      <p:bldP spid="81" grpId="0"/>
      <p:bldP spid="82" grpId="0"/>
      <p:bldP spid="83" grpId="0" animBg="1"/>
      <p:bldP spid="84" grpId="0" animBg="1"/>
      <p:bldP spid="85" grpId="0" animBg="1"/>
      <p:bldP spid="86" grpId="0" animBg="1"/>
      <p:bldP spid="87" grpId="0" animBg="1"/>
      <p:bldP spid="209" grpId="0" animBg="1"/>
      <p:bldP spid="210" grpId="0" animBg="1"/>
      <p:bldP spid="211" grpId="0" animBg="1"/>
      <p:bldP spid="252" grpId="0" animBg="1"/>
      <p:bldP spid="253" grpId="0" animBg="1"/>
      <p:bldP spid="254" grpId="0" animBg="1"/>
      <p:bldP spid="254" grpId="1" animBg="1"/>
      <p:bldP spid="255" grpId="0" animBg="1"/>
      <p:bldP spid="255" grpId="1" animBg="1"/>
      <p:bldP spid="256" grpId="0" animBg="1"/>
      <p:bldP spid="256" grpId="1" animBg="1"/>
      <p:bldP spid="257" grpId="0" animBg="1"/>
      <p:bldP spid="257" grpId="1" animBg="1"/>
      <p:bldP spid="258" grpId="0" animBg="1"/>
      <p:bldP spid="258" grpId="1" animBg="1"/>
      <p:bldP spid="259" grpId="0" animBg="1"/>
      <p:bldP spid="259" grpId="1" animBg="1"/>
      <p:bldP spid="260" grpId="0" animBg="1"/>
      <p:bldP spid="260" grpId="1" animBg="1"/>
      <p:bldP spid="261" grpId="0" animBg="1"/>
      <p:bldP spid="261" grpId="1" animBg="1"/>
      <p:bldP spid="262" grpId="0" animBg="1"/>
      <p:bldP spid="262" grpId="1" animBg="1"/>
      <p:bldP spid="263" grpId="0" animBg="1"/>
      <p:bldP spid="263" grpId="1" animBg="1"/>
      <p:bldP spid="264" grpId="0" animBg="1"/>
      <p:bldP spid="264" grpId="1" animBg="1"/>
      <p:bldP spid="265" grpId="0" animBg="1"/>
      <p:bldP spid="265"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3"/>
          <p:cNvSpPr>
            <a:spLocks noGrp="1"/>
          </p:cNvSpPr>
          <p:nvPr>
            <p:ph type="body" sz="quarter" idx="10"/>
          </p:nvPr>
        </p:nvSpPr>
        <p:spPr>
          <a:xfrm>
            <a:off x="274319" y="776613"/>
            <a:ext cx="7955280" cy="238842"/>
          </a:xfrm>
        </p:spPr>
        <p:txBody>
          <a:bodyPr/>
          <a:lstStyle/>
          <a:p>
            <a:r>
              <a:rPr lang="en-US" dirty="0"/>
              <a:t>Data Domain </a:t>
            </a:r>
            <a:r>
              <a:rPr lang="en-US" dirty="0" smtClean="0"/>
              <a:t>Data </a:t>
            </a:r>
            <a:r>
              <a:rPr lang="en-US" dirty="0"/>
              <a:t>I</a:t>
            </a:r>
            <a:r>
              <a:rPr lang="en-US" dirty="0" smtClean="0"/>
              <a:t>nvulnerability </a:t>
            </a:r>
            <a:r>
              <a:rPr lang="en-US" dirty="0"/>
              <a:t>A</a:t>
            </a:r>
            <a:r>
              <a:rPr lang="en-US" dirty="0" smtClean="0"/>
              <a:t>rchitecture</a:t>
            </a:r>
            <a:endParaRPr lang="en-US" dirty="0"/>
          </a:p>
        </p:txBody>
      </p:sp>
      <p:sp>
        <p:nvSpPr>
          <p:cNvPr id="2" name="Title 1"/>
          <p:cNvSpPr>
            <a:spLocks noGrp="1"/>
          </p:cNvSpPr>
          <p:nvPr>
            <p:ph type="title"/>
          </p:nvPr>
        </p:nvSpPr>
        <p:spPr/>
        <p:txBody>
          <a:bodyPr/>
          <a:lstStyle/>
          <a:p>
            <a:r>
              <a:rPr lang="en-US" cap="none" dirty="0" smtClean="0">
                <a:solidFill>
                  <a:schemeClr val="bg1"/>
                </a:solidFill>
                <a:cs typeface="Architects Daughter"/>
              </a:rPr>
              <a:t>Most Reliable </a:t>
            </a:r>
            <a:r>
              <a:rPr lang="en-US" dirty="0">
                <a:cs typeface="Architects Daughter"/>
              </a:rPr>
              <a:t>P</a:t>
            </a:r>
            <a:r>
              <a:rPr lang="en-US" cap="none" dirty="0" smtClean="0">
                <a:solidFill>
                  <a:schemeClr val="bg1"/>
                </a:solidFill>
                <a:cs typeface="Architects Daughter"/>
              </a:rPr>
              <a:t>rotection </a:t>
            </a:r>
            <a:r>
              <a:rPr lang="en-US" dirty="0">
                <a:cs typeface="Architects Daughter"/>
              </a:rPr>
              <a:t>S</a:t>
            </a:r>
            <a:r>
              <a:rPr lang="en-US" cap="none" dirty="0" smtClean="0">
                <a:solidFill>
                  <a:schemeClr val="bg1"/>
                </a:solidFill>
                <a:cs typeface="Architects Daughter"/>
              </a:rPr>
              <a:t>torage </a:t>
            </a:r>
            <a:endParaRPr lang="en-US" cap="none" dirty="0">
              <a:solidFill>
                <a:schemeClr val="bg1"/>
              </a:solidFill>
              <a:cs typeface="Architects Daughter"/>
            </a:endParaRPr>
          </a:p>
        </p:txBody>
      </p:sp>
      <p:sp>
        <p:nvSpPr>
          <p:cNvPr id="7" name="Rectangle 6"/>
          <p:cNvSpPr/>
          <p:nvPr/>
        </p:nvSpPr>
        <p:spPr>
          <a:xfrm>
            <a:off x="2095486" y="3641598"/>
            <a:ext cx="627131" cy="461665"/>
          </a:xfrm>
          <a:prstGeom prst="rect">
            <a:avLst/>
          </a:prstGeom>
        </p:spPr>
        <p:txBody>
          <a:bodyPr wrap="square">
            <a:spAutoFit/>
          </a:bodyPr>
          <a:lstStyle/>
          <a:p>
            <a:pPr>
              <a:buClr>
                <a:schemeClr val="bg1"/>
              </a:buClr>
            </a:pPr>
            <a:r>
              <a:rPr lang="en-US" sz="2400" b="0" i="0" dirty="0" smtClean="0">
                <a:solidFill>
                  <a:schemeClr val="accent2"/>
                </a:solidFill>
                <a:latin typeface="Zapf Dingbats"/>
                <a:ea typeface="Zapf Dingbats"/>
                <a:cs typeface="Zapf Dingbats"/>
              </a:rPr>
              <a:t>✓</a:t>
            </a:r>
            <a:endParaRPr lang="en-US" sz="2400" dirty="0">
              <a:solidFill>
                <a:schemeClr val="accent2"/>
              </a:solidFill>
            </a:endParaRPr>
          </a:p>
        </p:txBody>
      </p:sp>
      <p:sp>
        <p:nvSpPr>
          <p:cNvPr id="8" name="Rectangle 7"/>
          <p:cNvSpPr/>
          <p:nvPr/>
        </p:nvSpPr>
        <p:spPr>
          <a:xfrm>
            <a:off x="5273894" y="3641598"/>
            <a:ext cx="583204" cy="461665"/>
          </a:xfrm>
          <a:prstGeom prst="rect">
            <a:avLst/>
          </a:prstGeom>
        </p:spPr>
        <p:txBody>
          <a:bodyPr wrap="square">
            <a:spAutoFit/>
          </a:bodyPr>
          <a:lstStyle/>
          <a:p>
            <a:pPr>
              <a:buClr>
                <a:schemeClr val="bg1"/>
              </a:buClr>
            </a:pPr>
            <a:r>
              <a:rPr lang="en-US" sz="2400" b="0" i="0" dirty="0" smtClean="0">
                <a:solidFill>
                  <a:schemeClr val="accent2"/>
                </a:solidFill>
                <a:latin typeface="Zapf Dingbats"/>
                <a:ea typeface="Zapf Dingbats"/>
                <a:cs typeface="Zapf Dingbats"/>
              </a:rPr>
              <a:t>✓</a:t>
            </a:r>
            <a:endParaRPr lang="en-US" sz="2400" dirty="0">
              <a:solidFill>
                <a:schemeClr val="accent2"/>
              </a:solidFill>
            </a:endParaRPr>
          </a:p>
        </p:txBody>
      </p:sp>
      <p:sp>
        <p:nvSpPr>
          <p:cNvPr id="9" name="Rectangle 8"/>
          <p:cNvSpPr/>
          <p:nvPr/>
        </p:nvSpPr>
        <p:spPr>
          <a:xfrm>
            <a:off x="8436983" y="3641598"/>
            <a:ext cx="707018" cy="461665"/>
          </a:xfrm>
          <a:prstGeom prst="rect">
            <a:avLst/>
          </a:prstGeom>
        </p:spPr>
        <p:txBody>
          <a:bodyPr wrap="square">
            <a:spAutoFit/>
          </a:bodyPr>
          <a:lstStyle/>
          <a:p>
            <a:pPr>
              <a:buClr>
                <a:schemeClr val="bg1"/>
              </a:buClr>
            </a:pPr>
            <a:r>
              <a:rPr lang="en-US" sz="2400" b="0" i="0" dirty="0" smtClean="0">
                <a:solidFill>
                  <a:schemeClr val="accent2"/>
                </a:solidFill>
                <a:latin typeface="Zapf Dingbats"/>
                <a:ea typeface="Zapf Dingbats"/>
                <a:cs typeface="Zapf Dingbats"/>
              </a:rPr>
              <a:t>✓</a:t>
            </a:r>
            <a:endParaRPr lang="en-US" sz="2400" dirty="0">
              <a:solidFill>
                <a:schemeClr val="accent2"/>
              </a:solidFill>
            </a:endParaRPr>
          </a:p>
        </p:txBody>
      </p:sp>
      <p:sp>
        <p:nvSpPr>
          <p:cNvPr id="10" name="Flowchart: Magnetic Disk 8"/>
          <p:cNvSpPr/>
          <p:nvPr/>
        </p:nvSpPr>
        <p:spPr>
          <a:xfrm>
            <a:off x="602706" y="2788913"/>
            <a:ext cx="1297277" cy="647300"/>
          </a:xfrm>
          <a:prstGeom prst="flowChartMagneticDisk">
            <a:avLst/>
          </a:prstGeom>
          <a:solidFill>
            <a:schemeClr val="accent4"/>
          </a:solidFill>
          <a:ln>
            <a:solidFill>
              <a:schemeClr val="tx2"/>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dirty="0"/>
          </a:p>
        </p:txBody>
      </p:sp>
      <p:sp>
        <p:nvSpPr>
          <p:cNvPr id="11" name="Down Arrow 10"/>
          <p:cNvSpPr/>
          <p:nvPr/>
        </p:nvSpPr>
        <p:spPr>
          <a:xfrm>
            <a:off x="975000" y="2250986"/>
            <a:ext cx="564397" cy="537927"/>
          </a:xfrm>
          <a:prstGeom prst="down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lowchart: Magnetic Disk 8"/>
          <p:cNvSpPr/>
          <p:nvPr/>
        </p:nvSpPr>
        <p:spPr>
          <a:xfrm>
            <a:off x="6853719" y="2788913"/>
            <a:ext cx="1297277" cy="647300"/>
          </a:xfrm>
          <a:prstGeom prst="flowChartMagneticDisk">
            <a:avLst/>
          </a:prstGeom>
          <a:solidFill>
            <a:schemeClr val="accent4"/>
          </a:solidFill>
          <a:ln>
            <a:solidFill>
              <a:schemeClr val="tx2"/>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dirty="0"/>
          </a:p>
        </p:txBody>
      </p:sp>
      <p:sp>
        <p:nvSpPr>
          <p:cNvPr id="14" name="Down Arrow 13"/>
          <p:cNvSpPr/>
          <p:nvPr/>
        </p:nvSpPr>
        <p:spPr>
          <a:xfrm rot="10800000">
            <a:off x="7226013" y="2250986"/>
            <a:ext cx="564397" cy="537927"/>
          </a:xfrm>
          <a:prstGeom prst="down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p:cNvSpPr txBox="1"/>
          <p:nvPr/>
        </p:nvSpPr>
        <p:spPr>
          <a:xfrm>
            <a:off x="466593" y="3664302"/>
            <a:ext cx="1628893" cy="430887"/>
          </a:xfrm>
          <a:prstGeom prst="rect">
            <a:avLst/>
          </a:prstGeom>
          <a:noFill/>
        </p:spPr>
        <p:txBody>
          <a:bodyPr wrap="square" lIns="0" tIns="0" rIns="0" bIns="0" rtlCol="0">
            <a:spAutoFit/>
          </a:bodyPr>
          <a:lstStyle/>
          <a:p>
            <a:pPr marL="174625" indent="-174625">
              <a:buClr>
                <a:schemeClr val="tx2">
                  <a:lumMod val="65000"/>
                </a:schemeClr>
              </a:buClr>
              <a:buFont typeface="Arial"/>
              <a:buChar char="•"/>
            </a:pPr>
            <a:r>
              <a:rPr lang="en-US" sz="1400" dirty="0" smtClean="0">
                <a:solidFill>
                  <a:schemeClr val="bg2"/>
                </a:solidFill>
              </a:rPr>
              <a:t>Inline data verification</a:t>
            </a:r>
          </a:p>
        </p:txBody>
      </p:sp>
      <p:sp>
        <p:nvSpPr>
          <p:cNvPr id="20" name="TextBox 19"/>
          <p:cNvSpPr txBox="1"/>
          <p:nvPr/>
        </p:nvSpPr>
        <p:spPr>
          <a:xfrm>
            <a:off x="3429000" y="3664302"/>
            <a:ext cx="2057400" cy="646331"/>
          </a:xfrm>
          <a:prstGeom prst="rect">
            <a:avLst/>
          </a:prstGeom>
          <a:noFill/>
        </p:spPr>
        <p:txBody>
          <a:bodyPr wrap="square" lIns="0" tIns="0" rIns="0" bIns="0" rtlCol="0">
            <a:spAutoFit/>
          </a:bodyPr>
          <a:lstStyle/>
          <a:p>
            <a:pPr marL="174625" indent="-174625">
              <a:buClr>
                <a:schemeClr val="tx2">
                  <a:lumMod val="65000"/>
                </a:schemeClr>
              </a:buClr>
              <a:buFont typeface="Arial"/>
              <a:buChar char="•"/>
            </a:pPr>
            <a:r>
              <a:rPr lang="en-US" sz="1400" dirty="0" smtClean="0">
                <a:solidFill>
                  <a:schemeClr val="bg2"/>
                </a:solidFill>
              </a:rPr>
              <a:t>Continuous fault detection and self- healing</a:t>
            </a:r>
          </a:p>
        </p:txBody>
      </p:sp>
      <p:sp>
        <p:nvSpPr>
          <p:cNvPr id="21" name="TextBox 20"/>
          <p:cNvSpPr txBox="1"/>
          <p:nvPr/>
        </p:nvSpPr>
        <p:spPr>
          <a:xfrm>
            <a:off x="6455629" y="3664302"/>
            <a:ext cx="2002571" cy="430887"/>
          </a:xfrm>
          <a:prstGeom prst="rect">
            <a:avLst/>
          </a:prstGeom>
          <a:noFill/>
        </p:spPr>
        <p:txBody>
          <a:bodyPr wrap="square" lIns="0" tIns="0" rIns="0" bIns="0" rtlCol="0">
            <a:spAutoFit/>
          </a:bodyPr>
          <a:lstStyle/>
          <a:p>
            <a:pPr marL="174625" indent="-174625">
              <a:buClr>
                <a:schemeClr val="tx2">
                  <a:lumMod val="65000"/>
                </a:schemeClr>
              </a:buClr>
              <a:buFont typeface="Arial"/>
              <a:buChar char="•"/>
            </a:pPr>
            <a:r>
              <a:rPr lang="en-US" sz="1400" dirty="0" smtClean="0">
                <a:solidFill>
                  <a:schemeClr val="bg2"/>
                </a:solidFill>
              </a:rPr>
              <a:t>Recovery/access</a:t>
            </a:r>
          </a:p>
          <a:p>
            <a:pPr marL="174625" indent="-174625">
              <a:buClr>
                <a:schemeClr val="tx2">
                  <a:lumMod val="65000"/>
                </a:schemeClr>
              </a:buClr>
              <a:buFont typeface="Arial"/>
              <a:buChar char="•"/>
            </a:pPr>
            <a:r>
              <a:rPr lang="en-US" sz="1400" dirty="0" smtClean="0">
                <a:solidFill>
                  <a:schemeClr val="bg2"/>
                </a:solidFill>
              </a:rPr>
              <a:t>Verification</a:t>
            </a:r>
          </a:p>
        </p:txBody>
      </p:sp>
      <p:sp>
        <p:nvSpPr>
          <p:cNvPr id="27" name="Flowchart: Magnetic Disk 8"/>
          <p:cNvSpPr/>
          <p:nvPr/>
        </p:nvSpPr>
        <p:spPr>
          <a:xfrm>
            <a:off x="3785249" y="2788913"/>
            <a:ext cx="1297277" cy="647300"/>
          </a:xfrm>
          <a:prstGeom prst="flowChartMagneticDisk">
            <a:avLst/>
          </a:prstGeom>
          <a:solidFill>
            <a:schemeClr val="accent4"/>
          </a:solidFill>
          <a:ln>
            <a:solidFill>
              <a:schemeClr val="tx2"/>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dirty="0"/>
          </a:p>
        </p:txBody>
      </p:sp>
      <p:sp>
        <p:nvSpPr>
          <p:cNvPr id="16" name="Rectangle 15"/>
          <p:cNvSpPr/>
          <p:nvPr/>
        </p:nvSpPr>
        <p:spPr>
          <a:xfrm>
            <a:off x="3973607" y="3000181"/>
            <a:ext cx="417001" cy="461665"/>
          </a:xfrm>
          <a:prstGeom prst="rect">
            <a:avLst/>
          </a:prstGeom>
          <a:noFill/>
          <a:ln>
            <a:noFill/>
          </a:ln>
        </p:spPr>
        <p:txBody>
          <a:bodyPr wrap="none">
            <a:spAutoFit/>
          </a:bodyPr>
          <a:lstStyle/>
          <a:p>
            <a:r>
              <a:rPr lang="en-US" sz="2400" b="0" i="0" dirty="0" smtClean="0">
                <a:solidFill>
                  <a:schemeClr val="tx2"/>
                </a:solidFill>
                <a:latin typeface="Zapf Dingbats"/>
                <a:ea typeface="Zapf Dingbats"/>
                <a:cs typeface="Zapf Dingbats"/>
              </a:rPr>
              <a:t>✓</a:t>
            </a:r>
            <a:endParaRPr lang="en-US" sz="2400" dirty="0">
              <a:solidFill>
                <a:schemeClr val="tx2"/>
              </a:solidFill>
            </a:endParaRPr>
          </a:p>
        </p:txBody>
      </p:sp>
      <p:sp>
        <p:nvSpPr>
          <p:cNvPr id="17" name="Rectangle 16"/>
          <p:cNvSpPr/>
          <p:nvPr/>
        </p:nvSpPr>
        <p:spPr>
          <a:xfrm>
            <a:off x="4235753" y="3000181"/>
            <a:ext cx="417001" cy="461665"/>
          </a:xfrm>
          <a:prstGeom prst="rect">
            <a:avLst/>
          </a:prstGeom>
          <a:noFill/>
          <a:ln>
            <a:noFill/>
          </a:ln>
        </p:spPr>
        <p:txBody>
          <a:bodyPr wrap="none">
            <a:spAutoFit/>
          </a:bodyPr>
          <a:lstStyle/>
          <a:p>
            <a:r>
              <a:rPr lang="en-US" sz="2400" b="0" i="0" dirty="0" smtClean="0">
                <a:solidFill>
                  <a:schemeClr val="tx2"/>
                </a:solidFill>
                <a:latin typeface="Zapf Dingbats"/>
                <a:ea typeface="Zapf Dingbats"/>
                <a:cs typeface="Zapf Dingbats"/>
              </a:rPr>
              <a:t>✓</a:t>
            </a:r>
            <a:endParaRPr lang="en-US" sz="2400" dirty="0">
              <a:solidFill>
                <a:schemeClr val="tx2"/>
              </a:solidFill>
            </a:endParaRPr>
          </a:p>
        </p:txBody>
      </p:sp>
      <p:sp>
        <p:nvSpPr>
          <p:cNvPr id="18" name="Rectangle 17"/>
          <p:cNvSpPr/>
          <p:nvPr/>
        </p:nvSpPr>
        <p:spPr>
          <a:xfrm>
            <a:off x="4497899" y="3000181"/>
            <a:ext cx="417001" cy="461665"/>
          </a:xfrm>
          <a:prstGeom prst="rect">
            <a:avLst/>
          </a:prstGeom>
          <a:noFill/>
          <a:ln>
            <a:noFill/>
          </a:ln>
        </p:spPr>
        <p:txBody>
          <a:bodyPr wrap="none">
            <a:spAutoFit/>
          </a:bodyPr>
          <a:lstStyle/>
          <a:p>
            <a:r>
              <a:rPr lang="en-US" sz="2400" b="0" i="0" dirty="0" smtClean="0">
                <a:solidFill>
                  <a:schemeClr val="tx2"/>
                </a:solidFill>
                <a:latin typeface="Zapf Dingbats"/>
                <a:ea typeface="Zapf Dingbats"/>
                <a:cs typeface="Zapf Dingbats"/>
              </a:rPr>
              <a:t>✓</a:t>
            </a:r>
            <a:endParaRPr lang="en-US" sz="2400" dirty="0">
              <a:solidFill>
                <a:schemeClr val="tx2"/>
              </a:solidFill>
            </a:endParaRPr>
          </a:p>
        </p:txBody>
      </p:sp>
      <p:sp>
        <p:nvSpPr>
          <p:cNvPr id="39" name="Notched Right Arrow 38"/>
          <p:cNvSpPr/>
          <p:nvPr/>
        </p:nvSpPr>
        <p:spPr>
          <a:xfrm>
            <a:off x="2722617" y="1801585"/>
            <a:ext cx="453400" cy="241490"/>
          </a:xfrm>
          <a:prstGeom prst="notched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chemeClr val="tx2"/>
              </a:solidFill>
            </a:endParaRPr>
          </a:p>
        </p:txBody>
      </p:sp>
      <p:sp>
        <p:nvSpPr>
          <p:cNvPr id="40" name="Notched Right Arrow 39"/>
          <p:cNvSpPr/>
          <p:nvPr/>
        </p:nvSpPr>
        <p:spPr>
          <a:xfrm>
            <a:off x="5709899" y="1801586"/>
            <a:ext cx="453400" cy="241490"/>
          </a:xfrm>
          <a:prstGeom prst="notched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chemeClr val="tx2"/>
              </a:solidFill>
            </a:endParaRPr>
          </a:p>
        </p:txBody>
      </p:sp>
      <p:sp>
        <p:nvSpPr>
          <p:cNvPr id="6" name="Rounded Rectangle 5"/>
          <p:cNvSpPr/>
          <p:nvPr/>
        </p:nvSpPr>
        <p:spPr>
          <a:xfrm>
            <a:off x="6199586" y="1714767"/>
            <a:ext cx="2439589" cy="388078"/>
          </a:xfrm>
          <a:prstGeom prst="roundRect">
            <a:avLst/>
          </a:prstGeom>
          <a:gradFill>
            <a:gsLst>
              <a:gs pos="0">
                <a:srgbClr val="C8DCF5"/>
              </a:gs>
              <a:gs pos="35000">
                <a:srgbClr val="78C3E6"/>
              </a:gs>
              <a:gs pos="100000">
                <a:srgbClr val="007DB8"/>
              </a:gs>
            </a:gsLst>
            <a:lin ang="5400000" scaled="0"/>
          </a:gra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2"/>
                </a:solidFill>
              </a:rPr>
              <a:t>Recovers correctly</a:t>
            </a:r>
          </a:p>
        </p:txBody>
      </p:sp>
      <p:sp>
        <p:nvSpPr>
          <p:cNvPr id="41" name="Rounded Rectangle 40"/>
          <p:cNvSpPr/>
          <p:nvPr/>
        </p:nvSpPr>
        <p:spPr>
          <a:xfrm>
            <a:off x="3234023" y="1748864"/>
            <a:ext cx="2439589" cy="388078"/>
          </a:xfrm>
          <a:prstGeom prst="roundRect">
            <a:avLst/>
          </a:prstGeom>
          <a:gradFill>
            <a:gsLst>
              <a:gs pos="0">
                <a:srgbClr val="C8DCF5"/>
              </a:gs>
              <a:gs pos="35000">
                <a:srgbClr val="78C3E6"/>
              </a:gs>
              <a:gs pos="100000">
                <a:srgbClr val="007DB8"/>
              </a:gs>
            </a:gsLst>
            <a:lin ang="5400000" scaled="0"/>
          </a:gra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2"/>
                </a:solidFill>
              </a:rPr>
              <a:t>Stays correct</a:t>
            </a:r>
          </a:p>
        </p:txBody>
      </p:sp>
      <p:sp>
        <p:nvSpPr>
          <p:cNvPr id="42" name="Rounded Rectangle 41"/>
          <p:cNvSpPr/>
          <p:nvPr/>
        </p:nvSpPr>
        <p:spPr>
          <a:xfrm>
            <a:off x="226115" y="1748864"/>
            <a:ext cx="2439589" cy="388078"/>
          </a:xfrm>
          <a:prstGeom prst="roundRect">
            <a:avLst/>
          </a:prstGeom>
          <a:gradFill>
            <a:gsLst>
              <a:gs pos="0">
                <a:srgbClr val="C8DCF5"/>
              </a:gs>
              <a:gs pos="35000">
                <a:srgbClr val="78C3E6"/>
              </a:gs>
              <a:gs pos="100000">
                <a:srgbClr val="007DB8"/>
              </a:gs>
            </a:gsLst>
            <a:lin ang="5400000" scaled="0"/>
          </a:gra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2"/>
                </a:solidFill>
              </a:rPr>
              <a:t>Stored correctly</a:t>
            </a:r>
          </a:p>
        </p:txBody>
      </p:sp>
    </p:spTree>
    <p:extLst>
      <p:ext uri="{BB962C8B-B14F-4D97-AF65-F5344CB8AC3E}">
        <p14:creationId xmlns:p14="http://schemas.microsoft.com/office/powerpoint/2010/main" val="12778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50040" y="3883917"/>
            <a:ext cx="308162" cy="790016"/>
          </a:xfrm>
          <a:prstGeom prst="rect">
            <a:avLst/>
          </a:prstGeom>
        </p:spPr>
      </p:pic>
      <p:sp>
        <p:nvSpPr>
          <p:cNvPr id="6" name="Text Placeholder 5"/>
          <p:cNvSpPr>
            <a:spLocks noGrp="1"/>
          </p:cNvSpPr>
          <p:nvPr>
            <p:ph type="body" sz="quarter" idx="10"/>
          </p:nvPr>
        </p:nvSpPr>
        <p:spPr>
          <a:xfrm>
            <a:off x="274319" y="750959"/>
            <a:ext cx="7955280" cy="238842"/>
          </a:xfrm>
        </p:spPr>
        <p:txBody>
          <a:bodyPr/>
          <a:lstStyle/>
          <a:p>
            <a:r>
              <a:rPr lang="en-US" dirty="0"/>
              <a:t>Data Domain Boost </a:t>
            </a:r>
          </a:p>
        </p:txBody>
      </p:sp>
      <p:sp>
        <p:nvSpPr>
          <p:cNvPr id="3" name="Title 2"/>
          <p:cNvSpPr>
            <a:spLocks noGrp="1"/>
          </p:cNvSpPr>
          <p:nvPr>
            <p:ph type="title"/>
          </p:nvPr>
        </p:nvSpPr>
        <p:spPr/>
        <p:txBody>
          <a:bodyPr/>
          <a:lstStyle/>
          <a:p>
            <a:r>
              <a:rPr lang="en-US" cap="none" dirty="0" smtClean="0">
                <a:solidFill>
                  <a:schemeClr val="bg1"/>
                </a:solidFill>
              </a:rPr>
              <a:t>Faster, More </a:t>
            </a:r>
            <a:r>
              <a:rPr lang="en-US" dirty="0"/>
              <a:t>E</a:t>
            </a:r>
            <a:r>
              <a:rPr lang="en-US" cap="none" dirty="0" smtClean="0">
                <a:solidFill>
                  <a:schemeClr val="bg1"/>
                </a:solidFill>
              </a:rPr>
              <a:t>fficient </a:t>
            </a:r>
            <a:r>
              <a:rPr lang="en-US" dirty="0"/>
              <a:t>B</a:t>
            </a:r>
            <a:r>
              <a:rPr lang="en-US" cap="none" dirty="0" smtClean="0">
                <a:solidFill>
                  <a:schemeClr val="bg1"/>
                </a:solidFill>
              </a:rPr>
              <a:t>ackup</a:t>
            </a:r>
            <a:endParaRPr lang="en-US" cap="none" dirty="0">
              <a:solidFill>
                <a:schemeClr val="bg1"/>
              </a:solidFill>
            </a:endParaRPr>
          </a:p>
        </p:txBody>
      </p:sp>
      <p:sp>
        <p:nvSpPr>
          <p:cNvPr id="20" name="Rectangle 10"/>
          <p:cNvSpPr txBox="1">
            <a:spLocks noChangeArrowheads="1"/>
          </p:cNvSpPr>
          <p:nvPr/>
        </p:nvSpPr>
        <p:spPr bwMode="gray">
          <a:xfrm>
            <a:off x="377503" y="1218535"/>
            <a:ext cx="8360656" cy="1617239"/>
          </a:xfrm>
          <a:prstGeom prst="rect">
            <a:avLst/>
          </a:prstGeom>
        </p:spPr>
        <p:txBody>
          <a:bodyPr wrap="square" lIns="0" tIns="0" rIns="0" bIns="0">
            <a:normAutofit/>
          </a:bodyPr>
          <a:lstStyle>
            <a:lvl1pPr marL="228600" indent="-228600" eaLnBrk="1" hangingPunct="1">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ea typeface="Museo Sans For Dell" pitchFamily="2" charset="0"/>
                <a:cs typeface="Arial" panose="020B0604020202020204" pitchFamily="34" charset="0"/>
              </a:defRPr>
            </a:lvl1pPr>
            <a:lvl2pPr marL="573088" indent="-231775" eaLnBrk="1"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Arial" panose="020B0604020202020204" pitchFamily="34" charset="0"/>
                <a:ea typeface="Museo Sans For Dell" pitchFamily="2" charset="0"/>
                <a:cs typeface="Arial" panose="020B0604020202020204" pitchFamily="34" charset="0"/>
              </a:defRPr>
            </a:lvl2pPr>
            <a:lvl3pPr marL="909638" indent="-220663" eaLnBrk="1"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Arial" panose="020B0604020202020204" pitchFamily="34" charset="0"/>
                <a:ea typeface="Museo Sans For Dell" pitchFamily="2" charset="0"/>
                <a:cs typeface="Arial" panose="020B0604020202020204" pitchFamily="34" charset="0"/>
              </a:defRPr>
            </a:lvl3pPr>
            <a:lvl4pPr marL="1246188" indent="-222250" eaLnBrk="1" hangingPunct="1">
              <a:lnSpc>
                <a:spcPct val="90000"/>
              </a:lnSpc>
              <a:spcBef>
                <a:spcPts val="300"/>
              </a:spcBef>
              <a:spcAft>
                <a:spcPts val="0"/>
              </a:spcAft>
              <a:buClr>
                <a:srgbClr val="AAAAAA"/>
              </a:buClr>
              <a:buFont typeface="Courier New" panose="02070309020205020404" pitchFamily="49" charset="0"/>
              <a:buChar char="o"/>
              <a:defRPr sz="1000" baseline="0">
                <a:solidFill>
                  <a:schemeClr val="bg2"/>
                </a:solidFill>
                <a:latin typeface="Museo Sans For Dell" pitchFamily="2" charset="0"/>
                <a:ea typeface="Museo Sans For Dell" pitchFamily="2" charset="0"/>
              </a:defRPr>
            </a:lvl4pPr>
            <a:lvl5pPr marL="1608138" indent="-236538" eaLnBrk="1" hangingPunct="1">
              <a:lnSpc>
                <a:spcPct val="90000"/>
              </a:lnSpc>
              <a:spcBef>
                <a:spcPts val="300"/>
              </a:spcBef>
              <a:spcAft>
                <a:spcPts val="0"/>
              </a:spcAft>
              <a:buClr>
                <a:srgbClr val="AAAAAA"/>
              </a:buClr>
              <a:buFont typeface="Museo For Dell 300" pitchFamily="50" charset="0"/>
              <a:buChar char="–"/>
              <a:defRPr sz="1200">
                <a:latin typeface="Museo Sans For Dell" pitchFamily="2" charset="0"/>
                <a:ea typeface="Museo Sans For Dell" pitchFamily="2" charset="0"/>
              </a:defRPr>
            </a:lvl5pPr>
            <a:lvl6pPr marL="2065338" indent="-236538" fontAlgn="base">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fontAlgn="base">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fontAlgn="base">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fontAlgn="base">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a:buClr>
                <a:schemeClr val="tx2">
                  <a:lumMod val="65000"/>
                </a:schemeClr>
              </a:buClr>
            </a:pPr>
            <a:r>
              <a:rPr lang="en-US" sz="1800" dirty="0"/>
              <a:t>Advanced integration with leading backup and enterprise applications</a:t>
            </a:r>
          </a:p>
          <a:p>
            <a:pPr>
              <a:buClr>
                <a:schemeClr val="tx2">
                  <a:lumMod val="65000"/>
                </a:schemeClr>
              </a:buClr>
            </a:pPr>
            <a:r>
              <a:rPr lang="en-US" sz="1800" dirty="0"/>
              <a:t>Speeds backups by up to 50%</a:t>
            </a:r>
          </a:p>
          <a:p>
            <a:pPr>
              <a:buClr>
                <a:schemeClr val="tx2">
                  <a:lumMod val="65000"/>
                </a:schemeClr>
              </a:buClr>
            </a:pPr>
            <a:r>
              <a:rPr lang="en-US" sz="1800" dirty="0"/>
              <a:t>Reduce network utilization by up to 99%</a:t>
            </a:r>
          </a:p>
        </p:txBody>
      </p:sp>
      <p:pic>
        <p:nvPicPr>
          <p:cNvPr id="43" name="Picture 42"/>
          <p:cNvPicPr>
            <a:picLocks noChangeAspect="1"/>
          </p:cNvPicPr>
          <p:nvPr/>
        </p:nvPicPr>
        <p:blipFill>
          <a:blip r:embed="rId4"/>
          <a:stretch>
            <a:fillRect/>
          </a:stretch>
        </p:blipFill>
        <p:spPr>
          <a:xfrm>
            <a:off x="5068954" y="3709077"/>
            <a:ext cx="1175055" cy="167866"/>
          </a:xfrm>
          <a:prstGeom prst="rect">
            <a:avLst/>
          </a:prstGeom>
        </p:spPr>
      </p:pic>
      <p:pic>
        <p:nvPicPr>
          <p:cNvPr id="44" name="Picture 43"/>
          <p:cNvPicPr>
            <a:picLocks noChangeAspect="1"/>
          </p:cNvPicPr>
          <p:nvPr/>
        </p:nvPicPr>
        <p:blipFill>
          <a:blip r:embed="rId5"/>
          <a:stretch>
            <a:fillRect/>
          </a:stretch>
        </p:blipFill>
        <p:spPr>
          <a:xfrm>
            <a:off x="5304866" y="3569079"/>
            <a:ext cx="604335" cy="326024"/>
          </a:xfrm>
          <a:prstGeom prst="rect">
            <a:avLst/>
          </a:prstGeom>
        </p:spPr>
      </p:pic>
      <p:pic>
        <p:nvPicPr>
          <p:cNvPr id="45" name="Picture 44"/>
          <p:cNvPicPr>
            <a:picLocks noChangeAspect="1"/>
          </p:cNvPicPr>
          <p:nvPr/>
        </p:nvPicPr>
        <p:blipFill>
          <a:blip r:embed="rId6"/>
          <a:stretch>
            <a:fillRect/>
          </a:stretch>
        </p:blipFill>
        <p:spPr>
          <a:xfrm>
            <a:off x="1814696" y="3300116"/>
            <a:ext cx="2174479" cy="189314"/>
          </a:xfrm>
          <a:prstGeom prst="rect">
            <a:avLst/>
          </a:prstGeom>
        </p:spPr>
      </p:pic>
      <p:pic>
        <p:nvPicPr>
          <p:cNvPr id="46" name="Picture 45"/>
          <p:cNvPicPr>
            <a:picLocks noChangeAspect="1"/>
          </p:cNvPicPr>
          <p:nvPr/>
        </p:nvPicPr>
        <p:blipFill>
          <a:blip r:embed="rId7"/>
          <a:stretch>
            <a:fillRect/>
          </a:stretch>
        </p:blipFill>
        <p:spPr>
          <a:xfrm rot="20759181">
            <a:off x="1823374" y="3435581"/>
            <a:ext cx="790611" cy="841979"/>
          </a:xfrm>
          <a:prstGeom prst="rect">
            <a:avLst/>
          </a:prstGeom>
        </p:spPr>
      </p:pic>
      <p:pic>
        <p:nvPicPr>
          <p:cNvPr id="47" name="Picture 46"/>
          <p:cNvPicPr>
            <a:picLocks noChangeAspect="1"/>
          </p:cNvPicPr>
          <p:nvPr/>
        </p:nvPicPr>
        <p:blipFill>
          <a:blip r:embed="rId8"/>
          <a:stretch>
            <a:fillRect/>
          </a:stretch>
        </p:blipFill>
        <p:spPr>
          <a:xfrm>
            <a:off x="3477179" y="4184921"/>
            <a:ext cx="560103" cy="161965"/>
          </a:xfrm>
          <a:prstGeom prst="rect">
            <a:avLst/>
          </a:prstGeom>
        </p:spPr>
      </p:pic>
      <p:pic>
        <p:nvPicPr>
          <p:cNvPr id="49" name="Picture 48"/>
          <p:cNvPicPr>
            <a:picLocks noChangeAspect="1"/>
          </p:cNvPicPr>
          <p:nvPr/>
        </p:nvPicPr>
        <p:blipFill>
          <a:blip r:embed="rId9"/>
          <a:stretch>
            <a:fillRect/>
          </a:stretch>
        </p:blipFill>
        <p:spPr>
          <a:xfrm>
            <a:off x="2714125" y="4143587"/>
            <a:ext cx="779439" cy="245769"/>
          </a:xfrm>
          <a:prstGeom prst="rect">
            <a:avLst/>
          </a:prstGeom>
        </p:spPr>
      </p:pic>
      <p:pic>
        <p:nvPicPr>
          <p:cNvPr id="50" name="Picture 49"/>
          <p:cNvPicPr>
            <a:picLocks noChangeAspect="1"/>
          </p:cNvPicPr>
          <p:nvPr/>
        </p:nvPicPr>
        <p:blipFill>
          <a:blip r:embed="rId10"/>
          <a:stretch>
            <a:fillRect/>
          </a:stretch>
        </p:blipFill>
        <p:spPr>
          <a:xfrm>
            <a:off x="3756334" y="2708701"/>
            <a:ext cx="1459093" cy="114836"/>
          </a:xfrm>
          <a:prstGeom prst="rect">
            <a:avLst/>
          </a:prstGeom>
        </p:spPr>
      </p:pic>
      <p:pic>
        <p:nvPicPr>
          <p:cNvPr id="52" name="Picture 51"/>
          <p:cNvPicPr>
            <a:picLocks noChangeAspect="1"/>
          </p:cNvPicPr>
          <p:nvPr/>
        </p:nvPicPr>
        <p:blipFill>
          <a:blip r:embed="rId11"/>
          <a:stretch>
            <a:fillRect/>
          </a:stretch>
        </p:blipFill>
        <p:spPr>
          <a:xfrm>
            <a:off x="1280666" y="4003667"/>
            <a:ext cx="766808" cy="246468"/>
          </a:xfrm>
          <a:prstGeom prst="rect">
            <a:avLst/>
          </a:prstGeom>
          <a:ln>
            <a:noFill/>
          </a:ln>
        </p:spPr>
      </p:pic>
      <p:pic>
        <p:nvPicPr>
          <p:cNvPr id="53" name="Picture 52"/>
          <p:cNvPicPr>
            <a:picLocks noChangeAspect="1"/>
          </p:cNvPicPr>
          <p:nvPr/>
        </p:nvPicPr>
        <p:blipFill>
          <a:blip r:embed="rId12"/>
          <a:stretch>
            <a:fillRect/>
          </a:stretch>
        </p:blipFill>
        <p:spPr>
          <a:xfrm>
            <a:off x="1078109" y="2789501"/>
            <a:ext cx="573215" cy="208442"/>
          </a:xfrm>
          <a:prstGeom prst="rect">
            <a:avLst/>
          </a:prstGeom>
        </p:spPr>
      </p:pic>
      <p:pic>
        <p:nvPicPr>
          <p:cNvPr id="54" name="Picture 53"/>
          <p:cNvPicPr>
            <a:picLocks noChangeAspect="1"/>
          </p:cNvPicPr>
          <p:nvPr/>
        </p:nvPicPr>
        <p:blipFill>
          <a:blip r:embed="rId13"/>
          <a:stretch>
            <a:fillRect/>
          </a:stretch>
        </p:blipFill>
        <p:spPr>
          <a:xfrm>
            <a:off x="2932188" y="3632070"/>
            <a:ext cx="364773" cy="216162"/>
          </a:xfrm>
          <a:prstGeom prst="rect">
            <a:avLst/>
          </a:prstGeom>
        </p:spPr>
      </p:pic>
      <p:pic>
        <p:nvPicPr>
          <p:cNvPr id="57" name="Picture 5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10635" y="3038827"/>
            <a:ext cx="308162" cy="790016"/>
          </a:xfrm>
          <a:prstGeom prst="rect">
            <a:avLst/>
          </a:prstGeom>
        </p:spPr>
      </p:pic>
      <p:pic>
        <p:nvPicPr>
          <p:cNvPr id="58" name="Picture 57"/>
          <p:cNvPicPr>
            <a:picLocks noChangeAspect="1"/>
          </p:cNvPicPr>
          <p:nvPr/>
        </p:nvPicPr>
        <p:blipFill>
          <a:blip r:embed="rId9"/>
          <a:stretch>
            <a:fillRect/>
          </a:stretch>
        </p:blipFill>
        <p:spPr>
          <a:xfrm>
            <a:off x="974997" y="3372370"/>
            <a:ext cx="779439" cy="245769"/>
          </a:xfrm>
          <a:prstGeom prst="rect">
            <a:avLst/>
          </a:prstGeom>
        </p:spPr>
      </p:pic>
      <p:pic>
        <p:nvPicPr>
          <p:cNvPr id="26" name="Picture 2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447731" y="2999375"/>
            <a:ext cx="652893" cy="1839134"/>
          </a:xfrm>
          <a:prstGeom prst="rect">
            <a:avLst/>
          </a:prstGeom>
        </p:spPr>
      </p:pic>
      <p:pic>
        <p:nvPicPr>
          <p:cNvPr id="27" name="Picture 2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163003" y="2975536"/>
            <a:ext cx="652893" cy="1839134"/>
          </a:xfrm>
          <a:prstGeom prst="rect">
            <a:avLst/>
          </a:prstGeom>
        </p:spPr>
      </p:pic>
      <p:pic>
        <p:nvPicPr>
          <p:cNvPr id="28" name="Picture 27"/>
          <p:cNvPicPr>
            <a:picLocks noChangeAspect="1"/>
          </p:cNvPicPr>
          <p:nvPr/>
        </p:nvPicPr>
        <p:blipFill>
          <a:blip r:embed="rId9"/>
          <a:stretch>
            <a:fillRect/>
          </a:stretch>
        </p:blipFill>
        <p:spPr>
          <a:xfrm>
            <a:off x="3922331" y="3607563"/>
            <a:ext cx="1127098" cy="355391"/>
          </a:xfrm>
          <a:prstGeom prst="rect">
            <a:avLst/>
          </a:prstGeom>
        </p:spPr>
      </p:pic>
      <p:pic>
        <p:nvPicPr>
          <p:cNvPr id="29" name="Picture 28"/>
          <p:cNvPicPr>
            <a:picLocks noChangeAspect="1"/>
          </p:cNvPicPr>
          <p:nvPr/>
        </p:nvPicPr>
        <p:blipFill>
          <a:blip r:embed="rId9"/>
          <a:stretch>
            <a:fillRect/>
          </a:stretch>
        </p:blipFill>
        <p:spPr>
          <a:xfrm>
            <a:off x="6234852" y="3625273"/>
            <a:ext cx="1127098" cy="355391"/>
          </a:xfrm>
          <a:prstGeom prst="rect">
            <a:avLst/>
          </a:prstGeom>
        </p:spPr>
      </p:pic>
    </p:spTree>
    <p:extLst>
      <p:ext uri="{BB962C8B-B14F-4D97-AF65-F5344CB8AC3E}">
        <p14:creationId xmlns:p14="http://schemas.microsoft.com/office/powerpoint/2010/main" val="1660760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319" y="776613"/>
            <a:ext cx="7955280" cy="238842"/>
          </a:xfrm>
        </p:spPr>
        <p:txBody>
          <a:bodyPr/>
          <a:lstStyle/>
          <a:p>
            <a:r>
              <a:rPr lang="en-US" smtClean="0"/>
              <a:t>DD </a:t>
            </a:r>
            <a:r>
              <a:rPr lang="en-US" dirty="0"/>
              <a:t>Boost for </a:t>
            </a:r>
            <a:r>
              <a:rPr lang="en-US" dirty="0" smtClean="0"/>
              <a:t>Enterprise Applications</a:t>
            </a:r>
            <a:endParaRPr lang="en-US" dirty="0"/>
          </a:p>
        </p:txBody>
      </p:sp>
      <p:sp>
        <p:nvSpPr>
          <p:cNvPr id="3" name="Title 2"/>
          <p:cNvSpPr>
            <a:spLocks noGrp="1"/>
          </p:cNvSpPr>
          <p:nvPr>
            <p:ph type="title"/>
          </p:nvPr>
        </p:nvSpPr>
        <p:spPr/>
        <p:txBody>
          <a:bodyPr/>
          <a:lstStyle/>
          <a:p>
            <a:r>
              <a:rPr lang="en-US" dirty="0" smtClean="0">
                <a:solidFill>
                  <a:schemeClr val="bg1"/>
                </a:solidFill>
              </a:rPr>
              <a:t>Empowering Application </a:t>
            </a:r>
            <a:r>
              <a:rPr lang="en-US" dirty="0"/>
              <a:t>O</a:t>
            </a:r>
            <a:r>
              <a:rPr lang="en-US" dirty="0" smtClean="0">
                <a:solidFill>
                  <a:schemeClr val="bg1"/>
                </a:solidFill>
              </a:rPr>
              <a:t>wners</a:t>
            </a:r>
            <a:endParaRPr lang="en-US" dirty="0">
              <a:solidFill>
                <a:schemeClr val="bg1"/>
              </a:solidFill>
            </a:endParaRPr>
          </a:p>
        </p:txBody>
      </p:sp>
      <p:pic>
        <p:nvPicPr>
          <p:cNvPr id="6" name="Picture 5"/>
          <p:cNvPicPr>
            <a:picLocks noChangeAspect="1"/>
          </p:cNvPicPr>
          <p:nvPr/>
        </p:nvPicPr>
        <p:blipFill>
          <a:blip r:embed="rId3"/>
          <a:stretch>
            <a:fillRect/>
          </a:stretch>
        </p:blipFill>
        <p:spPr>
          <a:xfrm>
            <a:off x="310078" y="2100010"/>
            <a:ext cx="768360" cy="1749940"/>
          </a:xfrm>
          <a:prstGeom prst="rect">
            <a:avLst/>
          </a:prstGeom>
        </p:spPr>
      </p:pic>
      <p:sp>
        <p:nvSpPr>
          <p:cNvPr id="19" name="AutoShape 34"/>
          <p:cNvSpPr>
            <a:spLocks noChangeArrowheads="1"/>
          </p:cNvSpPr>
          <p:nvPr/>
        </p:nvSpPr>
        <p:spPr bwMode="auto">
          <a:xfrm>
            <a:off x="1221483" y="2570477"/>
            <a:ext cx="1816251" cy="542925"/>
          </a:xfrm>
          <a:prstGeom prst="rightArrow">
            <a:avLst>
              <a:gd name="adj1" fmla="val 71557"/>
              <a:gd name="adj2" fmla="val 33567"/>
            </a:avLst>
          </a:prstGeom>
          <a:gradFill>
            <a:gsLst>
              <a:gs pos="0">
                <a:schemeClr val="tx2">
                  <a:alpha val="10000"/>
                </a:schemeClr>
              </a:gs>
              <a:gs pos="100000">
                <a:schemeClr val="accent1"/>
              </a:gs>
            </a:gsLst>
            <a:lin ang="0" scaled="0"/>
          </a:gradFill>
          <a:ln w="12700">
            <a:gradFill>
              <a:gsLst>
                <a:gs pos="0">
                  <a:schemeClr val="accent1">
                    <a:lumMod val="75000"/>
                    <a:alpha val="0"/>
                  </a:schemeClr>
                </a:gs>
                <a:gs pos="100000">
                  <a:schemeClr val="accent1">
                    <a:lumMod val="7500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8"/>
            <a:endParaRPr lang="en-US" dirty="0">
              <a:solidFill>
                <a:srgbClr val="717074"/>
              </a:solidFill>
              <a:latin typeface="Verdana"/>
            </a:endParaRPr>
          </a:p>
        </p:txBody>
      </p:sp>
      <p:sp>
        <p:nvSpPr>
          <p:cNvPr id="8" name="TextBox 7"/>
          <p:cNvSpPr txBox="1"/>
          <p:nvPr/>
        </p:nvSpPr>
        <p:spPr>
          <a:xfrm>
            <a:off x="4213994" y="3207575"/>
            <a:ext cx="761427" cy="123111"/>
          </a:xfrm>
          <a:prstGeom prst="rect">
            <a:avLst/>
          </a:prstGeom>
          <a:noFill/>
        </p:spPr>
        <p:txBody>
          <a:bodyPr wrap="none" lIns="0" tIns="0" rIns="0" bIns="0" rtlCol="0">
            <a:spAutoFit/>
          </a:bodyPr>
          <a:lstStyle/>
          <a:p>
            <a:pPr marL="0"/>
            <a:r>
              <a:rPr lang="en-US" sz="800" dirty="0" err="1" smtClean="0">
                <a:solidFill>
                  <a:schemeClr val="bg2"/>
                </a:solidFill>
              </a:rPr>
              <a:t>Mtree</a:t>
            </a:r>
            <a:r>
              <a:rPr lang="en-US" sz="800" dirty="0" smtClean="0">
                <a:solidFill>
                  <a:schemeClr val="bg2"/>
                </a:solidFill>
              </a:rPr>
              <a:t> replication</a:t>
            </a:r>
          </a:p>
        </p:txBody>
      </p:sp>
      <p:grpSp>
        <p:nvGrpSpPr>
          <p:cNvPr id="22" name="Group 21"/>
          <p:cNvGrpSpPr/>
          <p:nvPr/>
        </p:nvGrpSpPr>
        <p:grpSpPr>
          <a:xfrm>
            <a:off x="4198820" y="2614705"/>
            <a:ext cx="863217" cy="542925"/>
            <a:chOff x="4727664" y="2586021"/>
            <a:chExt cx="904066" cy="542925"/>
          </a:xfrm>
        </p:grpSpPr>
        <p:sp>
          <p:nvSpPr>
            <p:cNvPr id="20" name="AutoShape 34"/>
            <p:cNvSpPr>
              <a:spLocks noChangeArrowheads="1"/>
            </p:cNvSpPr>
            <p:nvPr/>
          </p:nvSpPr>
          <p:spPr bwMode="auto">
            <a:xfrm>
              <a:off x="4727664" y="2586021"/>
              <a:ext cx="904066" cy="542925"/>
            </a:xfrm>
            <a:prstGeom prst="rightArrow">
              <a:avLst>
                <a:gd name="adj1" fmla="val 71557"/>
                <a:gd name="adj2" fmla="val 33567"/>
              </a:avLst>
            </a:prstGeom>
            <a:gradFill flip="none" rotWithShape="1">
              <a:gsLst>
                <a:gs pos="0">
                  <a:schemeClr val="bg2">
                    <a:alpha val="41000"/>
                  </a:schemeClr>
                </a:gs>
                <a:gs pos="100000">
                  <a:srgbClr val="FFFFFF">
                    <a:alpha val="28000"/>
                  </a:srgbClr>
                </a:gs>
              </a:gsLst>
              <a:lin ang="10320000" scaled="0"/>
              <a:tileRect/>
            </a:gradFill>
            <a:ln w="12700">
              <a:solidFill>
                <a:schemeClr val="bg2">
                  <a:alpha val="29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8"/>
              <a:endParaRPr lang="en-US" dirty="0">
                <a:solidFill>
                  <a:schemeClr val="accent4"/>
                </a:solidFill>
                <a:latin typeface="Verdana"/>
              </a:endParaRPr>
            </a:p>
          </p:txBody>
        </p:sp>
        <p:sp>
          <p:nvSpPr>
            <p:cNvPr id="11" name="TextBox 10"/>
            <p:cNvSpPr txBox="1"/>
            <p:nvPr/>
          </p:nvSpPr>
          <p:spPr>
            <a:xfrm>
              <a:off x="5010703" y="2765240"/>
              <a:ext cx="345846" cy="169277"/>
            </a:xfrm>
            <a:prstGeom prst="rect">
              <a:avLst/>
            </a:prstGeom>
            <a:noFill/>
          </p:spPr>
          <p:txBody>
            <a:bodyPr wrap="none" lIns="0" tIns="0" rIns="0" bIns="0" rtlCol="0">
              <a:spAutoFit/>
            </a:bodyPr>
            <a:lstStyle/>
            <a:p>
              <a:pPr marL="0"/>
              <a:r>
                <a:rPr lang="en-US" sz="1100" dirty="0" smtClean="0">
                  <a:solidFill>
                    <a:schemeClr val="bg2"/>
                  </a:solidFill>
                </a:rPr>
                <a:t>WAN</a:t>
              </a:r>
            </a:p>
          </p:txBody>
        </p:sp>
      </p:grpSp>
      <p:sp>
        <p:nvSpPr>
          <p:cNvPr id="23" name="Content Placeholder 30"/>
          <p:cNvSpPr txBox="1">
            <a:spLocks/>
          </p:cNvSpPr>
          <p:nvPr/>
        </p:nvSpPr>
        <p:spPr>
          <a:xfrm>
            <a:off x="6336655" y="1727047"/>
            <a:ext cx="2297385" cy="584635"/>
          </a:xfrm>
          <a:prstGeom prst="rect">
            <a:avLst/>
          </a:prstGeom>
        </p:spPr>
        <p:txBody>
          <a:bodyPr lIns="68580" tIns="34290" rIns="68580" bIns="34290" anchor="ct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rgbClr val="AAAAAA"/>
              </a:buClr>
            </a:pPr>
            <a:r>
              <a:rPr lang="en-US" sz="1800" b="1" dirty="0" smtClean="0">
                <a:solidFill>
                  <a:schemeClr val="bg1"/>
                </a:solidFill>
                <a:latin typeface="Arial" charset="0"/>
                <a:ea typeface="Arial" charset="0"/>
                <a:cs typeface="Arial" charset="0"/>
              </a:rPr>
              <a:t>Native</a:t>
            </a:r>
            <a:r>
              <a:rPr lang="en-US" sz="1800" b="1" dirty="0" smtClean="0">
                <a:solidFill>
                  <a:srgbClr val="2C95DD"/>
                </a:solidFill>
                <a:latin typeface="Arial" charset="0"/>
                <a:ea typeface="Arial" charset="0"/>
                <a:cs typeface="Arial" charset="0"/>
              </a:rPr>
              <a:t> </a:t>
            </a:r>
            <a:r>
              <a:rPr lang="en-US" sz="1800" dirty="0" smtClean="0">
                <a:solidFill>
                  <a:schemeClr val="bg2"/>
                </a:solidFill>
                <a:latin typeface="Arial" charset="0"/>
                <a:ea typeface="Arial" charset="0"/>
                <a:cs typeface="Arial" charset="0"/>
              </a:rPr>
              <a:t>app integration</a:t>
            </a:r>
            <a:endParaRPr lang="en-US" sz="1800" b="1" dirty="0">
              <a:solidFill>
                <a:schemeClr val="bg2"/>
              </a:solidFill>
              <a:latin typeface="Arial" charset="0"/>
              <a:ea typeface="Arial" charset="0"/>
              <a:cs typeface="Arial" charset="0"/>
            </a:endParaRPr>
          </a:p>
        </p:txBody>
      </p:sp>
      <p:sp>
        <p:nvSpPr>
          <p:cNvPr id="24" name="Content Placeholder 30"/>
          <p:cNvSpPr txBox="1">
            <a:spLocks/>
          </p:cNvSpPr>
          <p:nvPr/>
        </p:nvSpPr>
        <p:spPr>
          <a:xfrm>
            <a:off x="6336656" y="2622940"/>
            <a:ext cx="1936376" cy="584635"/>
          </a:xfrm>
          <a:prstGeom prst="rect">
            <a:avLst/>
          </a:prstGeom>
        </p:spPr>
        <p:txBody>
          <a:bodyPr lIns="68580" tIns="34290" rIns="68580" bIns="34290" anchor="ct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rgbClr val="AAAAAA"/>
              </a:buClr>
            </a:pPr>
            <a:r>
              <a:rPr lang="en-US" sz="1800" b="1" dirty="0" smtClean="0">
                <a:solidFill>
                  <a:schemeClr val="bg1"/>
                </a:solidFill>
                <a:latin typeface="Arial" charset="0"/>
                <a:ea typeface="Arial" charset="0"/>
                <a:cs typeface="Arial" charset="0"/>
              </a:rPr>
              <a:t>Efficient</a:t>
            </a:r>
            <a:r>
              <a:rPr lang="en-US" sz="1800" b="1" dirty="0" smtClean="0">
                <a:solidFill>
                  <a:srgbClr val="2C95DD"/>
                </a:solidFill>
                <a:latin typeface="Arial" charset="0"/>
                <a:ea typeface="Arial" charset="0"/>
                <a:cs typeface="Arial" charset="0"/>
              </a:rPr>
              <a:t> </a:t>
            </a:r>
            <a:r>
              <a:rPr lang="en-US" sz="1800" dirty="0" smtClean="0">
                <a:solidFill>
                  <a:schemeClr val="bg2"/>
                </a:solidFill>
                <a:latin typeface="Arial" charset="0"/>
                <a:ea typeface="Arial" charset="0"/>
                <a:cs typeface="Arial" charset="0"/>
              </a:rPr>
              <a:t>backup &amp; replication</a:t>
            </a:r>
            <a:endParaRPr lang="en-US" sz="1800" dirty="0">
              <a:solidFill>
                <a:schemeClr val="bg2"/>
              </a:solidFill>
              <a:latin typeface="Arial" charset="0"/>
              <a:ea typeface="Arial" charset="0"/>
              <a:cs typeface="Arial" charset="0"/>
            </a:endParaRPr>
          </a:p>
        </p:txBody>
      </p:sp>
      <p:sp>
        <p:nvSpPr>
          <p:cNvPr id="25" name="Content Placeholder 30"/>
          <p:cNvSpPr txBox="1">
            <a:spLocks/>
          </p:cNvSpPr>
          <p:nvPr/>
        </p:nvSpPr>
        <p:spPr>
          <a:xfrm>
            <a:off x="6336655" y="3527980"/>
            <a:ext cx="2743200" cy="584635"/>
          </a:xfrm>
          <a:prstGeom prst="rect">
            <a:avLst/>
          </a:prstGeom>
        </p:spPr>
        <p:txBody>
          <a:bodyPr lIns="68580" tIns="34290" rIns="68580" bIns="34290" anchor="ct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rgbClr val="AAAAAA"/>
              </a:buClr>
            </a:pPr>
            <a:r>
              <a:rPr lang="en-US" sz="1800" b="1" dirty="0" smtClean="0">
                <a:solidFill>
                  <a:schemeClr val="bg1"/>
                </a:solidFill>
                <a:latin typeface="Arial" charset="0"/>
                <a:ea typeface="Arial" charset="0"/>
                <a:cs typeface="Arial" charset="0"/>
              </a:rPr>
              <a:t>Controlled</a:t>
            </a:r>
            <a:r>
              <a:rPr lang="en-US" sz="1800" b="1" dirty="0" smtClean="0">
                <a:solidFill>
                  <a:srgbClr val="2C95DD"/>
                </a:solidFill>
                <a:latin typeface="Arial" charset="0"/>
                <a:ea typeface="Arial" charset="0"/>
                <a:cs typeface="Arial" charset="0"/>
              </a:rPr>
              <a:t/>
            </a:r>
            <a:br>
              <a:rPr lang="en-US" sz="1800" b="1" dirty="0" smtClean="0">
                <a:solidFill>
                  <a:srgbClr val="2C95DD"/>
                </a:solidFill>
                <a:latin typeface="Arial" charset="0"/>
                <a:ea typeface="Arial" charset="0"/>
                <a:cs typeface="Arial" charset="0"/>
              </a:rPr>
            </a:br>
            <a:r>
              <a:rPr lang="en-US" sz="1800" dirty="0" smtClean="0">
                <a:solidFill>
                  <a:schemeClr val="bg2"/>
                </a:solidFill>
                <a:latin typeface="Arial" charset="0"/>
                <a:ea typeface="Arial" charset="0"/>
                <a:cs typeface="Arial" charset="0"/>
              </a:rPr>
              <a:t>by app team</a:t>
            </a:r>
            <a:endParaRPr lang="en-US" sz="1800" dirty="0">
              <a:solidFill>
                <a:schemeClr val="bg2"/>
              </a:solidFill>
              <a:latin typeface="Arial" charset="0"/>
              <a:ea typeface="Arial" charset="0"/>
              <a:cs typeface="Arial" charset="0"/>
            </a:endParaRPr>
          </a:p>
        </p:txBody>
      </p:sp>
      <p:grpSp>
        <p:nvGrpSpPr>
          <p:cNvPr id="29" name="Group 28"/>
          <p:cNvGrpSpPr/>
          <p:nvPr/>
        </p:nvGrpSpPr>
        <p:grpSpPr>
          <a:xfrm>
            <a:off x="979869" y="1417963"/>
            <a:ext cx="2200021" cy="1156455"/>
            <a:chOff x="6482660" y="1051891"/>
            <a:chExt cx="2200021" cy="1156455"/>
          </a:xfrm>
        </p:grpSpPr>
        <p:sp>
          <p:nvSpPr>
            <p:cNvPr id="30" name="Rectangle 29"/>
            <p:cNvSpPr/>
            <p:nvPr/>
          </p:nvSpPr>
          <p:spPr>
            <a:xfrm>
              <a:off x="6482660" y="1645328"/>
              <a:ext cx="2200021" cy="563018"/>
            </a:xfrm>
            <a:prstGeom prst="rect">
              <a:avLst/>
            </a:prstGeom>
          </p:spPr>
          <p:txBody>
            <a:bodyPr wrap="square" lIns="0" tIns="0" rIns="0" bIns="0" anchor="t">
              <a:noAutofit/>
            </a:bodyPr>
            <a:lstStyle/>
            <a:p>
              <a:pPr algn="ctr">
                <a:spcAft>
                  <a:spcPts val="1200"/>
                </a:spcAft>
              </a:pPr>
              <a:r>
                <a:rPr lang="en-US" sz="1600" dirty="0" smtClean="0">
                  <a:solidFill>
                    <a:schemeClr val="bg2"/>
                  </a:solidFill>
                  <a:ea typeface="Arial" charset="0"/>
                  <a:cs typeface="Arial" charset="0"/>
                </a:rPr>
                <a:t>Faster backup</a:t>
              </a:r>
              <a:endParaRPr lang="en-US" sz="1600" dirty="0">
                <a:solidFill>
                  <a:schemeClr val="bg2"/>
                </a:solidFill>
                <a:ea typeface="Arial" charset="0"/>
                <a:cs typeface="Arial" charset="0"/>
              </a:endParaRPr>
            </a:p>
          </p:txBody>
        </p:sp>
        <p:sp>
          <p:nvSpPr>
            <p:cNvPr id="31" name="Rectangle 30"/>
            <p:cNvSpPr/>
            <p:nvPr/>
          </p:nvSpPr>
          <p:spPr>
            <a:xfrm>
              <a:off x="6663550" y="1051891"/>
              <a:ext cx="1838241" cy="709803"/>
            </a:xfrm>
            <a:prstGeom prst="rect">
              <a:avLst/>
            </a:prstGeom>
          </p:spPr>
          <p:txBody>
            <a:bodyPr wrap="square" lIns="0" tIns="0" rIns="0" bIns="0" anchor="ctr">
              <a:noAutofit/>
            </a:bodyPr>
            <a:lstStyle/>
            <a:p>
              <a:pPr algn="ctr"/>
              <a:r>
                <a:rPr lang="en-US" sz="3200" b="1" dirty="0" smtClean="0">
                  <a:solidFill>
                    <a:schemeClr val="bg1"/>
                  </a:solidFill>
                  <a:ea typeface="Arial" charset="0"/>
                  <a:cs typeface="Arial" charset="0"/>
                </a:rPr>
                <a:t>50%</a:t>
              </a:r>
              <a:endParaRPr lang="en-US" sz="3200" b="1" dirty="0">
                <a:solidFill>
                  <a:schemeClr val="bg1"/>
                </a:solidFill>
                <a:ea typeface="Arial" charset="0"/>
                <a:cs typeface="Arial" charset="0"/>
              </a:endParaRPr>
            </a:p>
          </p:txBody>
        </p:sp>
      </p:grpSp>
      <p:pic>
        <p:nvPicPr>
          <p:cNvPr id="32" name="Picture 4" descr="http://upload.wikimedia.org/wikipedia/en/9/9b/SAP_AG_(logo).gif"/>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23674"/>
          <a:stretch/>
        </p:blipFill>
        <p:spPr bwMode="auto">
          <a:xfrm>
            <a:off x="1905009" y="3125888"/>
            <a:ext cx="516077" cy="270460"/>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33" name="Picture 8" descr="http://siliconangle.com/files/2014/08/oracle-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08508" y="3146874"/>
            <a:ext cx="362871" cy="362871"/>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34" name="Picture 10" descr="http://logicexpress.net/wp-content/uploads/revslider/Home/DB2-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17912" y="3610096"/>
            <a:ext cx="943397" cy="353236"/>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35" name="Picture 34" descr="logo-mssql-logo.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64615" y="3523246"/>
            <a:ext cx="520645" cy="361559"/>
          </a:xfrm>
          <a:prstGeom prst="rect">
            <a:avLst/>
          </a:prstGeom>
          <a:ln>
            <a:noFill/>
          </a:ln>
          <a:effectLst>
            <a:outerShdw blurRad="292100" dist="139700" dir="2700000" algn="tl" rotWithShape="0">
              <a:srgbClr val="333333">
                <a:alpha val="65000"/>
              </a:srgbClr>
            </a:outerShdw>
          </a:effectLst>
        </p:spPr>
      </p:pic>
      <p:pic>
        <p:nvPicPr>
          <p:cNvPr id="37" name="Picture 36" descr="SAP-HANA-logo.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97713" y="3414383"/>
            <a:ext cx="846649" cy="246939"/>
          </a:xfrm>
          <a:prstGeom prst="rect">
            <a:avLst/>
          </a:prstGeom>
          <a:ln>
            <a:noFill/>
          </a:ln>
          <a:effectLst/>
        </p:spPr>
      </p:pic>
      <p:pic>
        <p:nvPicPr>
          <p:cNvPr id="26" name="Picture 2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50606" y="1393251"/>
            <a:ext cx="1059971" cy="2985832"/>
          </a:xfrm>
          <a:prstGeom prst="rect">
            <a:avLst/>
          </a:prstGeom>
        </p:spPr>
      </p:pic>
      <p:pic>
        <p:nvPicPr>
          <p:cNvPr id="27" name="Pictur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68412" y="1393251"/>
            <a:ext cx="1059971" cy="2985832"/>
          </a:xfrm>
          <a:prstGeom prst="rect">
            <a:avLst/>
          </a:prstGeom>
        </p:spPr>
      </p:pic>
      <p:pic>
        <p:nvPicPr>
          <p:cNvPr id="28" name="Picture 4" descr="http://product-images.www8-hp.com/digmedialib/prodimg/lowres/c04320845.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125958" y="3899268"/>
            <a:ext cx="529395" cy="411094"/>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http://hortonworks.com/wp-content/uploads/2015/02/hw_logo_green_black.pn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1451965" y="3872111"/>
            <a:ext cx="669988" cy="332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8275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1+#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1+#ppt_w/2"/>
                                          </p:val>
                                        </p:tav>
                                        <p:tav tm="100000">
                                          <p:val>
                                            <p:strVal val="#ppt_x"/>
                                          </p:val>
                                        </p:tav>
                                      </p:tavLst>
                                    </p:anim>
                                    <p:anim calcmode="lin" valueType="num">
                                      <p:cBhvr additive="base">
                                        <p:cTn id="13" dur="500" fill="hold"/>
                                        <p:tgtEl>
                                          <p:spTgt spid="2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additive="base">
                                        <p:cTn id="17" dur="500" fill="hold"/>
                                        <p:tgtEl>
                                          <p:spTgt spid="25"/>
                                        </p:tgtEl>
                                        <p:attrNameLst>
                                          <p:attrName>ppt_x</p:attrName>
                                        </p:attrNameLst>
                                      </p:cBhvr>
                                      <p:tavLst>
                                        <p:tav tm="0">
                                          <p:val>
                                            <p:strVal val="1+#ppt_w/2"/>
                                          </p:val>
                                        </p:tav>
                                        <p:tav tm="100000">
                                          <p:val>
                                            <p:strVal val="#ppt_x"/>
                                          </p:val>
                                        </p:tav>
                                      </p:tavLst>
                                    </p:anim>
                                    <p:anim calcmode="lin" valueType="num">
                                      <p:cBhvr additive="base">
                                        <p:cTn id="18" dur="500" fill="hold"/>
                                        <p:tgtEl>
                                          <p:spTgt spid="25"/>
                                        </p:tgtEl>
                                        <p:attrNameLst>
                                          <p:attrName>ppt_y</p:attrName>
                                        </p:attrNameLst>
                                      </p:cBhvr>
                                      <p:tavLst>
                                        <p:tav tm="0">
                                          <p:val>
                                            <p:strVal val="#ppt_y"/>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1000"/>
                                        <p:tgtEl>
                                          <p:spTgt spid="29"/>
                                        </p:tgtEl>
                                      </p:cBhvr>
                                    </p:animEffect>
                                    <p:anim calcmode="lin" valueType="num">
                                      <p:cBhvr>
                                        <p:cTn id="22" dur="1000" fill="hold"/>
                                        <p:tgtEl>
                                          <p:spTgt spid="29"/>
                                        </p:tgtEl>
                                        <p:attrNameLst>
                                          <p:attrName>ppt_x</p:attrName>
                                        </p:attrNameLst>
                                      </p:cBhvr>
                                      <p:tavLst>
                                        <p:tav tm="0">
                                          <p:val>
                                            <p:strVal val="#ppt_x"/>
                                          </p:val>
                                        </p:tav>
                                        <p:tav tm="100000">
                                          <p:val>
                                            <p:strVal val="#ppt_x"/>
                                          </p:val>
                                        </p:tav>
                                      </p:tavLst>
                                    </p:anim>
                                    <p:anim calcmode="lin" valueType="num">
                                      <p:cBhvr>
                                        <p:cTn id="23"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45796" y="2667018"/>
            <a:ext cx="5195165" cy="937846"/>
          </a:xfrm>
          <a:prstGeom prst="roundRect">
            <a:avLst>
              <a:gd name="adj" fmla="val 9736"/>
            </a:avLst>
          </a:prstGeom>
          <a:gradFill flip="none" rotWithShape="1">
            <a:gsLst>
              <a:gs pos="0">
                <a:schemeClr val="dk1">
                  <a:tint val="50000"/>
                  <a:satMod val="300000"/>
                  <a:alpha val="53000"/>
                </a:schemeClr>
              </a:gs>
              <a:gs pos="35000">
                <a:schemeClr val="dk1">
                  <a:tint val="37000"/>
                  <a:satMod val="300000"/>
                  <a:alpha val="53000"/>
                </a:schemeClr>
              </a:gs>
              <a:gs pos="100000">
                <a:schemeClr val="dk1">
                  <a:tint val="15000"/>
                  <a:satMod val="350000"/>
                  <a:alpha val="53000"/>
                </a:schemeClr>
              </a:gs>
            </a:gsLst>
            <a:lin ang="16200000" scaled="1"/>
            <a:tileRect/>
          </a:gradFill>
        </p:spPr>
        <p:style>
          <a:lnRef idx="1">
            <a:schemeClr val="dk1"/>
          </a:lnRef>
          <a:fillRef idx="2">
            <a:schemeClr val="dk1"/>
          </a:fillRef>
          <a:effectRef idx="1">
            <a:schemeClr val="dk1"/>
          </a:effectRef>
          <a:fontRef idx="minor">
            <a:schemeClr val="dk1"/>
          </a:fontRef>
        </p:style>
        <p:txBody>
          <a:bodyPr vert="vert270" lIns="0" tIns="0" rIns="0" bIns="0" rtlCol="0" anchor="t"/>
          <a:lstStyle/>
          <a:p>
            <a:pPr algn="ctr" fontAlgn="auto">
              <a:spcBef>
                <a:spcPts val="0"/>
              </a:spcBef>
              <a:spcAft>
                <a:spcPts val="0"/>
              </a:spcAft>
            </a:pPr>
            <a:r>
              <a:rPr lang="en-US" sz="1200" dirty="0" smtClean="0">
                <a:solidFill>
                  <a:schemeClr val="bg2"/>
                </a:solidFill>
              </a:rPr>
              <a:t>Backup Server</a:t>
            </a:r>
            <a:endParaRPr lang="en-US" sz="1200" dirty="0">
              <a:solidFill>
                <a:schemeClr val="bg2"/>
              </a:solidFill>
            </a:endParaRPr>
          </a:p>
          <a:p>
            <a:pPr algn="ctr" fontAlgn="auto">
              <a:spcBef>
                <a:spcPts val="0"/>
              </a:spcBef>
              <a:spcAft>
                <a:spcPts val="0"/>
              </a:spcAft>
            </a:pPr>
            <a:endParaRPr lang="en-US" sz="1200" dirty="0">
              <a:solidFill>
                <a:schemeClr val="bg2"/>
              </a:solidFill>
            </a:endParaRPr>
          </a:p>
        </p:txBody>
      </p:sp>
      <p:pic>
        <p:nvPicPr>
          <p:cNvPr id="170" name="Picture 16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95146" y="2858419"/>
            <a:ext cx="301445" cy="592729"/>
          </a:xfrm>
          <a:prstGeom prst="rect">
            <a:avLst/>
          </a:prstGeom>
        </p:spPr>
      </p:pic>
      <p:pic>
        <p:nvPicPr>
          <p:cNvPr id="171" name="Picture 17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7427" y="2871298"/>
            <a:ext cx="301445" cy="592729"/>
          </a:xfrm>
          <a:prstGeom prst="rect">
            <a:avLst/>
          </a:prstGeom>
        </p:spPr>
      </p:pic>
      <p:pic>
        <p:nvPicPr>
          <p:cNvPr id="172" name="Picture 17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8384" y="2868250"/>
            <a:ext cx="301445" cy="592729"/>
          </a:xfrm>
          <a:prstGeom prst="rect">
            <a:avLst/>
          </a:prstGeom>
        </p:spPr>
      </p:pic>
      <p:pic>
        <p:nvPicPr>
          <p:cNvPr id="173" name="Picture 17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98306" y="2875048"/>
            <a:ext cx="301445" cy="592729"/>
          </a:xfrm>
          <a:prstGeom prst="rect">
            <a:avLst/>
          </a:prstGeom>
        </p:spPr>
      </p:pic>
      <p:pic>
        <p:nvPicPr>
          <p:cNvPr id="174" name="Picture 17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96158" y="2868071"/>
            <a:ext cx="301445" cy="592729"/>
          </a:xfrm>
          <a:prstGeom prst="rect">
            <a:avLst/>
          </a:prstGeom>
        </p:spPr>
      </p:pic>
      <p:pic>
        <p:nvPicPr>
          <p:cNvPr id="175" name="Picture 1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94010" y="2867563"/>
            <a:ext cx="301445" cy="592729"/>
          </a:xfrm>
          <a:prstGeom prst="rect">
            <a:avLst/>
          </a:prstGeom>
        </p:spPr>
      </p:pic>
      <p:pic>
        <p:nvPicPr>
          <p:cNvPr id="176" name="Picture 17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91862" y="2857121"/>
            <a:ext cx="301445" cy="592729"/>
          </a:xfrm>
          <a:prstGeom prst="rect">
            <a:avLst/>
          </a:prstGeom>
        </p:spPr>
      </p:pic>
      <p:pic>
        <p:nvPicPr>
          <p:cNvPr id="177" name="Picture 17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43504" y="2858419"/>
            <a:ext cx="301445" cy="592729"/>
          </a:xfrm>
          <a:prstGeom prst="rect">
            <a:avLst/>
          </a:prstGeom>
        </p:spPr>
      </p:pic>
      <p:pic>
        <p:nvPicPr>
          <p:cNvPr id="178" name="Picture 17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19893" y="2849275"/>
            <a:ext cx="301445" cy="592729"/>
          </a:xfrm>
          <a:prstGeom prst="rect">
            <a:avLst/>
          </a:prstGeom>
        </p:spPr>
      </p:pic>
      <p:sp>
        <p:nvSpPr>
          <p:cNvPr id="4" name="Rounded Rectangle 3"/>
          <p:cNvSpPr/>
          <p:nvPr/>
        </p:nvSpPr>
        <p:spPr>
          <a:xfrm>
            <a:off x="45796" y="1719394"/>
            <a:ext cx="9026485" cy="947615"/>
          </a:xfrm>
          <a:prstGeom prst="roundRect">
            <a:avLst>
              <a:gd name="adj" fmla="val 9736"/>
            </a:avLst>
          </a:prstGeom>
          <a:gradFill flip="none" rotWithShape="1">
            <a:gsLst>
              <a:gs pos="0">
                <a:schemeClr val="dk1">
                  <a:tint val="50000"/>
                  <a:satMod val="300000"/>
                  <a:alpha val="53000"/>
                </a:schemeClr>
              </a:gs>
              <a:gs pos="35000">
                <a:schemeClr val="dk1">
                  <a:tint val="37000"/>
                  <a:satMod val="300000"/>
                  <a:alpha val="53000"/>
                </a:schemeClr>
              </a:gs>
              <a:gs pos="100000">
                <a:schemeClr val="dk1">
                  <a:tint val="15000"/>
                  <a:satMod val="350000"/>
                  <a:alpha val="53000"/>
                </a:schemeClr>
              </a:gs>
            </a:gsLst>
            <a:lin ang="16200000" scaled="1"/>
            <a:tileRect/>
          </a:gradFill>
        </p:spPr>
        <p:style>
          <a:lnRef idx="1">
            <a:schemeClr val="dk1"/>
          </a:lnRef>
          <a:fillRef idx="2">
            <a:schemeClr val="dk1"/>
          </a:fillRef>
          <a:effectRef idx="1">
            <a:schemeClr val="dk1"/>
          </a:effectRef>
          <a:fontRef idx="minor">
            <a:schemeClr val="dk1"/>
          </a:fontRef>
        </p:style>
        <p:txBody>
          <a:bodyPr vert="vert270" lIns="0" tIns="0" rIns="0" bIns="0" rtlCol="0" anchor="t"/>
          <a:lstStyle/>
          <a:p>
            <a:pPr algn="ctr" fontAlgn="auto">
              <a:spcBef>
                <a:spcPts val="0"/>
              </a:spcBef>
              <a:spcAft>
                <a:spcPts val="0"/>
              </a:spcAft>
            </a:pPr>
            <a:r>
              <a:rPr lang="en-US" sz="1200" dirty="0" smtClean="0">
                <a:solidFill>
                  <a:schemeClr val="bg2"/>
                </a:solidFill>
                <a:latin typeface="Verdana"/>
              </a:rPr>
              <a:t>App</a:t>
            </a:r>
          </a:p>
          <a:p>
            <a:pPr algn="ctr" fontAlgn="auto">
              <a:spcBef>
                <a:spcPts val="0"/>
              </a:spcBef>
              <a:spcAft>
                <a:spcPts val="0"/>
              </a:spcAft>
            </a:pPr>
            <a:r>
              <a:rPr lang="en-US" sz="1200" dirty="0" smtClean="0">
                <a:solidFill>
                  <a:schemeClr val="bg2"/>
                </a:solidFill>
                <a:latin typeface="Verdana"/>
              </a:rPr>
              <a:t>Server</a:t>
            </a:r>
            <a:endParaRPr lang="en-US" sz="1200" dirty="0">
              <a:solidFill>
                <a:schemeClr val="bg2"/>
              </a:solidFill>
              <a:latin typeface="Verdana"/>
            </a:endParaRPr>
          </a:p>
          <a:p>
            <a:pPr algn="ctr" fontAlgn="auto">
              <a:spcBef>
                <a:spcPts val="0"/>
              </a:spcBef>
              <a:spcAft>
                <a:spcPts val="0"/>
              </a:spcAft>
            </a:pPr>
            <a:endParaRPr lang="en-US" sz="1200" dirty="0">
              <a:solidFill>
                <a:schemeClr val="bg2"/>
              </a:solidFill>
              <a:latin typeface="Verdana"/>
            </a:endParaRPr>
          </a:p>
        </p:txBody>
      </p:sp>
      <p:pic>
        <p:nvPicPr>
          <p:cNvPr id="116" name="Picture 1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95146" y="1989656"/>
            <a:ext cx="301445" cy="592729"/>
          </a:xfrm>
          <a:prstGeom prst="rect">
            <a:avLst/>
          </a:prstGeom>
        </p:spPr>
      </p:pic>
      <p:sp>
        <p:nvSpPr>
          <p:cNvPr id="3" name="Title 2"/>
          <p:cNvSpPr>
            <a:spLocks noGrp="1"/>
          </p:cNvSpPr>
          <p:nvPr>
            <p:ph type="ctrTitle"/>
          </p:nvPr>
        </p:nvSpPr>
        <p:spPr>
          <a:xfrm>
            <a:off x="274483" y="258580"/>
            <a:ext cx="8458200" cy="457200"/>
          </a:xfrm>
        </p:spPr>
        <p:txBody>
          <a:bodyPr/>
          <a:lstStyle/>
          <a:p>
            <a:r>
              <a:rPr lang="en-US" cap="none" smtClean="0">
                <a:solidFill>
                  <a:schemeClr val="bg1"/>
                </a:solidFill>
                <a:latin typeface="+mj-lt"/>
              </a:rPr>
              <a:t>Data Domain Boost Ecosystem</a:t>
            </a:r>
            <a:endParaRPr lang="en-US" cap="none" dirty="0">
              <a:solidFill>
                <a:schemeClr val="bg1"/>
              </a:solidFill>
              <a:latin typeface="+mj-lt"/>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7427" y="2002535"/>
            <a:ext cx="301445" cy="592729"/>
          </a:xfrm>
          <a:prstGeom prst="rect">
            <a:avLst/>
          </a:prstGeom>
        </p:spPr>
      </p:pic>
      <p:pic>
        <p:nvPicPr>
          <p:cNvPr id="21" name="Picture 20" descr="oracle-logo.jp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530977" y="1307270"/>
            <a:ext cx="550573" cy="113687"/>
          </a:xfrm>
          <a:prstGeom prst="rect">
            <a:avLst/>
          </a:prstGeom>
        </p:spPr>
      </p:pic>
      <p:pic>
        <p:nvPicPr>
          <p:cNvPr id="22" name="Picture 21" descr="sap.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26123" y="1226302"/>
            <a:ext cx="391275" cy="194659"/>
          </a:xfrm>
          <a:prstGeom prst="rect">
            <a:avLst/>
          </a:prstGeom>
        </p:spPr>
      </p:pic>
      <p:pic>
        <p:nvPicPr>
          <p:cNvPr id="23" name="Picture 22" descr="HP.jp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488512" y="1161411"/>
            <a:ext cx="211701" cy="211701"/>
          </a:xfrm>
          <a:prstGeom prst="rect">
            <a:avLst/>
          </a:prstGeom>
        </p:spPr>
      </p:pic>
      <p:pic>
        <p:nvPicPr>
          <p:cNvPr id="24" name="Picture 23" descr="ibm-logo-3.jpg"/>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914421" y="1248844"/>
            <a:ext cx="476979" cy="179906"/>
          </a:xfrm>
          <a:prstGeom prst="rect">
            <a:avLst/>
          </a:prstGeom>
        </p:spPr>
      </p:pic>
      <p:pic>
        <p:nvPicPr>
          <p:cNvPr id="25" name="Picture 24" descr="microsoft.jpe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400031" y="1343794"/>
            <a:ext cx="524769" cy="112086"/>
          </a:xfrm>
          <a:prstGeom prst="rect">
            <a:avLst/>
          </a:prstGeom>
        </p:spPr>
      </p:pic>
      <p:sp>
        <p:nvSpPr>
          <p:cNvPr id="26" name="Rectangle 25"/>
          <p:cNvSpPr/>
          <p:nvPr/>
        </p:nvSpPr>
        <p:spPr>
          <a:xfrm>
            <a:off x="367935" y="1541246"/>
            <a:ext cx="309380" cy="107722"/>
          </a:xfrm>
          <a:prstGeom prst="rect">
            <a:avLst/>
          </a:prstGeom>
        </p:spPr>
        <p:txBody>
          <a:bodyPr wrap="none" lIns="0" tIns="0" rIns="0" bIns="0">
            <a:spAutoFit/>
          </a:bodyPr>
          <a:lstStyle/>
          <a:p>
            <a:pPr algn="ctr" fontAlgn="auto">
              <a:spcBef>
                <a:spcPts val="0"/>
              </a:spcBef>
              <a:spcAft>
                <a:spcPts val="0"/>
              </a:spcAft>
            </a:pPr>
            <a:r>
              <a:rPr lang="en-US" sz="700" dirty="0" smtClean="0">
                <a:solidFill>
                  <a:schemeClr val="bg2"/>
                </a:solidFill>
                <a:latin typeface="+mn-lt"/>
                <a:cs typeface="+mn-cs"/>
              </a:rPr>
              <a:t>Avamar</a:t>
            </a:r>
            <a:endParaRPr lang="en-US" sz="700" dirty="0">
              <a:solidFill>
                <a:schemeClr val="bg2"/>
              </a:solidFill>
              <a:latin typeface="+mn-lt"/>
              <a:cs typeface="+mn-cs"/>
            </a:endParaRPr>
          </a:p>
        </p:txBody>
      </p:sp>
      <p:sp>
        <p:nvSpPr>
          <p:cNvPr id="27" name="Rectangle 26"/>
          <p:cNvSpPr/>
          <p:nvPr/>
        </p:nvSpPr>
        <p:spPr>
          <a:xfrm>
            <a:off x="834189" y="1536672"/>
            <a:ext cx="429605" cy="107722"/>
          </a:xfrm>
          <a:prstGeom prst="rect">
            <a:avLst/>
          </a:prstGeom>
        </p:spPr>
        <p:txBody>
          <a:bodyPr wrap="none" lIns="0" tIns="0" rIns="0" bIns="0">
            <a:spAutoFit/>
          </a:bodyPr>
          <a:lstStyle/>
          <a:p>
            <a:pPr algn="ctr" fontAlgn="auto">
              <a:spcBef>
                <a:spcPts val="0"/>
              </a:spcBef>
              <a:spcAft>
                <a:spcPts val="0"/>
              </a:spcAft>
            </a:pPr>
            <a:r>
              <a:rPr lang="en-US" sz="700" dirty="0" smtClean="0">
                <a:solidFill>
                  <a:schemeClr val="bg2"/>
                </a:solidFill>
                <a:latin typeface="+mn-lt"/>
                <a:cs typeface="+mn-cs"/>
              </a:rPr>
              <a:t>NetWorker</a:t>
            </a:r>
            <a:endParaRPr lang="en-US" sz="700" dirty="0">
              <a:solidFill>
                <a:schemeClr val="bg2"/>
              </a:solidFill>
              <a:latin typeface="+mn-lt"/>
              <a:cs typeface="+mn-cs"/>
            </a:endParaRPr>
          </a:p>
        </p:txBody>
      </p:sp>
      <p:sp>
        <p:nvSpPr>
          <p:cNvPr id="28" name="Rectangle 27"/>
          <p:cNvSpPr/>
          <p:nvPr/>
        </p:nvSpPr>
        <p:spPr>
          <a:xfrm>
            <a:off x="2311203" y="1493803"/>
            <a:ext cx="437619" cy="107722"/>
          </a:xfrm>
          <a:prstGeom prst="rect">
            <a:avLst/>
          </a:prstGeom>
        </p:spPr>
        <p:txBody>
          <a:bodyPr wrap="none" lIns="0" tIns="0" rIns="0" bIns="0">
            <a:spAutoFit/>
          </a:bodyPr>
          <a:lstStyle/>
          <a:p>
            <a:pPr algn="ctr" fontAlgn="auto">
              <a:spcBef>
                <a:spcPts val="0"/>
              </a:spcBef>
              <a:spcAft>
                <a:spcPts val="0"/>
              </a:spcAft>
            </a:pPr>
            <a:r>
              <a:rPr lang="en-US" sz="700" dirty="0" smtClean="0">
                <a:solidFill>
                  <a:schemeClr val="bg2"/>
                </a:solidFill>
                <a:latin typeface="+mn-lt"/>
                <a:cs typeface="+mn-cs"/>
              </a:rPr>
              <a:t>NetBackup</a:t>
            </a:r>
            <a:endParaRPr lang="en-US" sz="700" dirty="0">
              <a:solidFill>
                <a:schemeClr val="bg2"/>
              </a:solidFill>
              <a:latin typeface="+mn-lt"/>
              <a:cs typeface="+mn-cs"/>
            </a:endParaRPr>
          </a:p>
        </p:txBody>
      </p:sp>
      <p:sp>
        <p:nvSpPr>
          <p:cNvPr id="29" name="Rectangle 28"/>
          <p:cNvSpPr/>
          <p:nvPr/>
        </p:nvSpPr>
        <p:spPr>
          <a:xfrm>
            <a:off x="2861932" y="1436384"/>
            <a:ext cx="323807" cy="215444"/>
          </a:xfrm>
          <a:prstGeom prst="rect">
            <a:avLst/>
          </a:prstGeom>
        </p:spPr>
        <p:txBody>
          <a:bodyPr wrap="none" lIns="0" tIns="0" rIns="0" bIns="0">
            <a:spAutoFit/>
          </a:bodyPr>
          <a:lstStyle/>
          <a:p>
            <a:pPr algn="ctr" fontAlgn="auto">
              <a:spcBef>
                <a:spcPts val="0"/>
              </a:spcBef>
              <a:spcAft>
                <a:spcPts val="0"/>
              </a:spcAft>
            </a:pPr>
            <a:r>
              <a:rPr lang="en-US" sz="700" dirty="0" smtClean="0">
                <a:solidFill>
                  <a:schemeClr val="bg2"/>
                </a:solidFill>
                <a:latin typeface="+mn-lt"/>
                <a:cs typeface="+mn-cs"/>
              </a:rPr>
              <a:t>Backup </a:t>
            </a:r>
          </a:p>
          <a:p>
            <a:pPr algn="ctr" fontAlgn="auto">
              <a:spcBef>
                <a:spcPts val="0"/>
              </a:spcBef>
              <a:spcAft>
                <a:spcPts val="0"/>
              </a:spcAft>
            </a:pPr>
            <a:r>
              <a:rPr lang="en-US" sz="700" dirty="0" smtClean="0">
                <a:solidFill>
                  <a:schemeClr val="bg2"/>
                </a:solidFill>
                <a:latin typeface="+mn-lt"/>
                <a:cs typeface="+mn-cs"/>
              </a:rPr>
              <a:t>Exec</a:t>
            </a:r>
            <a:endParaRPr lang="en-US" sz="700" dirty="0">
              <a:solidFill>
                <a:schemeClr val="bg2"/>
              </a:solidFill>
              <a:latin typeface="+mn-lt"/>
              <a:cs typeface="+mn-cs"/>
            </a:endParaRPr>
          </a:p>
        </p:txBody>
      </p:sp>
      <p:sp>
        <p:nvSpPr>
          <p:cNvPr id="30" name="Rectangle 29"/>
          <p:cNvSpPr/>
          <p:nvPr/>
        </p:nvSpPr>
        <p:spPr>
          <a:xfrm>
            <a:off x="1429727" y="1545092"/>
            <a:ext cx="338233" cy="107722"/>
          </a:xfrm>
          <a:prstGeom prst="rect">
            <a:avLst/>
          </a:prstGeom>
        </p:spPr>
        <p:txBody>
          <a:bodyPr wrap="none" lIns="0" tIns="0" rIns="0" bIns="0">
            <a:spAutoFit/>
          </a:bodyPr>
          <a:lstStyle/>
          <a:p>
            <a:pPr algn="ctr" fontAlgn="auto">
              <a:spcBef>
                <a:spcPts val="0"/>
              </a:spcBef>
              <a:spcAft>
                <a:spcPts val="0"/>
              </a:spcAft>
            </a:pPr>
            <a:r>
              <a:rPr lang="en-US" sz="700" dirty="0" smtClean="0">
                <a:solidFill>
                  <a:schemeClr val="bg2"/>
                </a:solidFill>
                <a:latin typeface="+mn-lt"/>
                <a:cs typeface="+mn-cs"/>
              </a:rPr>
              <a:t>vRanger</a:t>
            </a:r>
            <a:endParaRPr lang="en-US" sz="700" dirty="0">
              <a:solidFill>
                <a:schemeClr val="bg2"/>
              </a:solidFill>
              <a:latin typeface="+mn-lt"/>
              <a:cs typeface="+mn-cs"/>
            </a:endParaRPr>
          </a:p>
        </p:txBody>
      </p:sp>
      <p:sp>
        <p:nvSpPr>
          <p:cNvPr id="31" name="Rectangle 30"/>
          <p:cNvSpPr/>
          <p:nvPr/>
        </p:nvSpPr>
        <p:spPr>
          <a:xfrm>
            <a:off x="1865828" y="1541246"/>
            <a:ext cx="343043" cy="107722"/>
          </a:xfrm>
          <a:prstGeom prst="rect">
            <a:avLst/>
          </a:prstGeom>
        </p:spPr>
        <p:txBody>
          <a:bodyPr wrap="none" lIns="0" tIns="0" rIns="0" bIns="0">
            <a:spAutoFit/>
          </a:bodyPr>
          <a:lstStyle/>
          <a:p>
            <a:pPr algn="ctr" fontAlgn="auto">
              <a:spcBef>
                <a:spcPts val="0"/>
              </a:spcBef>
              <a:spcAft>
                <a:spcPts val="0"/>
              </a:spcAft>
            </a:pPr>
            <a:r>
              <a:rPr lang="en-US" sz="700" dirty="0" smtClean="0">
                <a:solidFill>
                  <a:schemeClr val="bg2"/>
                </a:solidFill>
                <a:latin typeface="+mn-lt"/>
                <a:cs typeface="+mn-cs"/>
              </a:rPr>
              <a:t>NetVault</a:t>
            </a:r>
            <a:endParaRPr lang="en-US" sz="700" dirty="0">
              <a:solidFill>
                <a:schemeClr val="bg2"/>
              </a:solidFill>
              <a:latin typeface="+mn-lt"/>
              <a:cs typeface="+mn-cs"/>
            </a:endParaRPr>
          </a:p>
        </p:txBody>
      </p:sp>
      <p:sp>
        <p:nvSpPr>
          <p:cNvPr id="32" name="Rectangle 31"/>
          <p:cNvSpPr/>
          <p:nvPr/>
        </p:nvSpPr>
        <p:spPr>
          <a:xfrm>
            <a:off x="4434210" y="1453631"/>
            <a:ext cx="365485" cy="215444"/>
          </a:xfrm>
          <a:prstGeom prst="rect">
            <a:avLst/>
          </a:prstGeom>
        </p:spPr>
        <p:txBody>
          <a:bodyPr wrap="none" lIns="0" tIns="0" rIns="0" bIns="0">
            <a:spAutoFit/>
          </a:bodyPr>
          <a:lstStyle/>
          <a:p>
            <a:pPr algn="ctr" fontAlgn="auto">
              <a:spcBef>
                <a:spcPts val="0"/>
              </a:spcBef>
              <a:spcAft>
                <a:spcPts val="0"/>
              </a:spcAft>
            </a:pPr>
            <a:r>
              <a:rPr lang="en-US" sz="700" dirty="0" smtClean="0">
                <a:solidFill>
                  <a:schemeClr val="bg2"/>
                </a:solidFill>
                <a:latin typeface="+mn-lt"/>
                <a:cs typeface="+mn-cs"/>
              </a:rPr>
              <a:t>Data </a:t>
            </a:r>
            <a:br>
              <a:rPr lang="en-US" sz="700" dirty="0" smtClean="0">
                <a:solidFill>
                  <a:schemeClr val="bg2"/>
                </a:solidFill>
                <a:latin typeface="+mn-lt"/>
                <a:cs typeface="+mn-cs"/>
              </a:rPr>
            </a:br>
            <a:r>
              <a:rPr lang="en-US" sz="700" dirty="0" smtClean="0">
                <a:solidFill>
                  <a:schemeClr val="bg2"/>
                </a:solidFill>
                <a:latin typeface="+mn-lt"/>
                <a:cs typeface="+mn-cs"/>
              </a:rPr>
              <a:t>Protector</a:t>
            </a:r>
            <a:endParaRPr lang="en-US" sz="700" dirty="0">
              <a:solidFill>
                <a:schemeClr val="bg2"/>
              </a:solidFill>
              <a:latin typeface="+mn-lt"/>
              <a:cs typeface="+mn-cs"/>
            </a:endParaRPr>
          </a:p>
        </p:txBody>
      </p:sp>
      <p:sp>
        <p:nvSpPr>
          <p:cNvPr id="33" name="Rectangle 32"/>
          <p:cNvSpPr/>
          <p:nvPr/>
        </p:nvSpPr>
        <p:spPr>
          <a:xfrm>
            <a:off x="5632591" y="1545600"/>
            <a:ext cx="269304" cy="107722"/>
          </a:xfrm>
          <a:prstGeom prst="rect">
            <a:avLst/>
          </a:prstGeom>
        </p:spPr>
        <p:txBody>
          <a:bodyPr wrap="none" lIns="0" tIns="0" rIns="0" bIns="0">
            <a:spAutoFit/>
          </a:bodyPr>
          <a:lstStyle/>
          <a:p>
            <a:pPr algn="ctr" fontAlgn="auto">
              <a:spcBef>
                <a:spcPts val="0"/>
              </a:spcBef>
              <a:spcAft>
                <a:spcPts val="0"/>
              </a:spcAft>
            </a:pPr>
            <a:r>
              <a:rPr lang="en-US" sz="700" dirty="0" smtClean="0">
                <a:solidFill>
                  <a:schemeClr val="bg2"/>
                </a:solidFill>
                <a:latin typeface="+mn-lt"/>
                <a:cs typeface="+mn-cs"/>
              </a:rPr>
              <a:t>RMAN</a:t>
            </a:r>
            <a:endParaRPr lang="en-US" sz="700" dirty="0">
              <a:solidFill>
                <a:schemeClr val="bg2"/>
              </a:solidFill>
              <a:latin typeface="+mn-lt"/>
              <a:cs typeface="+mn-cs"/>
            </a:endParaRPr>
          </a:p>
        </p:txBody>
      </p:sp>
      <p:sp>
        <p:nvSpPr>
          <p:cNvPr id="34" name="Rectangle 33"/>
          <p:cNvSpPr/>
          <p:nvPr/>
        </p:nvSpPr>
        <p:spPr>
          <a:xfrm>
            <a:off x="6163939" y="1522974"/>
            <a:ext cx="179537" cy="107722"/>
          </a:xfrm>
          <a:prstGeom prst="rect">
            <a:avLst/>
          </a:prstGeom>
        </p:spPr>
        <p:txBody>
          <a:bodyPr wrap="none" lIns="0" tIns="0" rIns="0" bIns="0">
            <a:spAutoFit/>
          </a:bodyPr>
          <a:lstStyle/>
          <a:p>
            <a:pPr algn="ctr" fontAlgn="auto">
              <a:spcBef>
                <a:spcPts val="0"/>
              </a:spcBef>
              <a:spcAft>
                <a:spcPts val="0"/>
              </a:spcAft>
            </a:pPr>
            <a:r>
              <a:rPr lang="en-US" sz="700" dirty="0" smtClean="0">
                <a:solidFill>
                  <a:schemeClr val="bg2"/>
                </a:solidFill>
                <a:latin typeface="+mn-lt"/>
                <a:cs typeface="+mn-cs"/>
              </a:rPr>
              <a:t>SAP</a:t>
            </a:r>
            <a:endParaRPr lang="en-US" sz="700" dirty="0">
              <a:solidFill>
                <a:schemeClr val="bg2"/>
              </a:solidFill>
              <a:latin typeface="+mn-lt"/>
              <a:cs typeface="+mn-cs"/>
            </a:endParaRPr>
          </a:p>
        </p:txBody>
      </p:sp>
      <p:sp>
        <p:nvSpPr>
          <p:cNvPr id="35" name="Rectangle 34"/>
          <p:cNvSpPr/>
          <p:nvPr/>
        </p:nvSpPr>
        <p:spPr>
          <a:xfrm>
            <a:off x="6586620" y="1453631"/>
            <a:ext cx="246862" cy="215444"/>
          </a:xfrm>
          <a:prstGeom prst="rect">
            <a:avLst/>
          </a:prstGeom>
        </p:spPr>
        <p:txBody>
          <a:bodyPr wrap="none" lIns="0" tIns="0" rIns="0" bIns="0">
            <a:spAutoFit/>
          </a:bodyPr>
          <a:lstStyle/>
          <a:p>
            <a:pPr algn="ctr" fontAlgn="auto">
              <a:spcBef>
                <a:spcPts val="0"/>
              </a:spcBef>
              <a:spcAft>
                <a:spcPts val="0"/>
              </a:spcAft>
            </a:pPr>
            <a:r>
              <a:rPr lang="en-US" sz="700" dirty="0" smtClean="0">
                <a:solidFill>
                  <a:schemeClr val="bg2"/>
                </a:solidFill>
                <a:latin typeface="+mn-lt"/>
                <a:cs typeface="+mn-cs"/>
              </a:rPr>
              <a:t>SAP</a:t>
            </a:r>
            <a:br>
              <a:rPr lang="en-US" sz="700" dirty="0" smtClean="0">
                <a:solidFill>
                  <a:schemeClr val="bg2"/>
                </a:solidFill>
                <a:latin typeface="+mn-lt"/>
                <a:cs typeface="+mn-cs"/>
              </a:rPr>
            </a:br>
            <a:r>
              <a:rPr lang="en-US" sz="700" dirty="0" smtClean="0">
                <a:solidFill>
                  <a:schemeClr val="bg2"/>
                </a:solidFill>
                <a:latin typeface="+mn-lt"/>
                <a:cs typeface="+mn-cs"/>
              </a:rPr>
              <a:t>HANA</a:t>
            </a:r>
            <a:endParaRPr lang="en-US" sz="700" dirty="0">
              <a:solidFill>
                <a:schemeClr val="bg2"/>
              </a:solidFill>
              <a:latin typeface="+mn-lt"/>
              <a:cs typeface="+mn-cs"/>
            </a:endParaRPr>
          </a:p>
        </p:txBody>
      </p:sp>
      <p:sp>
        <p:nvSpPr>
          <p:cNvPr id="36" name="Rectangle 35"/>
          <p:cNvSpPr/>
          <p:nvPr/>
        </p:nvSpPr>
        <p:spPr>
          <a:xfrm>
            <a:off x="7098235" y="1546507"/>
            <a:ext cx="173124" cy="107722"/>
          </a:xfrm>
          <a:prstGeom prst="rect">
            <a:avLst/>
          </a:prstGeom>
        </p:spPr>
        <p:txBody>
          <a:bodyPr wrap="none" lIns="0" tIns="0" rIns="0" bIns="0">
            <a:spAutoFit/>
          </a:bodyPr>
          <a:lstStyle/>
          <a:p>
            <a:pPr algn="ctr" fontAlgn="auto">
              <a:spcBef>
                <a:spcPts val="0"/>
              </a:spcBef>
              <a:spcAft>
                <a:spcPts val="0"/>
              </a:spcAft>
            </a:pPr>
            <a:r>
              <a:rPr lang="en-US" sz="700" dirty="0" smtClean="0">
                <a:solidFill>
                  <a:schemeClr val="bg2"/>
                </a:solidFill>
                <a:latin typeface="+mn-lt"/>
                <a:cs typeface="+mn-cs"/>
              </a:rPr>
              <a:t>DB2</a:t>
            </a:r>
            <a:endParaRPr lang="en-US" sz="700" dirty="0">
              <a:solidFill>
                <a:schemeClr val="bg2"/>
              </a:solidFill>
              <a:latin typeface="+mn-lt"/>
              <a:cs typeface="+mn-cs"/>
            </a:endParaRPr>
          </a:p>
        </p:txBody>
      </p:sp>
      <p:sp>
        <p:nvSpPr>
          <p:cNvPr id="37" name="Rectangle 36"/>
          <p:cNvSpPr/>
          <p:nvPr/>
        </p:nvSpPr>
        <p:spPr>
          <a:xfrm>
            <a:off x="7462592" y="1466987"/>
            <a:ext cx="397545" cy="215444"/>
          </a:xfrm>
          <a:prstGeom prst="rect">
            <a:avLst/>
          </a:prstGeom>
        </p:spPr>
        <p:txBody>
          <a:bodyPr wrap="none" lIns="0" tIns="0" rIns="0" bIns="0">
            <a:spAutoFit/>
          </a:bodyPr>
          <a:lstStyle/>
          <a:p>
            <a:pPr algn="ctr" fontAlgn="auto">
              <a:spcBef>
                <a:spcPts val="0"/>
              </a:spcBef>
              <a:spcAft>
                <a:spcPts val="0"/>
              </a:spcAft>
            </a:pPr>
            <a:r>
              <a:rPr lang="en-US" sz="700" dirty="0" smtClean="0">
                <a:solidFill>
                  <a:schemeClr val="bg2"/>
                </a:solidFill>
                <a:latin typeface="+mn-lt"/>
                <a:cs typeface="+mn-cs"/>
              </a:rPr>
              <a:t>SQL,</a:t>
            </a:r>
          </a:p>
          <a:p>
            <a:pPr algn="ctr" fontAlgn="auto">
              <a:spcBef>
                <a:spcPts val="0"/>
              </a:spcBef>
              <a:spcAft>
                <a:spcPts val="0"/>
              </a:spcAft>
            </a:pPr>
            <a:r>
              <a:rPr lang="en-US" sz="700" dirty="0" smtClean="0">
                <a:solidFill>
                  <a:schemeClr val="bg2"/>
                </a:solidFill>
                <a:latin typeface="+mn-lt"/>
              </a:rPr>
              <a:t>Exchange</a:t>
            </a:r>
            <a:endParaRPr lang="en-US" sz="700" dirty="0">
              <a:solidFill>
                <a:schemeClr val="bg2"/>
              </a:solidFill>
              <a:latin typeface="+mn-lt"/>
              <a:cs typeface="+mn-cs"/>
            </a:endParaRPr>
          </a:p>
        </p:txBody>
      </p:sp>
      <p:pic>
        <p:nvPicPr>
          <p:cNvPr id="39" name="Picture 38" descr="pivotal-logo1-resized-600.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945061" y="1371483"/>
            <a:ext cx="480786" cy="110581"/>
          </a:xfrm>
          <a:prstGeom prst="rect">
            <a:avLst/>
          </a:prstGeom>
        </p:spPr>
      </p:pic>
      <p:sp>
        <p:nvSpPr>
          <p:cNvPr id="40" name="Rectangle 39"/>
          <p:cNvSpPr/>
          <p:nvPr/>
        </p:nvSpPr>
        <p:spPr>
          <a:xfrm>
            <a:off x="4963382" y="1521442"/>
            <a:ext cx="444031" cy="107722"/>
          </a:xfrm>
          <a:prstGeom prst="rect">
            <a:avLst/>
          </a:prstGeom>
        </p:spPr>
        <p:txBody>
          <a:bodyPr wrap="none" lIns="0" tIns="0" rIns="0" bIns="0">
            <a:spAutoFit/>
          </a:bodyPr>
          <a:lstStyle/>
          <a:p>
            <a:pPr algn="ctr" fontAlgn="auto">
              <a:spcBef>
                <a:spcPts val="0"/>
              </a:spcBef>
              <a:spcAft>
                <a:spcPts val="0"/>
              </a:spcAft>
            </a:pPr>
            <a:r>
              <a:rPr lang="en-US" sz="700" dirty="0" smtClean="0">
                <a:solidFill>
                  <a:schemeClr val="bg2"/>
                </a:solidFill>
                <a:latin typeface="+mn-lt"/>
                <a:cs typeface="+mn-cs"/>
              </a:rPr>
              <a:t>Greenplum</a:t>
            </a:r>
            <a:endParaRPr lang="en-US" sz="700" dirty="0">
              <a:solidFill>
                <a:schemeClr val="bg2"/>
              </a:solidFill>
              <a:latin typeface="+mn-lt"/>
              <a:cs typeface="+mn-cs"/>
            </a:endParaRPr>
          </a:p>
        </p:txBody>
      </p:sp>
      <p:sp>
        <p:nvSpPr>
          <p:cNvPr id="41" name="AutoShape 47"/>
          <p:cNvSpPr>
            <a:spLocks noChangeArrowheads="1"/>
          </p:cNvSpPr>
          <p:nvPr/>
        </p:nvSpPr>
        <p:spPr bwMode="auto">
          <a:xfrm>
            <a:off x="5949953" y="3181633"/>
            <a:ext cx="612775" cy="268287"/>
          </a:xfrm>
          <a:prstGeom prst="flowChartAlternateProcess">
            <a:avLst/>
          </a:prstGeom>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eaLnBrk="0" fontAlgn="auto" hangingPunct="0">
              <a:spcBef>
                <a:spcPts val="0"/>
              </a:spcBef>
              <a:spcAft>
                <a:spcPts val="0"/>
              </a:spcAft>
            </a:pPr>
            <a:r>
              <a:rPr lang="en-US" sz="800" b="1" dirty="0" smtClean="0">
                <a:solidFill>
                  <a:schemeClr val="bg2"/>
                </a:solidFill>
                <a:ea typeface="ＭＳ Ｐゴシック" pitchFamily="48" charset="-128"/>
              </a:rPr>
              <a:t>DD Boost </a:t>
            </a:r>
          </a:p>
        </p:txBody>
      </p:sp>
      <p:sp>
        <p:nvSpPr>
          <p:cNvPr id="42" name="TextBox 41"/>
          <p:cNvSpPr txBox="1"/>
          <p:nvPr/>
        </p:nvSpPr>
        <p:spPr>
          <a:xfrm>
            <a:off x="6609862" y="3239862"/>
            <a:ext cx="1905000" cy="169277"/>
          </a:xfrm>
          <a:prstGeom prst="rect">
            <a:avLst/>
          </a:prstGeom>
          <a:noFill/>
        </p:spPr>
        <p:txBody>
          <a:bodyPr wrap="square" lIns="0" tIns="0" rIns="0" bIns="0" rtlCol="0">
            <a:spAutoFit/>
          </a:bodyPr>
          <a:lstStyle/>
          <a:p>
            <a:pPr fontAlgn="auto">
              <a:spcBef>
                <a:spcPts val="0"/>
              </a:spcBef>
              <a:spcAft>
                <a:spcPts val="0"/>
              </a:spcAft>
            </a:pPr>
            <a:r>
              <a:rPr lang="en-US" sz="1100" dirty="0" smtClean="0">
                <a:solidFill>
                  <a:schemeClr val="bg2"/>
                </a:solidFill>
                <a:latin typeface="+mn-lt"/>
                <a:cs typeface="+mn-cs"/>
              </a:rPr>
              <a:t>Supported over SAN</a:t>
            </a:r>
          </a:p>
        </p:txBody>
      </p:sp>
      <p:sp>
        <p:nvSpPr>
          <p:cNvPr id="43" name="AutoShape 47"/>
          <p:cNvSpPr>
            <a:spLocks noChangeArrowheads="1"/>
          </p:cNvSpPr>
          <p:nvPr/>
        </p:nvSpPr>
        <p:spPr bwMode="auto">
          <a:xfrm>
            <a:off x="5949953" y="2819431"/>
            <a:ext cx="612775" cy="268287"/>
          </a:xfrm>
          <a:prstGeom prst="flowChartAlternateProcess">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eaLnBrk="0" fontAlgn="auto" hangingPunct="0">
              <a:spcBef>
                <a:spcPts val="0"/>
              </a:spcBef>
              <a:spcAft>
                <a:spcPts val="0"/>
              </a:spcAft>
            </a:pPr>
            <a:r>
              <a:rPr lang="en-US" sz="800" b="1" dirty="0" smtClean="0">
                <a:solidFill>
                  <a:schemeClr val="bg2"/>
                </a:solidFill>
                <a:ea typeface="ＭＳ Ｐゴシック" pitchFamily="48" charset="-128"/>
                <a:cs typeface="+mn-cs"/>
              </a:rPr>
              <a:t>DD Boost </a:t>
            </a:r>
          </a:p>
        </p:txBody>
      </p:sp>
      <p:sp>
        <p:nvSpPr>
          <p:cNvPr id="44" name="TextBox 43"/>
          <p:cNvSpPr txBox="1"/>
          <p:nvPr/>
        </p:nvSpPr>
        <p:spPr>
          <a:xfrm>
            <a:off x="6609862" y="2870011"/>
            <a:ext cx="1828800" cy="169277"/>
          </a:xfrm>
          <a:prstGeom prst="rect">
            <a:avLst/>
          </a:prstGeom>
          <a:noFill/>
        </p:spPr>
        <p:txBody>
          <a:bodyPr wrap="square" lIns="0" tIns="0" rIns="0" bIns="0" rtlCol="0">
            <a:spAutoFit/>
          </a:bodyPr>
          <a:lstStyle/>
          <a:p>
            <a:pPr fontAlgn="auto">
              <a:spcBef>
                <a:spcPts val="0"/>
              </a:spcBef>
              <a:spcAft>
                <a:spcPts val="0"/>
              </a:spcAft>
            </a:pPr>
            <a:r>
              <a:rPr lang="en-US" sz="1100" dirty="0" smtClean="0">
                <a:solidFill>
                  <a:schemeClr val="bg2"/>
                </a:solidFill>
                <a:latin typeface="+mn-lt"/>
                <a:cs typeface="+mn-cs"/>
              </a:rPr>
              <a:t>Supported over LAN</a:t>
            </a:r>
          </a:p>
        </p:txBody>
      </p:sp>
      <p:pic>
        <p:nvPicPr>
          <p:cNvPr id="45" name="Picture 44" descr="VMware.png"/>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848991" y="1176613"/>
            <a:ext cx="671735" cy="244344"/>
          </a:xfrm>
          <a:prstGeom prst="rect">
            <a:avLst/>
          </a:prstGeom>
        </p:spPr>
      </p:pic>
      <p:sp>
        <p:nvSpPr>
          <p:cNvPr id="47" name="Rectangle 46"/>
          <p:cNvSpPr/>
          <p:nvPr/>
        </p:nvSpPr>
        <p:spPr>
          <a:xfrm>
            <a:off x="3905023" y="1433524"/>
            <a:ext cx="397545" cy="215444"/>
          </a:xfrm>
          <a:prstGeom prst="rect">
            <a:avLst/>
          </a:prstGeom>
        </p:spPr>
        <p:txBody>
          <a:bodyPr wrap="none" lIns="0" tIns="0" rIns="0" bIns="0">
            <a:spAutoFit/>
          </a:bodyPr>
          <a:lstStyle/>
          <a:p>
            <a:pPr algn="ctr" fontAlgn="auto">
              <a:spcBef>
                <a:spcPts val="0"/>
              </a:spcBef>
              <a:spcAft>
                <a:spcPts val="0"/>
              </a:spcAft>
            </a:pPr>
            <a:r>
              <a:rPr lang="en-US" sz="700" dirty="0" smtClean="0">
                <a:solidFill>
                  <a:schemeClr val="bg2"/>
                </a:solidFill>
                <a:latin typeface="+mn-lt"/>
                <a:cs typeface="+mn-cs"/>
              </a:rPr>
              <a:t>VDP </a:t>
            </a:r>
            <a:br>
              <a:rPr lang="en-US" sz="700" dirty="0" smtClean="0">
                <a:solidFill>
                  <a:schemeClr val="bg2"/>
                </a:solidFill>
                <a:latin typeface="+mn-lt"/>
                <a:cs typeface="+mn-cs"/>
              </a:rPr>
            </a:br>
            <a:r>
              <a:rPr lang="en-US" sz="700" dirty="0" smtClean="0">
                <a:solidFill>
                  <a:schemeClr val="bg2"/>
                </a:solidFill>
                <a:latin typeface="+mn-lt"/>
                <a:cs typeface="+mn-cs"/>
              </a:rPr>
              <a:t>Advanced</a:t>
            </a:r>
            <a:endParaRPr lang="en-US" sz="700" dirty="0">
              <a:solidFill>
                <a:schemeClr val="bg2"/>
              </a:solidFill>
              <a:latin typeface="+mn-lt"/>
              <a:cs typeface="+mn-cs"/>
            </a:endParaRPr>
          </a:p>
        </p:txBody>
      </p:sp>
      <p:sp>
        <p:nvSpPr>
          <p:cNvPr id="54" name="AutoShape 47"/>
          <p:cNvSpPr>
            <a:spLocks noChangeArrowheads="1"/>
          </p:cNvSpPr>
          <p:nvPr/>
        </p:nvSpPr>
        <p:spPr bwMode="auto">
          <a:xfrm>
            <a:off x="5943601" y="3538379"/>
            <a:ext cx="612775" cy="268287"/>
          </a:xfrm>
          <a:prstGeom prst="flowChartAlternateProcess">
            <a:avLst/>
          </a:prstGeom>
          <a:solidFill>
            <a:srgbClr val="FFE430"/>
          </a:solidFill>
          <a:ln>
            <a:solidFill>
              <a:srgbClr val="FFE430"/>
            </a:solidFill>
            <a:headEnd/>
            <a:tailEnd/>
          </a:ln>
        </p:spPr>
        <p:style>
          <a:lnRef idx="1">
            <a:schemeClr val="accent6"/>
          </a:lnRef>
          <a:fillRef idx="3">
            <a:schemeClr val="accent6"/>
          </a:fillRef>
          <a:effectRef idx="2">
            <a:schemeClr val="accent6"/>
          </a:effectRef>
          <a:fontRef idx="minor">
            <a:schemeClr val="lt1"/>
          </a:fontRef>
        </p:style>
        <p:txBody>
          <a:bodyPr wrap="none" anchor="ctr"/>
          <a:lstStyle/>
          <a:p>
            <a:pPr algn="ctr" eaLnBrk="0" fontAlgn="auto" hangingPunct="0">
              <a:spcBef>
                <a:spcPts val="0"/>
              </a:spcBef>
              <a:spcAft>
                <a:spcPts val="0"/>
              </a:spcAft>
            </a:pPr>
            <a:r>
              <a:rPr lang="en-US" sz="800" b="1" dirty="0" smtClean="0">
                <a:solidFill>
                  <a:schemeClr val="bg2"/>
                </a:solidFill>
                <a:ea typeface="ＭＳ Ｐゴシック" pitchFamily="48" charset="-128"/>
                <a:cs typeface="+mn-cs"/>
              </a:rPr>
              <a:t>DD Boost </a:t>
            </a:r>
          </a:p>
        </p:txBody>
      </p:sp>
      <p:sp>
        <p:nvSpPr>
          <p:cNvPr id="55" name="TextBox 54"/>
          <p:cNvSpPr txBox="1"/>
          <p:nvPr/>
        </p:nvSpPr>
        <p:spPr>
          <a:xfrm>
            <a:off x="6609862" y="3586119"/>
            <a:ext cx="2025651" cy="169277"/>
          </a:xfrm>
          <a:prstGeom prst="rect">
            <a:avLst/>
          </a:prstGeom>
          <a:noFill/>
        </p:spPr>
        <p:txBody>
          <a:bodyPr wrap="square" lIns="0" tIns="0" rIns="0" bIns="0" rtlCol="0">
            <a:spAutoFit/>
          </a:bodyPr>
          <a:lstStyle/>
          <a:p>
            <a:pPr fontAlgn="auto">
              <a:spcBef>
                <a:spcPts val="0"/>
              </a:spcBef>
              <a:spcAft>
                <a:spcPts val="0"/>
              </a:spcAft>
            </a:pPr>
            <a:r>
              <a:rPr lang="en-US" sz="1100" dirty="0" smtClean="0">
                <a:solidFill>
                  <a:schemeClr val="bg2"/>
                </a:solidFill>
                <a:latin typeface="+mn-lt"/>
                <a:cs typeface="+mn-cs"/>
              </a:rPr>
              <a:t>Supported over WAN</a:t>
            </a:r>
          </a:p>
        </p:txBody>
      </p:sp>
      <p:sp>
        <p:nvSpPr>
          <p:cNvPr id="56" name="Oval 55"/>
          <p:cNvSpPr/>
          <p:nvPr/>
        </p:nvSpPr>
        <p:spPr>
          <a:xfrm>
            <a:off x="2491402" y="3181338"/>
            <a:ext cx="105212" cy="105199"/>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57" name="Oval 56"/>
          <p:cNvSpPr/>
          <p:nvPr/>
        </p:nvSpPr>
        <p:spPr>
          <a:xfrm>
            <a:off x="4085867" y="2188405"/>
            <a:ext cx="105212" cy="105199"/>
          </a:xfrm>
          <a:prstGeom prst="ellipse">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chemeClr val="bg2"/>
              </a:solidFill>
            </a:endParaRPr>
          </a:p>
        </p:txBody>
      </p:sp>
      <p:sp>
        <p:nvSpPr>
          <p:cNvPr id="63" name="Oval 62"/>
          <p:cNvSpPr/>
          <p:nvPr/>
        </p:nvSpPr>
        <p:spPr>
          <a:xfrm>
            <a:off x="2497373" y="3030983"/>
            <a:ext cx="105212" cy="105199"/>
          </a:xfrm>
          <a:prstGeom prst="ellipse">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chemeClr val="bg2"/>
              </a:solidFill>
            </a:endParaRPr>
          </a:p>
        </p:txBody>
      </p:sp>
      <p:sp>
        <p:nvSpPr>
          <p:cNvPr id="64" name="Oval 63"/>
          <p:cNvSpPr/>
          <p:nvPr/>
        </p:nvSpPr>
        <p:spPr>
          <a:xfrm>
            <a:off x="1497829" y="3030983"/>
            <a:ext cx="105212" cy="105199"/>
          </a:xfrm>
          <a:prstGeom prst="ellipse">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chemeClr val="bg2"/>
              </a:solidFill>
            </a:endParaRPr>
          </a:p>
        </p:txBody>
      </p:sp>
      <p:sp>
        <p:nvSpPr>
          <p:cNvPr id="65" name="Oval 64"/>
          <p:cNvSpPr/>
          <p:nvPr/>
        </p:nvSpPr>
        <p:spPr>
          <a:xfrm>
            <a:off x="533273" y="2171678"/>
            <a:ext cx="105212" cy="105199"/>
          </a:xfrm>
          <a:prstGeom prst="ellipse">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chemeClr val="bg2"/>
              </a:solidFill>
            </a:endParaRPr>
          </a:p>
        </p:txBody>
      </p:sp>
      <p:sp>
        <p:nvSpPr>
          <p:cNvPr id="67" name="Oval 66"/>
          <p:cNvSpPr/>
          <p:nvPr/>
        </p:nvSpPr>
        <p:spPr>
          <a:xfrm>
            <a:off x="2991162" y="3030983"/>
            <a:ext cx="105212" cy="105199"/>
          </a:xfrm>
          <a:prstGeom prst="ellipse">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chemeClr val="bg2"/>
              </a:solidFill>
            </a:endParaRPr>
          </a:p>
        </p:txBody>
      </p:sp>
      <p:sp>
        <p:nvSpPr>
          <p:cNvPr id="68" name="Oval 67"/>
          <p:cNvSpPr/>
          <p:nvPr/>
        </p:nvSpPr>
        <p:spPr>
          <a:xfrm>
            <a:off x="1994274" y="3030983"/>
            <a:ext cx="105212" cy="105199"/>
          </a:xfrm>
          <a:prstGeom prst="ellipse">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chemeClr val="bg2"/>
              </a:solidFill>
            </a:endParaRPr>
          </a:p>
        </p:txBody>
      </p:sp>
      <p:sp>
        <p:nvSpPr>
          <p:cNvPr id="69" name="Oval 68"/>
          <p:cNvSpPr/>
          <p:nvPr/>
        </p:nvSpPr>
        <p:spPr>
          <a:xfrm>
            <a:off x="539388" y="2440353"/>
            <a:ext cx="105212" cy="105199"/>
          </a:xfrm>
          <a:prstGeom prst="ellipse">
            <a:avLst/>
          </a:prstGeom>
          <a:solidFill>
            <a:srgbClr val="FFE430"/>
          </a:solidFill>
          <a:ln>
            <a:solidFill>
              <a:srgbClr val="FFE43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solidFill>
                <a:schemeClr val="bg2"/>
              </a:solidFill>
            </a:endParaRPr>
          </a:p>
        </p:txBody>
      </p:sp>
      <p:sp>
        <p:nvSpPr>
          <p:cNvPr id="71" name="Oval 70"/>
          <p:cNvSpPr/>
          <p:nvPr/>
        </p:nvSpPr>
        <p:spPr>
          <a:xfrm>
            <a:off x="4616952" y="3023559"/>
            <a:ext cx="105212" cy="105199"/>
          </a:xfrm>
          <a:prstGeom prst="ellipse">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chemeClr val="bg2"/>
              </a:solidFill>
            </a:endParaRPr>
          </a:p>
        </p:txBody>
      </p:sp>
      <p:sp>
        <p:nvSpPr>
          <p:cNvPr id="81" name="Oval 80"/>
          <p:cNvSpPr/>
          <p:nvPr/>
        </p:nvSpPr>
        <p:spPr>
          <a:xfrm>
            <a:off x="1024713" y="3175092"/>
            <a:ext cx="105212" cy="105199"/>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82" name="Oval 81"/>
          <p:cNvSpPr/>
          <p:nvPr/>
        </p:nvSpPr>
        <p:spPr>
          <a:xfrm>
            <a:off x="1024713" y="3030983"/>
            <a:ext cx="105212" cy="105199"/>
          </a:xfrm>
          <a:prstGeom prst="ellipse">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chemeClr val="bg2"/>
              </a:solidFill>
            </a:endParaRPr>
          </a:p>
        </p:txBody>
      </p:sp>
      <p:sp>
        <p:nvSpPr>
          <p:cNvPr id="83" name="Oval 82"/>
          <p:cNvSpPr/>
          <p:nvPr/>
        </p:nvSpPr>
        <p:spPr>
          <a:xfrm>
            <a:off x="1024713" y="3311153"/>
            <a:ext cx="105212" cy="105199"/>
          </a:xfrm>
          <a:prstGeom prst="ellipse">
            <a:avLst/>
          </a:prstGeom>
          <a:solidFill>
            <a:srgbClr val="FFE430"/>
          </a:solidFill>
          <a:ln>
            <a:solidFill>
              <a:srgbClr val="FFE43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solidFill>
                <a:schemeClr val="bg2"/>
              </a:solidFill>
            </a:endParaRPr>
          </a:p>
        </p:txBody>
      </p:sp>
      <p:pic>
        <p:nvPicPr>
          <p:cNvPr id="84" name="Picture 83" descr="veamlogo.png"/>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3331691" y="1267148"/>
            <a:ext cx="533400" cy="153809"/>
          </a:xfrm>
          <a:prstGeom prst="rect">
            <a:avLst/>
          </a:prstGeom>
        </p:spPr>
      </p:pic>
      <p:sp>
        <p:nvSpPr>
          <p:cNvPr id="87" name="Rectangle 86"/>
          <p:cNvSpPr/>
          <p:nvPr/>
        </p:nvSpPr>
        <p:spPr>
          <a:xfrm>
            <a:off x="3472593" y="1546113"/>
            <a:ext cx="283732" cy="107722"/>
          </a:xfrm>
          <a:prstGeom prst="rect">
            <a:avLst/>
          </a:prstGeom>
        </p:spPr>
        <p:txBody>
          <a:bodyPr wrap="none" lIns="0" tIns="0" rIns="0" bIns="0">
            <a:spAutoFit/>
          </a:bodyPr>
          <a:lstStyle/>
          <a:p>
            <a:pPr algn="ctr" fontAlgn="auto">
              <a:spcBef>
                <a:spcPts val="0"/>
              </a:spcBef>
              <a:spcAft>
                <a:spcPts val="0"/>
              </a:spcAft>
            </a:pPr>
            <a:r>
              <a:rPr lang="en-US" sz="700" dirty="0" smtClean="0">
                <a:solidFill>
                  <a:schemeClr val="bg2"/>
                </a:solidFill>
                <a:latin typeface="+mn-lt"/>
                <a:cs typeface="+mn-cs"/>
              </a:rPr>
              <a:t>Veeam</a:t>
            </a:r>
            <a:endParaRPr lang="en-US" sz="700" dirty="0">
              <a:solidFill>
                <a:schemeClr val="bg2"/>
              </a:solidFill>
              <a:latin typeface="+mn-lt"/>
              <a:cs typeface="+mn-cs"/>
            </a:endParaRPr>
          </a:p>
        </p:txBody>
      </p:sp>
      <p:pic>
        <p:nvPicPr>
          <p:cNvPr id="2" name="Picture 1"/>
          <p:cNvPicPr>
            <a:picLocks noChangeAspect="1"/>
          </p:cNvPicPr>
          <p:nvPr/>
        </p:nvPicPr>
        <p:blipFill>
          <a:blip r:embed="rId12"/>
          <a:stretch>
            <a:fillRect/>
          </a:stretch>
        </p:blipFill>
        <p:spPr>
          <a:xfrm>
            <a:off x="2295560" y="1180171"/>
            <a:ext cx="779162" cy="179807"/>
          </a:xfrm>
          <a:prstGeom prst="rect">
            <a:avLst/>
          </a:prstGeom>
        </p:spPr>
      </p:pic>
      <p:sp>
        <p:nvSpPr>
          <p:cNvPr id="93" name="Oval 92"/>
          <p:cNvSpPr/>
          <p:nvPr/>
        </p:nvSpPr>
        <p:spPr>
          <a:xfrm>
            <a:off x="3541506" y="3007878"/>
            <a:ext cx="105212" cy="105199"/>
          </a:xfrm>
          <a:prstGeom prst="ellipse">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chemeClr val="bg2"/>
              </a:solidFill>
            </a:endParaRPr>
          </a:p>
        </p:txBody>
      </p:sp>
      <p:sp>
        <p:nvSpPr>
          <p:cNvPr id="94" name="Oval 93"/>
          <p:cNvSpPr/>
          <p:nvPr/>
        </p:nvSpPr>
        <p:spPr>
          <a:xfrm>
            <a:off x="3541277" y="3158065"/>
            <a:ext cx="105212" cy="105199"/>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95" name="Oval 94"/>
          <p:cNvSpPr/>
          <p:nvPr/>
        </p:nvSpPr>
        <p:spPr>
          <a:xfrm>
            <a:off x="3541277" y="3295942"/>
            <a:ext cx="105212" cy="105199"/>
          </a:xfrm>
          <a:prstGeom prst="ellipse">
            <a:avLst/>
          </a:prstGeom>
          <a:solidFill>
            <a:srgbClr val="FFE430"/>
          </a:solidFill>
          <a:ln>
            <a:solidFill>
              <a:srgbClr val="FFE43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solidFill>
                <a:schemeClr val="bg2"/>
              </a:solidFill>
            </a:endParaRPr>
          </a:p>
        </p:txBody>
      </p:sp>
      <p:sp>
        <p:nvSpPr>
          <p:cNvPr id="106" name="Rectangle 105"/>
          <p:cNvSpPr/>
          <p:nvPr/>
        </p:nvSpPr>
        <p:spPr>
          <a:xfrm>
            <a:off x="7934595" y="1546743"/>
            <a:ext cx="524181" cy="107722"/>
          </a:xfrm>
          <a:prstGeom prst="rect">
            <a:avLst/>
          </a:prstGeom>
        </p:spPr>
        <p:txBody>
          <a:bodyPr wrap="none" lIns="0" tIns="0" rIns="0" bIns="0">
            <a:spAutoFit/>
          </a:bodyPr>
          <a:lstStyle/>
          <a:p>
            <a:pPr algn="ctr" fontAlgn="auto">
              <a:spcBef>
                <a:spcPts val="0"/>
              </a:spcBef>
              <a:spcAft>
                <a:spcPts val="0"/>
              </a:spcAft>
            </a:pPr>
            <a:r>
              <a:rPr lang="en-US" sz="700" dirty="0" smtClean="0">
                <a:solidFill>
                  <a:schemeClr val="bg2"/>
                </a:solidFill>
                <a:latin typeface="+mn-lt"/>
              </a:rPr>
              <a:t>HortonWorks</a:t>
            </a:r>
            <a:endParaRPr lang="en-US" sz="700" dirty="0">
              <a:solidFill>
                <a:schemeClr val="bg2"/>
              </a:solidFill>
              <a:latin typeface="+mn-lt"/>
            </a:endParaRPr>
          </a:p>
        </p:txBody>
      </p:sp>
      <p:pic>
        <p:nvPicPr>
          <p:cNvPr id="1028" name="Picture 4" descr="http://product-images.www8-hp.com/digmedialib/prodimg/lowres/c04320845.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614605" y="1227307"/>
            <a:ext cx="529395" cy="411094"/>
          </a:xfrm>
          <a:prstGeom prst="rect">
            <a:avLst/>
          </a:prstGeom>
          <a:noFill/>
          <a:extLst>
            <a:ext uri="{909E8E84-426E-40DD-AFC4-6F175D3DCCD1}">
              <a14:hiddenFill xmlns:a14="http://schemas.microsoft.com/office/drawing/2010/main">
                <a:solidFill>
                  <a:srgbClr val="FFFFFF"/>
                </a:solidFill>
              </a14:hiddenFill>
            </a:ext>
          </a:extLst>
        </p:spPr>
      </p:pic>
      <p:sp>
        <p:nvSpPr>
          <p:cNvPr id="107" name="Rectangle 106"/>
          <p:cNvSpPr/>
          <p:nvPr/>
        </p:nvSpPr>
        <p:spPr>
          <a:xfrm>
            <a:off x="8610600" y="1568048"/>
            <a:ext cx="399148" cy="107722"/>
          </a:xfrm>
          <a:prstGeom prst="rect">
            <a:avLst/>
          </a:prstGeom>
        </p:spPr>
        <p:txBody>
          <a:bodyPr wrap="none" lIns="0" tIns="0" rIns="0" bIns="0">
            <a:spAutoFit/>
          </a:bodyPr>
          <a:lstStyle/>
          <a:p>
            <a:pPr algn="ctr" fontAlgn="auto">
              <a:spcBef>
                <a:spcPts val="0"/>
              </a:spcBef>
              <a:spcAft>
                <a:spcPts val="0"/>
              </a:spcAft>
            </a:pPr>
            <a:r>
              <a:rPr lang="en-US" sz="700" dirty="0" smtClean="0">
                <a:solidFill>
                  <a:schemeClr val="bg2"/>
                </a:solidFill>
                <a:latin typeface="Verdana"/>
              </a:rPr>
              <a:t>Cloudera</a:t>
            </a:r>
            <a:endParaRPr lang="en-US" sz="700" dirty="0">
              <a:solidFill>
                <a:schemeClr val="bg2"/>
              </a:solidFill>
              <a:latin typeface="Verdana"/>
            </a:endParaRPr>
          </a:p>
        </p:txBody>
      </p:sp>
      <p:pic>
        <p:nvPicPr>
          <p:cNvPr id="105" name="Picture 10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8384" y="1999487"/>
            <a:ext cx="301445" cy="592729"/>
          </a:xfrm>
          <a:prstGeom prst="rect">
            <a:avLst/>
          </a:prstGeom>
        </p:spPr>
      </p:pic>
      <p:sp>
        <p:nvSpPr>
          <p:cNvPr id="108" name="Oval 107"/>
          <p:cNvSpPr/>
          <p:nvPr/>
        </p:nvSpPr>
        <p:spPr>
          <a:xfrm>
            <a:off x="1014499" y="2168630"/>
            <a:ext cx="105212" cy="105199"/>
          </a:xfrm>
          <a:prstGeom prst="ellipse">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chemeClr val="bg2"/>
              </a:solidFill>
            </a:endParaRPr>
          </a:p>
        </p:txBody>
      </p:sp>
      <p:sp>
        <p:nvSpPr>
          <p:cNvPr id="109" name="Oval 108"/>
          <p:cNvSpPr/>
          <p:nvPr/>
        </p:nvSpPr>
        <p:spPr>
          <a:xfrm>
            <a:off x="1020614" y="2437305"/>
            <a:ext cx="105212" cy="105199"/>
          </a:xfrm>
          <a:prstGeom prst="ellipse">
            <a:avLst/>
          </a:prstGeom>
          <a:solidFill>
            <a:srgbClr val="FFE430"/>
          </a:solidFill>
          <a:ln>
            <a:solidFill>
              <a:srgbClr val="FFE43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solidFill>
                <a:schemeClr val="bg2"/>
              </a:solidFill>
            </a:endParaRPr>
          </a:p>
        </p:txBody>
      </p:sp>
      <p:sp>
        <p:nvSpPr>
          <p:cNvPr id="110" name="Oval 109"/>
          <p:cNvSpPr/>
          <p:nvPr/>
        </p:nvSpPr>
        <p:spPr>
          <a:xfrm>
            <a:off x="1014564" y="2301261"/>
            <a:ext cx="105212" cy="105199"/>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pic>
        <p:nvPicPr>
          <p:cNvPr id="111" name="Picture 1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98306" y="2006285"/>
            <a:ext cx="301445" cy="592729"/>
          </a:xfrm>
          <a:prstGeom prst="rect">
            <a:avLst/>
          </a:prstGeom>
        </p:spPr>
      </p:pic>
      <p:pic>
        <p:nvPicPr>
          <p:cNvPr id="112" name="Picture 1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96158" y="1999308"/>
            <a:ext cx="301445" cy="592729"/>
          </a:xfrm>
          <a:prstGeom prst="rect">
            <a:avLst/>
          </a:prstGeom>
        </p:spPr>
      </p:pic>
      <p:pic>
        <p:nvPicPr>
          <p:cNvPr id="113" name="Picture 11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94010" y="1998800"/>
            <a:ext cx="301445" cy="592729"/>
          </a:xfrm>
          <a:prstGeom prst="rect">
            <a:avLst/>
          </a:prstGeom>
        </p:spPr>
      </p:pic>
      <p:pic>
        <p:nvPicPr>
          <p:cNvPr id="114" name="Picture 1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91862" y="1988358"/>
            <a:ext cx="301445" cy="592729"/>
          </a:xfrm>
          <a:prstGeom prst="rect">
            <a:avLst/>
          </a:prstGeom>
        </p:spPr>
      </p:pic>
      <p:pic>
        <p:nvPicPr>
          <p:cNvPr id="115" name="Picture 1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43504" y="1989656"/>
            <a:ext cx="301445" cy="592729"/>
          </a:xfrm>
          <a:prstGeom prst="rect">
            <a:avLst/>
          </a:prstGeom>
        </p:spPr>
      </p:pic>
      <p:pic>
        <p:nvPicPr>
          <p:cNvPr id="117" name="Picture 11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19893" y="1980512"/>
            <a:ext cx="301445" cy="592729"/>
          </a:xfrm>
          <a:prstGeom prst="rect">
            <a:avLst/>
          </a:prstGeom>
        </p:spPr>
      </p:pic>
      <p:sp>
        <p:nvSpPr>
          <p:cNvPr id="66" name="Oval 65"/>
          <p:cNvSpPr/>
          <p:nvPr/>
        </p:nvSpPr>
        <p:spPr>
          <a:xfrm>
            <a:off x="4612364" y="2177258"/>
            <a:ext cx="105212" cy="105199"/>
          </a:xfrm>
          <a:prstGeom prst="ellipse">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chemeClr val="bg2"/>
              </a:solidFill>
            </a:endParaRPr>
          </a:p>
        </p:txBody>
      </p:sp>
      <p:pic>
        <p:nvPicPr>
          <p:cNvPr id="118" name="Picture 11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44640" y="1980512"/>
            <a:ext cx="301445" cy="592729"/>
          </a:xfrm>
          <a:prstGeom prst="rect">
            <a:avLst/>
          </a:prstGeom>
        </p:spPr>
      </p:pic>
      <p:sp>
        <p:nvSpPr>
          <p:cNvPr id="74" name="Oval 73"/>
          <p:cNvSpPr/>
          <p:nvPr/>
        </p:nvSpPr>
        <p:spPr>
          <a:xfrm>
            <a:off x="5135749" y="2188387"/>
            <a:ext cx="105212" cy="105199"/>
          </a:xfrm>
          <a:prstGeom prst="ellipse">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chemeClr val="bg2"/>
              </a:solidFill>
            </a:endParaRPr>
          </a:p>
        </p:txBody>
      </p:sp>
      <p:pic>
        <p:nvPicPr>
          <p:cNvPr id="119" name="Picture 11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78352" y="1980512"/>
            <a:ext cx="301445" cy="592729"/>
          </a:xfrm>
          <a:prstGeom prst="rect">
            <a:avLst/>
          </a:prstGeom>
        </p:spPr>
      </p:pic>
      <p:sp>
        <p:nvSpPr>
          <p:cNvPr id="60" name="Oval 59"/>
          <p:cNvSpPr/>
          <p:nvPr/>
        </p:nvSpPr>
        <p:spPr>
          <a:xfrm>
            <a:off x="5666861" y="2330240"/>
            <a:ext cx="105212" cy="105199"/>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75" name="Oval 74"/>
          <p:cNvSpPr/>
          <p:nvPr/>
        </p:nvSpPr>
        <p:spPr>
          <a:xfrm>
            <a:off x="5666861" y="2180821"/>
            <a:ext cx="105212" cy="105199"/>
          </a:xfrm>
          <a:prstGeom prst="ellipse">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chemeClr val="bg2"/>
              </a:solidFill>
            </a:endParaRPr>
          </a:p>
        </p:txBody>
      </p:sp>
      <p:pic>
        <p:nvPicPr>
          <p:cNvPr id="120" name="Picture 11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4134" y="1981219"/>
            <a:ext cx="301445" cy="592729"/>
          </a:xfrm>
          <a:prstGeom prst="rect">
            <a:avLst/>
          </a:prstGeom>
        </p:spPr>
      </p:pic>
      <p:sp>
        <p:nvSpPr>
          <p:cNvPr id="58" name="Oval 57"/>
          <p:cNvSpPr/>
          <p:nvPr/>
        </p:nvSpPr>
        <p:spPr>
          <a:xfrm>
            <a:off x="6187886" y="2339384"/>
            <a:ext cx="105212" cy="105199"/>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76" name="Oval 75"/>
          <p:cNvSpPr/>
          <p:nvPr/>
        </p:nvSpPr>
        <p:spPr>
          <a:xfrm>
            <a:off x="6187886" y="2189965"/>
            <a:ext cx="105212" cy="105199"/>
          </a:xfrm>
          <a:prstGeom prst="ellipse">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chemeClr val="bg2"/>
              </a:solidFill>
            </a:endParaRPr>
          </a:p>
        </p:txBody>
      </p:sp>
      <p:pic>
        <p:nvPicPr>
          <p:cNvPr id="121" name="Picture 12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18881" y="1981218"/>
            <a:ext cx="301445" cy="592729"/>
          </a:xfrm>
          <a:prstGeom prst="rect">
            <a:avLst/>
          </a:prstGeom>
        </p:spPr>
      </p:pic>
      <p:sp>
        <p:nvSpPr>
          <p:cNvPr id="72" name="Oval 71"/>
          <p:cNvSpPr/>
          <p:nvPr/>
        </p:nvSpPr>
        <p:spPr>
          <a:xfrm>
            <a:off x="6710233" y="2180489"/>
            <a:ext cx="105212" cy="105199"/>
          </a:xfrm>
          <a:prstGeom prst="ellipse">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chemeClr val="bg2"/>
              </a:solidFill>
            </a:endParaRPr>
          </a:p>
        </p:txBody>
      </p:sp>
      <p:sp>
        <p:nvSpPr>
          <p:cNvPr id="77" name="Oval 76"/>
          <p:cNvSpPr/>
          <p:nvPr/>
        </p:nvSpPr>
        <p:spPr>
          <a:xfrm>
            <a:off x="6710233" y="2329908"/>
            <a:ext cx="105212" cy="105199"/>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pic>
        <p:nvPicPr>
          <p:cNvPr id="122" name="Picture 12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07768" y="1977464"/>
            <a:ext cx="301445" cy="592729"/>
          </a:xfrm>
          <a:prstGeom prst="rect">
            <a:avLst/>
          </a:prstGeom>
        </p:spPr>
      </p:pic>
      <p:sp>
        <p:nvSpPr>
          <p:cNvPr id="73" name="Oval 72"/>
          <p:cNvSpPr/>
          <p:nvPr/>
        </p:nvSpPr>
        <p:spPr>
          <a:xfrm>
            <a:off x="7197475" y="2180489"/>
            <a:ext cx="105212" cy="105199"/>
          </a:xfrm>
          <a:prstGeom prst="ellipse">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chemeClr val="bg2"/>
              </a:solidFill>
            </a:endParaRPr>
          </a:p>
        </p:txBody>
      </p:sp>
      <p:sp>
        <p:nvSpPr>
          <p:cNvPr id="78" name="Oval 77"/>
          <p:cNvSpPr/>
          <p:nvPr/>
        </p:nvSpPr>
        <p:spPr>
          <a:xfrm>
            <a:off x="7197475" y="2329908"/>
            <a:ext cx="105212" cy="105199"/>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pic>
        <p:nvPicPr>
          <p:cNvPr id="123" name="Picture 12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05620" y="1972073"/>
            <a:ext cx="301445" cy="592729"/>
          </a:xfrm>
          <a:prstGeom prst="rect">
            <a:avLst/>
          </a:prstGeom>
        </p:spPr>
      </p:pic>
      <p:sp>
        <p:nvSpPr>
          <p:cNvPr id="79" name="Oval 78"/>
          <p:cNvSpPr/>
          <p:nvPr/>
        </p:nvSpPr>
        <p:spPr>
          <a:xfrm>
            <a:off x="7699754" y="2339052"/>
            <a:ext cx="105212" cy="105199"/>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80" name="Oval 79"/>
          <p:cNvSpPr/>
          <p:nvPr/>
        </p:nvSpPr>
        <p:spPr>
          <a:xfrm>
            <a:off x="7699754" y="2189633"/>
            <a:ext cx="105212" cy="105199"/>
          </a:xfrm>
          <a:prstGeom prst="ellipse">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chemeClr val="bg2"/>
              </a:solidFill>
            </a:endParaRPr>
          </a:p>
        </p:txBody>
      </p:sp>
      <p:pic>
        <p:nvPicPr>
          <p:cNvPr id="124" name="Picture 12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12437" y="1978169"/>
            <a:ext cx="301445" cy="592729"/>
          </a:xfrm>
          <a:prstGeom prst="rect">
            <a:avLst/>
          </a:prstGeom>
        </p:spPr>
      </p:pic>
      <p:sp>
        <p:nvSpPr>
          <p:cNvPr id="126" name="Oval 125"/>
          <p:cNvSpPr/>
          <p:nvPr/>
        </p:nvSpPr>
        <p:spPr>
          <a:xfrm>
            <a:off x="8198910" y="2195729"/>
            <a:ext cx="105212" cy="105199"/>
          </a:xfrm>
          <a:prstGeom prst="ellipse">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chemeClr val="bg2"/>
              </a:solidFill>
            </a:endParaRPr>
          </a:p>
        </p:txBody>
      </p:sp>
      <p:pic>
        <p:nvPicPr>
          <p:cNvPr id="127" name="Picture 12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46149" y="1978169"/>
            <a:ext cx="301445" cy="592729"/>
          </a:xfrm>
          <a:prstGeom prst="rect">
            <a:avLst/>
          </a:prstGeom>
        </p:spPr>
      </p:pic>
      <p:sp>
        <p:nvSpPr>
          <p:cNvPr id="129" name="Oval 128"/>
          <p:cNvSpPr/>
          <p:nvPr/>
        </p:nvSpPr>
        <p:spPr>
          <a:xfrm>
            <a:off x="8736795" y="2195729"/>
            <a:ext cx="105212" cy="105199"/>
          </a:xfrm>
          <a:prstGeom prst="ellipse">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chemeClr val="bg2"/>
              </a:solidFill>
            </a:endParaRPr>
          </a:p>
        </p:txBody>
      </p:sp>
      <p:sp>
        <p:nvSpPr>
          <p:cNvPr id="61" name="Oval 60"/>
          <p:cNvSpPr/>
          <p:nvPr/>
        </p:nvSpPr>
        <p:spPr>
          <a:xfrm>
            <a:off x="1972695" y="2179523"/>
            <a:ext cx="105212" cy="105199"/>
          </a:xfrm>
          <a:prstGeom prst="ellipse">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chemeClr val="bg2"/>
              </a:solidFill>
            </a:endParaRPr>
          </a:p>
        </p:txBody>
      </p:sp>
      <p:sp>
        <p:nvSpPr>
          <p:cNvPr id="104" name="Oval 103"/>
          <p:cNvSpPr/>
          <p:nvPr/>
        </p:nvSpPr>
        <p:spPr>
          <a:xfrm>
            <a:off x="4079647" y="2406460"/>
            <a:ext cx="105212" cy="105199"/>
          </a:xfrm>
          <a:prstGeom prst="ellipse">
            <a:avLst/>
          </a:prstGeom>
          <a:solidFill>
            <a:srgbClr val="FFE430"/>
          </a:solidFill>
          <a:ln>
            <a:solidFill>
              <a:srgbClr val="FFE43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solidFill>
                <a:schemeClr val="bg2"/>
              </a:solidFill>
            </a:endParaRPr>
          </a:p>
        </p:txBody>
      </p:sp>
      <p:sp>
        <p:nvSpPr>
          <p:cNvPr id="130" name="Oval 129"/>
          <p:cNvSpPr/>
          <p:nvPr/>
        </p:nvSpPr>
        <p:spPr>
          <a:xfrm>
            <a:off x="4616952" y="3222293"/>
            <a:ext cx="105212" cy="105199"/>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pic>
        <p:nvPicPr>
          <p:cNvPr id="125" name="Picture 4" descr="http://hortonworks.com/wp-content/uploads/2015/02/hw_logo_green_black.png"/>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7940612" y="1200150"/>
            <a:ext cx="669988" cy="332254"/>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111042" y="3735408"/>
            <a:ext cx="1164632" cy="1326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4" descr="http://brand.emc.com/dellbrand/wp-content/uploads/2016/05/DellEMC_Logo_Hz_Blue_Gry_rgb-500x89.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14804" y="1279342"/>
            <a:ext cx="1004846" cy="178862"/>
          </a:xfrm>
          <a:prstGeom prst="rect">
            <a:avLst/>
          </a:prstGeom>
          <a:noFill/>
          <a:extLst>
            <a:ext uri="{909E8E84-426E-40DD-AFC4-6F175D3DCCD1}">
              <a14:hiddenFill xmlns:a14="http://schemas.microsoft.com/office/drawing/2010/main">
                <a:solidFill>
                  <a:srgbClr val="FFFFFF"/>
                </a:solidFill>
              </a14:hiddenFill>
            </a:ext>
          </a:extLst>
        </p:spPr>
      </p:pic>
      <p:sp>
        <p:nvSpPr>
          <p:cNvPr id="133" name="Rounded Rectangle 132"/>
          <p:cNvSpPr/>
          <p:nvPr/>
        </p:nvSpPr>
        <p:spPr>
          <a:xfrm>
            <a:off x="663314" y="3959483"/>
            <a:ext cx="2760293" cy="687468"/>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solidFill>
                <a:schemeClr val="bg2"/>
              </a:solidFill>
            </a:endParaRPr>
          </a:p>
        </p:txBody>
      </p:sp>
      <p:sp>
        <p:nvSpPr>
          <p:cNvPr id="134" name="TextBox 133"/>
          <p:cNvSpPr txBox="1"/>
          <p:nvPr/>
        </p:nvSpPr>
        <p:spPr>
          <a:xfrm>
            <a:off x="698404" y="4134905"/>
            <a:ext cx="2677893" cy="331428"/>
          </a:xfrm>
          <a:prstGeom prst="rect">
            <a:avLst/>
          </a:prstGeom>
          <a:noFill/>
        </p:spPr>
        <p:txBody>
          <a:bodyPr wrap="square" lIns="0" tIns="0" rIns="0" bIns="0" rtlCol="0" anchor="ctr">
            <a:spAutoFit/>
          </a:bodyPr>
          <a:lstStyle/>
          <a:p>
            <a:pPr marL="0" algn="ctr"/>
            <a:r>
              <a:rPr lang="en-US" sz="1200" dirty="0" smtClean="0">
                <a:solidFill>
                  <a:schemeClr val="bg2"/>
                </a:solidFill>
                <a:latin typeface="+mn-lt"/>
              </a:rPr>
              <a:t>For everything </a:t>
            </a:r>
            <a:r>
              <a:rPr lang="en-US" sz="1200" dirty="0">
                <a:solidFill>
                  <a:schemeClr val="bg2"/>
                </a:solidFill>
                <a:latin typeface="+mn-lt"/>
              </a:rPr>
              <a:t>e</a:t>
            </a:r>
            <a:r>
              <a:rPr lang="en-US" sz="1200" dirty="0" smtClean="0">
                <a:solidFill>
                  <a:schemeClr val="bg2"/>
                </a:solidFill>
                <a:latin typeface="+mn-lt"/>
              </a:rPr>
              <a:t>lse, use the </a:t>
            </a:r>
          </a:p>
          <a:p>
            <a:pPr marL="0" algn="ctr"/>
            <a:r>
              <a:rPr lang="en-US" sz="1200" dirty="0" smtClean="0">
                <a:solidFill>
                  <a:schemeClr val="bg2"/>
                </a:solidFill>
                <a:latin typeface="+mn-lt"/>
              </a:rPr>
              <a:t>DD Boost file </a:t>
            </a:r>
            <a:r>
              <a:rPr lang="en-US" sz="1200" dirty="0">
                <a:solidFill>
                  <a:schemeClr val="bg2"/>
                </a:solidFill>
                <a:latin typeface="+mn-lt"/>
              </a:rPr>
              <a:t>s</a:t>
            </a:r>
            <a:r>
              <a:rPr lang="en-US" sz="1200" dirty="0" smtClean="0">
                <a:solidFill>
                  <a:schemeClr val="bg2"/>
                </a:solidFill>
                <a:latin typeface="+mn-lt"/>
              </a:rPr>
              <a:t>ystem </a:t>
            </a:r>
            <a:r>
              <a:rPr lang="en-US" sz="1200" dirty="0">
                <a:solidFill>
                  <a:schemeClr val="bg2"/>
                </a:solidFill>
                <a:latin typeface="+mn-lt"/>
              </a:rPr>
              <a:t>p</a:t>
            </a:r>
            <a:r>
              <a:rPr lang="en-US" sz="1200" dirty="0" smtClean="0">
                <a:solidFill>
                  <a:schemeClr val="bg2"/>
                </a:solidFill>
                <a:latin typeface="+mn-lt"/>
              </a:rPr>
              <a:t>lug-in</a:t>
            </a:r>
          </a:p>
        </p:txBody>
      </p:sp>
      <p:pic>
        <p:nvPicPr>
          <p:cNvPr id="179" name="Picture 178" descr="Dell.png"/>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1606399" y="1106146"/>
            <a:ext cx="377298" cy="376166"/>
          </a:xfrm>
          <a:prstGeom prst="rect">
            <a:avLst/>
          </a:prstGeom>
        </p:spPr>
      </p:pic>
    </p:spTree>
    <p:extLst>
      <p:ext uri="{BB962C8B-B14F-4D97-AF65-F5344CB8AC3E}">
        <p14:creationId xmlns:p14="http://schemas.microsoft.com/office/powerpoint/2010/main" val="757477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379413" y="228600"/>
            <a:ext cx="8458200" cy="601980"/>
          </a:xfrm>
        </p:spPr>
        <p:txBody>
          <a:bodyPr/>
          <a:lstStyle/>
          <a:p>
            <a:r>
              <a:rPr lang="en-US" sz="2800" cap="none" dirty="0" smtClean="0">
                <a:solidFill>
                  <a:schemeClr val="bg1"/>
                </a:solidFill>
              </a:rPr>
              <a:t>High Availability</a:t>
            </a:r>
            <a:endParaRPr lang="en-US" sz="2800" cap="none" dirty="0">
              <a:solidFill>
                <a:schemeClr val="bg1"/>
              </a:solidFill>
            </a:endParaRPr>
          </a:p>
        </p:txBody>
      </p:sp>
      <p:sp>
        <p:nvSpPr>
          <p:cNvPr id="50" name="TextBox 49"/>
          <p:cNvSpPr txBox="1"/>
          <p:nvPr/>
        </p:nvSpPr>
        <p:spPr>
          <a:xfrm>
            <a:off x="638660" y="1066810"/>
            <a:ext cx="1883213" cy="338554"/>
          </a:xfrm>
          <a:prstGeom prst="rect">
            <a:avLst/>
          </a:prstGeom>
          <a:noFill/>
        </p:spPr>
        <p:txBody>
          <a:bodyPr wrap="square" rtlCol="0">
            <a:spAutoFit/>
          </a:bodyPr>
          <a:lstStyle/>
          <a:p>
            <a:pPr algn="ctr"/>
            <a:r>
              <a:rPr lang="en-US" sz="1600" dirty="0" smtClean="0">
                <a:solidFill>
                  <a:srgbClr val="444444"/>
                </a:solidFill>
              </a:rPr>
              <a:t>ACTIVE Controller</a:t>
            </a:r>
          </a:p>
        </p:txBody>
      </p:sp>
      <p:sp>
        <p:nvSpPr>
          <p:cNvPr id="51" name="TextBox 50"/>
          <p:cNvSpPr txBox="1"/>
          <p:nvPr/>
        </p:nvSpPr>
        <p:spPr>
          <a:xfrm>
            <a:off x="6252183" y="1066810"/>
            <a:ext cx="2236945" cy="338554"/>
          </a:xfrm>
          <a:prstGeom prst="rect">
            <a:avLst/>
          </a:prstGeom>
          <a:noFill/>
        </p:spPr>
        <p:txBody>
          <a:bodyPr wrap="square" rtlCol="0">
            <a:spAutoFit/>
          </a:bodyPr>
          <a:lstStyle/>
          <a:p>
            <a:pPr algn="ctr"/>
            <a:r>
              <a:rPr lang="en-US" sz="1600" dirty="0" smtClean="0">
                <a:solidFill>
                  <a:srgbClr val="444444"/>
                </a:solidFill>
              </a:rPr>
              <a:t>STANDBY Controller</a:t>
            </a:r>
          </a:p>
        </p:txBody>
      </p:sp>
      <p:sp>
        <p:nvSpPr>
          <p:cNvPr id="52" name="Content Placeholder 7"/>
          <p:cNvSpPr>
            <a:spLocks noGrp="1"/>
          </p:cNvSpPr>
          <p:nvPr>
            <p:ph sz="quarter" idx="10"/>
          </p:nvPr>
        </p:nvSpPr>
        <p:spPr>
          <a:xfrm>
            <a:off x="533399" y="2736646"/>
            <a:ext cx="8304213" cy="1359103"/>
          </a:xfrm>
        </p:spPr>
        <p:txBody>
          <a:bodyPr/>
          <a:lstStyle/>
          <a:p>
            <a:pPr>
              <a:lnSpc>
                <a:spcPct val="150000"/>
              </a:lnSpc>
              <a:buClr>
                <a:schemeClr val="bg1"/>
              </a:buClr>
            </a:pPr>
            <a:r>
              <a:rPr lang="en-US" sz="1600" dirty="0" smtClean="0">
                <a:solidFill>
                  <a:schemeClr val="tx1"/>
                </a:solidFill>
              </a:rPr>
              <a:t>High availability of </a:t>
            </a:r>
            <a:r>
              <a:rPr lang="en-US" sz="1600" dirty="0">
                <a:solidFill>
                  <a:schemeClr val="tx1"/>
                </a:solidFill>
              </a:rPr>
              <a:t>backup, archive, and recovery </a:t>
            </a:r>
            <a:r>
              <a:rPr lang="en-US" sz="1600" dirty="0" smtClean="0">
                <a:solidFill>
                  <a:schemeClr val="tx1"/>
                </a:solidFill>
              </a:rPr>
              <a:t>data on Data Domain </a:t>
            </a:r>
            <a:r>
              <a:rPr lang="en-US" sz="1600" dirty="0">
                <a:solidFill>
                  <a:schemeClr val="tx1"/>
                </a:solidFill>
              </a:rPr>
              <a:t>ensures operational continuity to minimize downtime for users and processes</a:t>
            </a:r>
            <a:r>
              <a:rPr lang="en-US" sz="1600" dirty="0" smtClean="0">
                <a:solidFill>
                  <a:schemeClr val="tx1"/>
                </a:solidFill>
              </a:rPr>
              <a:t>.</a:t>
            </a:r>
          </a:p>
          <a:p>
            <a:pPr>
              <a:lnSpc>
                <a:spcPct val="150000"/>
              </a:lnSpc>
              <a:spcAft>
                <a:spcPts val="600"/>
              </a:spcAft>
              <a:buClr>
                <a:schemeClr val="bg1"/>
              </a:buClr>
            </a:pPr>
            <a:r>
              <a:rPr lang="en-US" sz="1600" dirty="0" smtClean="0">
                <a:solidFill>
                  <a:schemeClr val="tx1"/>
                </a:solidFill>
              </a:rPr>
              <a:t>HA configurations are supported on DD9800, DD9300 &amp; DD6800 and the legacy DD9500</a:t>
            </a:r>
          </a:p>
          <a:p>
            <a:pPr lvl="1">
              <a:lnSpc>
                <a:spcPct val="150000"/>
              </a:lnSpc>
              <a:spcAft>
                <a:spcPts val="600"/>
              </a:spcAft>
              <a:buClr>
                <a:schemeClr val="bg1"/>
              </a:buClr>
            </a:pPr>
            <a:r>
              <a:rPr lang="en-US" sz="1600" dirty="0" smtClean="0">
                <a:solidFill>
                  <a:schemeClr val="tx1"/>
                </a:solidFill>
              </a:rPr>
              <a:t>Delivering business continuity for both Large and Midsized Enterprises</a:t>
            </a:r>
            <a:endParaRPr lang="en-US" sz="1200" dirty="0" smtClean="0">
              <a:solidFill>
                <a:schemeClr val="tx1"/>
              </a:solidFill>
            </a:endParaRPr>
          </a:p>
        </p:txBody>
      </p:sp>
      <p:sp>
        <p:nvSpPr>
          <p:cNvPr id="12" name="Left-Right Arrow 11"/>
          <p:cNvSpPr/>
          <p:nvPr/>
        </p:nvSpPr>
        <p:spPr>
          <a:xfrm>
            <a:off x="2859322" y="1554586"/>
            <a:ext cx="3232277" cy="593541"/>
          </a:xfrm>
          <a:prstGeom prst="leftRightArrow">
            <a:avLst/>
          </a:prstGeom>
          <a:solidFill>
            <a:schemeClr val="bg1"/>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rgbClr val="FFFFFF"/>
                </a:solidFill>
                <a:effectLst/>
                <a:uLnTx/>
                <a:uFillTx/>
                <a:latin typeface="Verdana"/>
                <a:cs typeface="Times New Roman" pitchFamily="18" charset="0"/>
              </a:rPr>
              <a:t>HA Interconnects</a:t>
            </a:r>
          </a:p>
        </p:txBody>
      </p:sp>
      <p:pic>
        <p:nvPicPr>
          <p:cNvPr id="2" name="Picture 1" descr="Stack-Gen3 DD9800-OrthF01t_SM160817.png"/>
          <p:cNvPicPr>
            <a:picLocks noChangeAspect="1"/>
          </p:cNvPicPr>
          <p:nvPr/>
        </p:nvPicPr>
        <p:blipFill rotWithShape="1">
          <a:blip r:embed="rId3" cstate="print">
            <a:extLst>
              <a:ext uri="{28A0092B-C50C-407E-A947-70E740481C1C}">
                <a14:useLocalDpi xmlns:a14="http://schemas.microsoft.com/office/drawing/2010/main" val="0"/>
              </a:ext>
            </a:extLst>
          </a:blip>
          <a:srcRect t="-1" b="85379"/>
          <a:stretch/>
        </p:blipFill>
        <p:spPr>
          <a:xfrm>
            <a:off x="589519" y="1475326"/>
            <a:ext cx="1981495" cy="752060"/>
          </a:xfrm>
          <a:prstGeom prst="rect">
            <a:avLst/>
          </a:prstGeom>
          <a:noFill/>
          <a:ln>
            <a:noFill/>
          </a:ln>
        </p:spPr>
      </p:pic>
      <p:pic>
        <p:nvPicPr>
          <p:cNvPr id="13" name="Picture 12" descr="Stack-Gen3 DD9800-OrthF01t_SM160817.png"/>
          <p:cNvPicPr>
            <a:picLocks noChangeAspect="1"/>
          </p:cNvPicPr>
          <p:nvPr/>
        </p:nvPicPr>
        <p:blipFill rotWithShape="1">
          <a:blip r:embed="rId4" cstate="print">
            <a:alphaModFix amt="64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t="-1" b="85379"/>
          <a:stretch/>
        </p:blipFill>
        <p:spPr>
          <a:xfrm>
            <a:off x="6379908" y="1475326"/>
            <a:ext cx="1981495" cy="752060"/>
          </a:xfrm>
          <a:prstGeom prst="rect">
            <a:avLst/>
          </a:prstGeom>
        </p:spPr>
      </p:pic>
    </p:spTree>
    <p:extLst>
      <p:ext uri="{BB962C8B-B14F-4D97-AF65-F5344CB8AC3E}">
        <p14:creationId xmlns:p14="http://schemas.microsoft.com/office/powerpoint/2010/main" val="1562564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319" y="776613"/>
            <a:ext cx="7955280" cy="238842"/>
          </a:xfrm>
        </p:spPr>
        <p:txBody>
          <a:bodyPr/>
          <a:lstStyle/>
          <a:p>
            <a:r>
              <a:rPr lang="en-US" dirty="0" smtClean="0"/>
              <a:t>Delivering </a:t>
            </a:r>
            <a:r>
              <a:rPr lang="en-US" dirty="0"/>
              <a:t>data protection as a </a:t>
            </a:r>
            <a:r>
              <a:rPr lang="en-US" dirty="0" smtClean="0"/>
              <a:t>service</a:t>
            </a:r>
            <a:endParaRPr lang="en-US" dirty="0"/>
          </a:p>
        </p:txBody>
      </p:sp>
      <p:sp>
        <p:nvSpPr>
          <p:cNvPr id="2" name="Title 1"/>
          <p:cNvSpPr>
            <a:spLocks noGrp="1"/>
          </p:cNvSpPr>
          <p:nvPr>
            <p:ph type="title"/>
          </p:nvPr>
        </p:nvSpPr>
        <p:spPr/>
        <p:txBody>
          <a:bodyPr/>
          <a:lstStyle/>
          <a:p>
            <a:r>
              <a:rPr lang="en-US" sz="2800" cap="none" dirty="0" smtClean="0">
                <a:solidFill>
                  <a:schemeClr val="bg1"/>
                </a:solidFill>
                <a:latin typeface="Verdana"/>
              </a:rPr>
              <a:t>Secure Multi-Tenancy</a:t>
            </a:r>
            <a:endParaRPr lang="en-US" sz="2800" cap="none" dirty="0">
              <a:solidFill>
                <a:schemeClr val="bg1"/>
              </a:solidFill>
              <a:latin typeface="Verdana"/>
            </a:endParaRPr>
          </a:p>
        </p:txBody>
      </p:sp>
      <p:sp>
        <p:nvSpPr>
          <p:cNvPr id="5" name="Text Box 43"/>
          <p:cNvSpPr txBox="1">
            <a:spLocks noChangeArrowheads="1"/>
          </p:cNvSpPr>
          <p:nvPr/>
        </p:nvSpPr>
        <p:spPr bwMode="gray">
          <a:xfrm>
            <a:off x="341029" y="2653519"/>
            <a:ext cx="970790" cy="215444"/>
          </a:xfrm>
          <a:prstGeom prst="rect">
            <a:avLst/>
          </a:prstGeom>
          <a:noFill/>
          <a:ln w="9525" algn="ctr">
            <a:noFill/>
            <a:miter lim="800000"/>
            <a:headEnd/>
            <a:tailEnd/>
          </a:ln>
        </p:spPr>
        <p:txBody>
          <a:bodyPr wrap="square" lIns="0" tIns="0" rIns="0" bIns="0">
            <a:spAutoFit/>
          </a:bodyPr>
          <a:lstStyle/>
          <a:p>
            <a:pPr algn="ctr"/>
            <a:r>
              <a:rPr lang="en-US" sz="1400" dirty="0" smtClean="0">
                <a:solidFill>
                  <a:srgbClr val="000000"/>
                </a:solidFill>
                <a:latin typeface="+mn-lt"/>
              </a:rPr>
              <a:t>Tenant A</a:t>
            </a:r>
            <a:endParaRPr lang="en-US" sz="1400" dirty="0">
              <a:solidFill>
                <a:srgbClr val="000000"/>
              </a:solidFill>
              <a:latin typeface="+mn-lt"/>
            </a:endParaRPr>
          </a:p>
        </p:txBody>
      </p:sp>
      <p:sp>
        <p:nvSpPr>
          <p:cNvPr id="6" name="Text Box 43"/>
          <p:cNvSpPr txBox="1">
            <a:spLocks noChangeArrowheads="1"/>
          </p:cNvSpPr>
          <p:nvPr/>
        </p:nvSpPr>
        <p:spPr bwMode="gray">
          <a:xfrm>
            <a:off x="341029" y="4334557"/>
            <a:ext cx="970790" cy="215444"/>
          </a:xfrm>
          <a:prstGeom prst="rect">
            <a:avLst/>
          </a:prstGeom>
          <a:noFill/>
          <a:ln w="9525" algn="ctr">
            <a:noFill/>
            <a:miter lim="800000"/>
            <a:headEnd/>
            <a:tailEnd/>
          </a:ln>
        </p:spPr>
        <p:txBody>
          <a:bodyPr wrap="square" lIns="0" tIns="0" rIns="0" bIns="0">
            <a:spAutoFit/>
          </a:bodyPr>
          <a:lstStyle/>
          <a:p>
            <a:pPr algn="ctr"/>
            <a:r>
              <a:rPr lang="en-US" sz="1400" dirty="0" smtClean="0">
                <a:solidFill>
                  <a:srgbClr val="000000"/>
                </a:solidFill>
                <a:latin typeface="+mn-lt"/>
              </a:rPr>
              <a:t>Tenant B</a:t>
            </a:r>
            <a:endParaRPr lang="en-US" sz="1400" dirty="0">
              <a:solidFill>
                <a:srgbClr val="000000"/>
              </a:solidFill>
              <a:latin typeface="+mn-lt"/>
            </a:endParaRPr>
          </a:p>
        </p:txBody>
      </p:sp>
      <p:sp>
        <p:nvSpPr>
          <p:cNvPr id="7" name="Rounded Rectangle 6"/>
          <p:cNvSpPr/>
          <p:nvPr/>
        </p:nvSpPr>
        <p:spPr>
          <a:xfrm>
            <a:off x="1656157" y="2432969"/>
            <a:ext cx="2286000" cy="74032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r>
              <a:rPr lang="en-US" sz="1400" dirty="0" smtClean="0">
                <a:solidFill>
                  <a:srgbClr val="000000"/>
                </a:solidFill>
              </a:rPr>
              <a:t>Tenant </a:t>
            </a:r>
            <a:br>
              <a:rPr lang="en-US" sz="1400" dirty="0" smtClean="0">
                <a:solidFill>
                  <a:srgbClr val="000000"/>
                </a:solidFill>
              </a:rPr>
            </a:br>
            <a:r>
              <a:rPr lang="en-US" sz="1400" dirty="0" smtClean="0">
                <a:solidFill>
                  <a:srgbClr val="000000"/>
                </a:solidFill>
              </a:rPr>
              <a:t>unit A</a:t>
            </a:r>
            <a:endParaRPr lang="en-US" sz="1400" dirty="0">
              <a:solidFill>
                <a:srgbClr val="000000"/>
              </a:solidFill>
            </a:endParaRPr>
          </a:p>
        </p:txBody>
      </p:sp>
      <p:pic>
        <p:nvPicPr>
          <p:cNvPr id="9" name="Picture 8" descr="Office Buliding Black.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5074" y="1772349"/>
            <a:ext cx="822700" cy="822700"/>
          </a:xfrm>
          <a:prstGeom prst="rect">
            <a:avLst/>
          </a:prstGeom>
        </p:spPr>
      </p:pic>
      <p:sp>
        <p:nvSpPr>
          <p:cNvPr id="10" name="Rounded Rectangle 9"/>
          <p:cNvSpPr/>
          <p:nvPr/>
        </p:nvSpPr>
        <p:spPr>
          <a:xfrm>
            <a:off x="1650017" y="3173291"/>
            <a:ext cx="2286000" cy="796066"/>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r>
              <a:rPr lang="en-US" sz="1400" dirty="0" smtClean="0">
                <a:solidFill>
                  <a:srgbClr val="FFFFFF"/>
                </a:solidFill>
              </a:rPr>
              <a:t>Tenant </a:t>
            </a:r>
            <a:br>
              <a:rPr lang="en-US" sz="1400" dirty="0" smtClean="0">
                <a:solidFill>
                  <a:srgbClr val="FFFFFF"/>
                </a:solidFill>
              </a:rPr>
            </a:br>
            <a:r>
              <a:rPr lang="en-US" sz="1400" dirty="0" smtClean="0">
                <a:solidFill>
                  <a:srgbClr val="FFFFFF"/>
                </a:solidFill>
              </a:rPr>
              <a:t>unit B</a:t>
            </a:r>
            <a:endParaRPr lang="en-US" sz="1400" dirty="0">
              <a:solidFill>
                <a:srgbClr val="FFFFFF"/>
              </a:solidFill>
            </a:endParaRPr>
          </a:p>
        </p:txBody>
      </p:sp>
      <p:cxnSp>
        <p:nvCxnSpPr>
          <p:cNvPr id="11" name="Straight Arrow Connector 10"/>
          <p:cNvCxnSpPr/>
          <p:nvPr/>
        </p:nvCxnSpPr>
        <p:spPr>
          <a:xfrm flipV="1">
            <a:off x="1213811" y="3820316"/>
            <a:ext cx="381000" cy="20012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a:off x="1169938" y="2452015"/>
            <a:ext cx="381000" cy="20012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13" name="Picture 12" descr="Office Buliding Black.png"/>
          <p:cNvPicPr>
            <a:picLocks noChangeAspect="1"/>
          </p:cNvPicPr>
          <p:nvPr/>
        </p:nvPicPr>
        <p:blipFill>
          <a:blip r:embed="rId4"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390806" y="3439224"/>
            <a:ext cx="871236" cy="871236"/>
          </a:xfrm>
          <a:prstGeom prst="rect">
            <a:avLst/>
          </a:prstGeom>
        </p:spPr>
      </p:pic>
      <p:sp>
        <p:nvSpPr>
          <p:cNvPr id="19" name="Content Placeholder 5"/>
          <p:cNvSpPr>
            <a:spLocks noGrp="1"/>
          </p:cNvSpPr>
          <p:nvPr>
            <p:ph sz="half" idx="4294967295"/>
          </p:nvPr>
        </p:nvSpPr>
        <p:spPr>
          <a:xfrm>
            <a:off x="4389120" y="1280160"/>
            <a:ext cx="4258862" cy="3200400"/>
          </a:xfrm>
          <a:prstGeom prst="rect">
            <a:avLst/>
          </a:prstGeom>
        </p:spPr>
        <p:txBody>
          <a:bodyPr/>
          <a:lstStyle/>
          <a:p>
            <a:pPr>
              <a:buClr>
                <a:schemeClr val="tx2">
                  <a:lumMod val="65000"/>
                </a:schemeClr>
              </a:buClr>
            </a:pPr>
            <a:endParaRPr lang="en-US" sz="2000" dirty="0" smtClean="0">
              <a:latin typeface="Arial" panose="020B0604020202020204" pitchFamily="34" charset="0"/>
              <a:cs typeface="Arial" panose="020B0604020202020204" pitchFamily="34" charset="0"/>
            </a:endParaRPr>
          </a:p>
          <a:p>
            <a:pPr>
              <a:buClr>
                <a:schemeClr val="tx2">
                  <a:lumMod val="65000"/>
                </a:schemeClr>
              </a:buClr>
            </a:pPr>
            <a:r>
              <a:rPr lang="en-US" sz="2000" dirty="0" smtClean="0">
                <a:latin typeface="Arial" panose="020B0604020202020204" pitchFamily="34" charset="0"/>
                <a:cs typeface="Arial" panose="020B0604020202020204" pitchFamily="34" charset="0"/>
              </a:rPr>
              <a:t>Deliver </a:t>
            </a:r>
            <a:r>
              <a:rPr lang="en-US" sz="2000" dirty="0">
                <a:latin typeface="Arial" panose="020B0604020202020204" pitchFamily="34" charset="0"/>
                <a:cs typeface="Arial" panose="020B0604020202020204" pitchFamily="34" charset="0"/>
              </a:rPr>
              <a:t>data domain in a private/hybrid cloud</a:t>
            </a:r>
          </a:p>
          <a:p>
            <a:pPr>
              <a:buClr>
                <a:schemeClr val="tx2">
                  <a:lumMod val="65000"/>
                </a:schemeClr>
              </a:buClr>
            </a:pPr>
            <a:r>
              <a:rPr lang="en-US" sz="2000" dirty="0">
                <a:latin typeface="Arial" panose="020B0604020202020204" pitchFamily="34" charset="0"/>
                <a:cs typeface="Arial" panose="020B0604020202020204" pitchFamily="34" charset="0"/>
              </a:rPr>
              <a:t>Logically isolate user data for secure self-service </a:t>
            </a:r>
          </a:p>
          <a:p>
            <a:pPr>
              <a:buClr>
                <a:schemeClr val="tx2">
                  <a:lumMod val="65000"/>
                </a:schemeClr>
              </a:buClr>
            </a:pPr>
            <a:r>
              <a:rPr lang="en-US" sz="2000" dirty="0">
                <a:latin typeface="Arial" panose="020B0604020202020204" pitchFamily="34" charset="0"/>
                <a:cs typeface="Arial" panose="020B0604020202020204" pitchFamily="34" charset="0"/>
              </a:rPr>
              <a:t>Tenant-level management and </a:t>
            </a:r>
            <a:r>
              <a:rPr lang="en-US" sz="2000" dirty="0" smtClean="0">
                <a:latin typeface="Arial" panose="020B0604020202020204" pitchFamily="34" charset="0"/>
                <a:cs typeface="Arial" panose="020B0604020202020204" pitchFamily="34" charset="0"/>
              </a:rPr>
              <a:t>reporting</a:t>
            </a:r>
            <a:endParaRPr lang="en-US" sz="2000" dirty="0">
              <a:latin typeface="Arial" panose="020B0604020202020204" pitchFamily="34" charset="0"/>
              <a:cs typeface="Arial" panose="020B0604020202020204" pitchFamily="34" charset="0"/>
            </a:endParaRPr>
          </a:p>
        </p:txBody>
      </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57023" y="1362293"/>
            <a:ext cx="984213" cy="3036133"/>
          </a:xfrm>
          <a:prstGeom prst="rect">
            <a:avLst/>
          </a:prstGeom>
        </p:spPr>
      </p:pic>
    </p:spTree>
    <p:extLst>
      <p:ext uri="{BB962C8B-B14F-4D97-AF65-F5344CB8AC3E}">
        <p14:creationId xmlns:p14="http://schemas.microsoft.com/office/powerpoint/2010/main" val="7243726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9413" y="282970"/>
            <a:ext cx="8458200" cy="457200"/>
          </a:xfrm>
        </p:spPr>
        <p:txBody>
          <a:bodyPr/>
          <a:lstStyle/>
          <a:p>
            <a:r>
              <a:rPr lang="en-US" sz="2800" cap="none" dirty="0" smtClean="0">
                <a:solidFill>
                  <a:schemeClr val="bg1"/>
                </a:solidFill>
              </a:rPr>
              <a:t>Data Domain Family</a:t>
            </a:r>
            <a:endParaRPr lang="en-US" sz="2800" cap="none" dirty="0">
              <a:solidFill>
                <a:schemeClr val="bg1"/>
              </a:solidFill>
              <a:latin typeface="Verdana"/>
            </a:endParaRPr>
          </a:p>
        </p:txBody>
      </p:sp>
      <p:sp>
        <p:nvSpPr>
          <p:cNvPr id="49" name="Rounded Rectangle 48"/>
          <p:cNvSpPr/>
          <p:nvPr/>
        </p:nvSpPr>
        <p:spPr bwMode="gray">
          <a:xfrm>
            <a:off x="152400" y="706174"/>
            <a:ext cx="8839199" cy="3097558"/>
          </a:xfrm>
          <a:prstGeom prst="roundRect">
            <a:avLst>
              <a:gd name="adj" fmla="val 4774"/>
            </a:avLst>
          </a:prstGeom>
          <a:solidFill>
            <a:srgbClr val="F2F2F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Verdana"/>
              <a:ea typeface=""/>
              <a:cs typeface=""/>
            </a:endParaRPr>
          </a:p>
        </p:txBody>
      </p:sp>
      <p:sp>
        <p:nvSpPr>
          <p:cNvPr id="50" name="Round Same Side Corner Rectangle 49"/>
          <p:cNvSpPr/>
          <p:nvPr/>
        </p:nvSpPr>
        <p:spPr bwMode="gray">
          <a:xfrm>
            <a:off x="6026172" y="835893"/>
            <a:ext cx="2965428" cy="2116857"/>
          </a:xfrm>
          <a:prstGeom prst="round2SameRect">
            <a:avLst>
              <a:gd name="adj1" fmla="val 4112"/>
              <a:gd name="adj2" fmla="val 0"/>
            </a:avLst>
          </a:prstGeom>
          <a:gradFill>
            <a:gsLst>
              <a:gs pos="0">
                <a:srgbClr val="FFFFFF">
                  <a:lumMod val="75000"/>
                </a:srgbClr>
              </a:gs>
              <a:gs pos="50000">
                <a:srgbClr val="FFFFFF">
                  <a:lumMod val="95000"/>
                </a:srgbClr>
              </a:gs>
              <a:gs pos="100000">
                <a:srgbClr val="FFFFFF"/>
              </a:gs>
            </a:gsLst>
            <a:lin ang="5400000" scaled="0"/>
          </a:gradFill>
          <a:ln w="25400" cap="flat" cmpd="sng" algn="ctr">
            <a:noFill/>
            <a:prstDash val="solid"/>
          </a:ln>
          <a:effectLst>
            <a:outerShdw blurRad="254000" dist="127000" dir="2700000" algn="tl" rotWithShape="0">
              <a:prstClr val="black">
                <a:alpha val="40000"/>
              </a:prstClr>
            </a:outerShdw>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444444"/>
                </a:solidFill>
                <a:effectLst/>
                <a:uLnTx/>
                <a:uFillTx/>
                <a:ea typeface="Arial" charset="0"/>
                <a:cs typeface="Arial" charset="0"/>
              </a:rPr>
              <a:t>Large Enterprise</a:t>
            </a:r>
          </a:p>
        </p:txBody>
      </p:sp>
      <p:sp>
        <p:nvSpPr>
          <p:cNvPr id="51" name="Round Same Side Corner Rectangle 50"/>
          <p:cNvSpPr/>
          <p:nvPr/>
        </p:nvSpPr>
        <p:spPr bwMode="gray">
          <a:xfrm>
            <a:off x="2895601" y="1771650"/>
            <a:ext cx="3276599" cy="1202302"/>
          </a:xfrm>
          <a:prstGeom prst="round2SameRect">
            <a:avLst>
              <a:gd name="adj1" fmla="val 11112"/>
              <a:gd name="adj2" fmla="val 0"/>
            </a:avLst>
          </a:prstGeom>
          <a:gradFill>
            <a:gsLst>
              <a:gs pos="0">
                <a:srgbClr val="FFFFFF">
                  <a:lumMod val="75000"/>
                </a:srgbClr>
              </a:gs>
              <a:gs pos="50000">
                <a:srgbClr val="FFFFFF">
                  <a:lumMod val="95000"/>
                </a:srgbClr>
              </a:gs>
              <a:gs pos="100000">
                <a:srgbClr val="FFFFFF"/>
              </a:gs>
            </a:gsLst>
            <a:lin ang="5400000" scaled="0"/>
          </a:gradFill>
          <a:ln w="25400" cap="flat" cmpd="sng" algn="ctr">
            <a:noFill/>
            <a:prstDash val="solid"/>
          </a:ln>
          <a:effectLst>
            <a:outerShdw blurRad="254000" dist="127000" dir="2700000" algn="tl" rotWithShape="0">
              <a:prstClr val="black">
                <a:alpha val="40000"/>
              </a:prstClr>
            </a:outerShdw>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444444"/>
                </a:solidFill>
                <a:effectLst/>
                <a:uLnTx/>
                <a:uFillTx/>
                <a:ea typeface="Arial" charset="0"/>
                <a:cs typeface="Arial" charset="0"/>
              </a:rPr>
              <a:t>Midsize Enterprise</a:t>
            </a:r>
          </a:p>
        </p:txBody>
      </p:sp>
      <p:sp>
        <p:nvSpPr>
          <p:cNvPr id="52" name="Rectangle 51"/>
          <p:cNvSpPr/>
          <p:nvPr/>
        </p:nvSpPr>
        <p:spPr>
          <a:xfrm>
            <a:off x="5640620" y="4261306"/>
            <a:ext cx="2428322" cy="207749"/>
          </a:xfrm>
          <a:prstGeom prst="rect">
            <a:avLst/>
          </a:prstGeom>
        </p:spPr>
        <p:txBody>
          <a:bodyPr wrap="none">
            <a:spAutoFit/>
          </a:bodyPr>
          <a:lstStyle/>
          <a:p>
            <a:pPr algn="ctr" defTabSz="457200" fontAlgn="auto">
              <a:spcBef>
                <a:spcPts val="0"/>
              </a:spcBef>
              <a:spcAft>
                <a:spcPts val="0"/>
              </a:spcAft>
              <a:defRPr/>
            </a:pPr>
            <a:r>
              <a:rPr lang="en-US" sz="750" kern="0" baseline="30000" dirty="0">
                <a:solidFill>
                  <a:srgbClr val="4D4D4D"/>
                </a:solidFill>
                <a:latin typeface="Verdana"/>
              </a:rPr>
              <a:t>1</a:t>
            </a:r>
            <a:r>
              <a:rPr lang="en-US" sz="750" kern="0" dirty="0">
                <a:solidFill>
                  <a:srgbClr val="4D4D4D"/>
                </a:solidFill>
                <a:latin typeface="Verdana"/>
              </a:rPr>
              <a:t> With DD Extended Retention software option</a:t>
            </a:r>
          </a:p>
        </p:txBody>
      </p:sp>
      <p:sp>
        <p:nvSpPr>
          <p:cNvPr id="53" name="Round Same Side Corner Rectangle 52"/>
          <p:cNvSpPr/>
          <p:nvPr/>
        </p:nvSpPr>
        <p:spPr bwMode="gray">
          <a:xfrm>
            <a:off x="1681111" y="2091977"/>
            <a:ext cx="2202631" cy="860773"/>
          </a:xfrm>
          <a:prstGeom prst="round2SameRect">
            <a:avLst>
              <a:gd name="adj1" fmla="val 11112"/>
              <a:gd name="adj2" fmla="val 0"/>
            </a:avLst>
          </a:prstGeom>
          <a:gradFill>
            <a:gsLst>
              <a:gs pos="0">
                <a:srgbClr val="FFFFFF">
                  <a:lumMod val="75000"/>
                </a:srgbClr>
              </a:gs>
              <a:gs pos="50000">
                <a:srgbClr val="FFFFFF">
                  <a:lumMod val="95000"/>
                </a:srgbClr>
              </a:gs>
              <a:gs pos="100000">
                <a:srgbClr val="FFFFFF"/>
              </a:gs>
            </a:gsLst>
            <a:lin ang="5400000" scaled="0"/>
          </a:gradFill>
          <a:ln w="25400" cap="flat" cmpd="sng" algn="ctr">
            <a:noFill/>
            <a:prstDash val="solid"/>
          </a:ln>
          <a:effectLst>
            <a:outerShdw blurRad="254000" dist="127000" dir="2700000" algn="tl" rotWithShape="0">
              <a:prstClr val="black">
                <a:alpha val="40000"/>
              </a:prstClr>
            </a:outerShdw>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444444"/>
                </a:solidFill>
                <a:effectLst/>
                <a:uLnTx/>
                <a:uFillTx/>
                <a:ea typeface="Arial" charset="0"/>
                <a:cs typeface="Arial" charset="0"/>
              </a:rPr>
              <a:t>Small Enterprise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444444"/>
                </a:solidFill>
                <a:effectLst/>
                <a:uLnTx/>
                <a:uFillTx/>
                <a:ea typeface="Arial" charset="0"/>
                <a:cs typeface="Arial" charset="0"/>
              </a:rPr>
              <a:t>/ROBO</a:t>
            </a:r>
          </a:p>
        </p:txBody>
      </p:sp>
      <p:pic>
        <p:nvPicPr>
          <p:cNvPr id="54" name="Picture 53" descr="DD160.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25785" y="2775799"/>
            <a:ext cx="726656" cy="176951"/>
          </a:xfrm>
          <a:prstGeom prst="rect">
            <a:avLst/>
          </a:prstGeom>
        </p:spPr>
      </p:pic>
      <p:graphicFrame>
        <p:nvGraphicFramePr>
          <p:cNvPr id="55" name="Group 104"/>
          <p:cNvGraphicFramePr>
            <a:graphicFrameLocks noGrp="1"/>
          </p:cNvGraphicFramePr>
          <p:nvPr>
            <p:extLst/>
          </p:nvPr>
        </p:nvGraphicFramePr>
        <p:xfrm>
          <a:off x="152399" y="2952751"/>
          <a:ext cx="8839200" cy="1516305"/>
        </p:xfrm>
        <a:graphic>
          <a:graphicData uri="http://schemas.openxmlformats.org/drawingml/2006/table">
            <a:tbl>
              <a:tblPr/>
              <a:tblGrid>
                <a:gridCol w="1541727"/>
                <a:gridCol w="1404836"/>
                <a:gridCol w="1526257"/>
                <a:gridCol w="1455460"/>
                <a:gridCol w="1455460"/>
                <a:gridCol w="1455460"/>
              </a:tblGrid>
              <a:tr h="247223">
                <a:tc>
                  <a:txBody>
                    <a:bodyPr/>
                    <a:lstStyle>
                      <a:lvl1pPr marL="0" algn="l" defTabSz="914400" rtl="0" eaLnBrk="1" latinLnBrk="0" hangingPunct="1">
                        <a:defRPr sz="1800" kern="1200">
                          <a:solidFill>
                            <a:schemeClr val="tx1"/>
                          </a:solidFill>
                          <a:latin typeface="Verdana"/>
                          <a:ea typeface=""/>
                          <a:cs typeface=""/>
                        </a:defRPr>
                      </a:lvl1pPr>
                      <a:lvl2pPr marL="457200" algn="l" defTabSz="914400" rtl="0" eaLnBrk="1" latinLnBrk="0" hangingPunct="1">
                        <a:defRPr sz="1800" kern="1200">
                          <a:solidFill>
                            <a:schemeClr val="tx1"/>
                          </a:solidFill>
                          <a:latin typeface="Verdana"/>
                          <a:ea typeface=""/>
                          <a:cs typeface=""/>
                        </a:defRPr>
                      </a:lvl2pPr>
                      <a:lvl3pPr marL="914400" algn="l" defTabSz="914400" rtl="0" eaLnBrk="1" latinLnBrk="0" hangingPunct="1">
                        <a:defRPr sz="1800" kern="1200">
                          <a:solidFill>
                            <a:schemeClr val="tx1"/>
                          </a:solidFill>
                          <a:latin typeface="Verdana"/>
                          <a:ea typeface=""/>
                          <a:cs typeface=""/>
                        </a:defRPr>
                      </a:lvl3pPr>
                      <a:lvl4pPr marL="1371600" algn="l" defTabSz="914400" rtl="0" eaLnBrk="1" latinLnBrk="0" hangingPunct="1">
                        <a:defRPr sz="1800" kern="1200">
                          <a:solidFill>
                            <a:schemeClr val="tx1"/>
                          </a:solidFill>
                          <a:latin typeface="Verdana"/>
                          <a:ea typeface=""/>
                          <a:cs typeface=""/>
                        </a:defRPr>
                      </a:lvl4pPr>
                      <a:lvl5pPr marL="1828800" algn="l" defTabSz="914400" rtl="0" eaLnBrk="1" latinLnBrk="0" hangingPunct="1">
                        <a:defRPr sz="1800" kern="1200">
                          <a:solidFill>
                            <a:schemeClr val="tx1"/>
                          </a:solidFill>
                          <a:latin typeface="Verdana"/>
                          <a:ea typeface=""/>
                          <a:cs typeface=""/>
                        </a:defRPr>
                      </a:lvl5pPr>
                      <a:lvl6pPr marL="2286000" algn="l" defTabSz="914400" rtl="0" eaLnBrk="1" latinLnBrk="0" hangingPunct="1">
                        <a:defRPr sz="1800" kern="1200">
                          <a:solidFill>
                            <a:schemeClr val="tx1"/>
                          </a:solidFill>
                          <a:latin typeface="Verdana"/>
                          <a:ea typeface=""/>
                          <a:cs typeface=""/>
                        </a:defRPr>
                      </a:lvl6pPr>
                      <a:lvl7pPr marL="2743200" algn="l" defTabSz="914400" rtl="0" eaLnBrk="1" latinLnBrk="0" hangingPunct="1">
                        <a:defRPr sz="1800" kern="1200">
                          <a:solidFill>
                            <a:schemeClr val="tx1"/>
                          </a:solidFill>
                          <a:latin typeface="Verdana"/>
                          <a:ea typeface=""/>
                          <a:cs typeface=""/>
                        </a:defRPr>
                      </a:lvl7pPr>
                      <a:lvl8pPr marL="3200400" algn="l" defTabSz="914400" rtl="0" eaLnBrk="1" latinLnBrk="0" hangingPunct="1">
                        <a:defRPr sz="1800" kern="1200">
                          <a:solidFill>
                            <a:schemeClr val="tx1"/>
                          </a:solidFill>
                          <a:latin typeface="Verdana"/>
                          <a:ea typeface=""/>
                          <a:cs typeface=""/>
                        </a:defRPr>
                      </a:lvl8pPr>
                      <a:lvl9pPr marL="3657600" algn="l" defTabSz="914400" rtl="0" eaLnBrk="1" latinLnBrk="0" hangingPunct="1">
                        <a:defRPr sz="1800" kern="1200">
                          <a:solidFill>
                            <a:schemeClr val="tx1"/>
                          </a:solidFill>
                          <a:latin typeface="Verdana"/>
                          <a:ea typeface=""/>
                          <a:cs typeface=""/>
                        </a:defRPr>
                      </a:lvl9pPr>
                    </a:lstStyle>
                    <a:p>
                      <a:pPr marL="228600" marR="0" lvl="0" indent="-228600" algn="l" defTabSz="914400" rtl="0" eaLnBrk="1" fontAlgn="base" latinLnBrk="0" hangingPunct="1">
                        <a:lnSpc>
                          <a:spcPct val="100000"/>
                        </a:lnSpc>
                        <a:spcBef>
                          <a:spcPct val="0"/>
                        </a:spcBef>
                        <a:spcAft>
                          <a:spcPct val="0"/>
                        </a:spcAft>
                        <a:buClr>
                          <a:schemeClr val="accent2"/>
                        </a:buClr>
                        <a:buSzTx/>
                        <a:buFont typeface="Wingdings 3" charset="0"/>
                        <a:buNone/>
                        <a:tabLst/>
                      </a:pPr>
                      <a:endParaRPr kumimoji="0" lang="en-US" sz="1000" b="0" i="0" u="none" strike="noStrike" cap="none" normalizeH="0" baseline="0" dirty="0">
                        <a:ln>
                          <a:noFill/>
                        </a:ln>
                        <a:solidFill>
                          <a:schemeClr val="tx1"/>
                        </a:solidFill>
                        <a:effectLst/>
                        <a:latin typeface="Arial" charset="0"/>
                        <a:ea typeface="Arial" charset="0"/>
                        <a:cs typeface="Arial" charset="0"/>
                      </a:endParaRPr>
                    </a:p>
                  </a:txBody>
                  <a:tcPr marL="93048" marR="46521" marT="34893" marB="34893" anchor="ctr" horzOverflow="overflow">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ea typeface=""/>
                          <a:cs typeface=""/>
                        </a:defRPr>
                      </a:lvl1pPr>
                      <a:lvl2pPr marL="457200" algn="l" defTabSz="914400" rtl="0" eaLnBrk="1" latinLnBrk="0" hangingPunct="1">
                        <a:defRPr sz="1800" kern="1200">
                          <a:solidFill>
                            <a:schemeClr val="tx1"/>
                          </a:solidFill>
                          <a:latin typeface="Verdana"/>
                          <a:ea typeface=""/>
                          <a:cs typeface=""/>
                        </a:defRPr>
                      </a:lvl2pPr>
                      <a:lvl3pPr marL="914400" algn="l" defTabSz="914400" rtl="0" eaLnBrk="1" latinLnBrk="0" hangingPunct="1">
                        <a:defRPr sz="1800" kern="1200">
                          <a:solidFill>
                            <a:schemeClr val="tx1"/>
                          </a:solidFill>
                          <a:latin typeface="Verdana"/>
                          <a:ea typeface=""/>
                          <a:cs typeface=""/>
                        </a:defRPr>
                      </a:lvl3pPr>
                      <a:lvl4pPr marL="1371600" algn="l" defTabSz="914400" rtl="0" eaLnBrk="1" latinLnBrk="0" hangingPunct="1">
                        <a:defRPr sz="1800" kern="1200">
                          <a:solidFill>
                            <a:schemeClr val="tx1"/>
                          </a:solidFill>
                          <a:latin typeface="Verdana"/>
                          <a:ea typeface=""/>
                          <a:cs typeface=""/>
                        </a:defRPr>
                      </a:lvl4pPr>
                      <a:lvl5pPr marL="1828800" algn="l" defTabSz="914400" rtl="0" eaLnBrk="1" latinLnBrk="0" hangingPunct="1">
                        <a:defRPr sz="1800" kern="1200">
                          <a:solidFill>
                            <a:schemeClr val="tx1"/>
                          </a:solidFill>
                          <a:latin typeface="Verdana"/>
                          <a:ea typeface=""/>
                          <a:cs typeface=""/>
                        </a:defRPr>
                      </a:lvl5pPr>
                      <a:lvl6pPr marL="2286000" algn="l" defTabSz="914400" rtl="0" eaLnBrk="1" latinLnBrk="0" hangingPunct="1">
                        <a:defRPr sz="1800" kern="1200">
                          <a:solidFill>
                            <a:schemeClr val="tx1"/>
                          </a:solidFill>
                          <a:latin typeface="Verdana"/>
                          <a:ea typeface=""/>
                          <a:cs typeface=""/>
                        </a:defRPr>
                      </a:lvl6pPr>
                      <a:lvl7pPr marL="2743200" algn="l" defTabSz="914400" rtl="0" eaLnBrk="1" latinLnBrk="0" hangingPunct="1">
                        <a:defRPr sz="1800" kern="1200">
                          <a:solidFill>
                            <a:schemeClr val="tx1"/>
                          </a:solidFill>
                          <a:latin typeface="Verdana"/>
                          <a:ea typeface=""/>
                          <a:cs typeface=""/>
                        </a:defRPr>
                      </a:lvl7pPr>
                      <a:lvl8pPr marL="3200400" algn="l" defTabSz="914400" rtl="0" eaLnBrk="1" latinLnBrk="0" hangingPunct="1">
                        <a:defRPr sz="1800" kern="1200">
                          <a:solidFill>
                            <a:schemeClr val="tx1"/>
                          </a:solidFill>
                          <a:latin typeface="Verdana"/>
                          <a:ea typeface=""/>
                          <a:cs typeface=""/>
                        </a:defRPr>
                      </a:lvl8pPr>
                      <a:lvl9pPr marL="3657600" algn="l" defTabSz="914400" rtl="0" eaLnBrk="1" latinLnBrk="0" hangingPunct="1">
                        <a:defRPr sz="1800" kern="1200">
                          <a:solidFill>
                            <a:schemeClr val="tx1"/>
                          </a:solidFill>
                          <a:latin typeface="Verdana"/>
                          <a:ea typeface=""/>
                          <a:cs typeface=""/>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3" charset="0"/>
                        <a:buNone/>
                        <a:tabLst/>
                      </a:pPr>
                      <a:r>
                        <a:rPr kumimoji="0" lang="en-US" sz="1000" b="0" i="0" u="none" strike="noStrike" cap="none" normalizeH="0" baseline="0" dirty="0" smtClean="0">
                          <a:ln>
                            <a:noFill/>
                          </a:ln>
                          <a:solidFill>
                            <a:schemeClr val="tx2"/>
                          </a:solidFill>
                          <a:effectLst/>
                          <a:latin typeface="Arial" charset="0"/>
                          <a:ea typeface="Arial" charset="0"/>
                          <a:cs typeface="Arial" charset="0"/>
                        </a:rPr>
                        <a:t>DD2200</a:t>
                      </a:r>
                      <a:endParaRPr kumimoji="0" lang="en-US" sz="1000" b="0" i="0" u="none" strike="noStrike" cap="none" normalizeH="0" baseline="0" dirty="0">
                        <a:ln>
                          <a:noFill/>
                        </a:ln>
                        <a:solidFill>
                          <a:schemeClr val="tx2"/>
                        </a:solidFill>
                        <a:effectLst/>
                        <a:latin typeface="Arial" charset="0"/>
                        <a:ea typeface="Arial" charset="0"/>
                        <a:cs typeface="Arial" charset="0"/>
                      </a:endParaRPr>
                    </a:p>
                  </a:txBody>
                  <a:tcPr marL="93048" marR="46521" marT="34893" marB="34893" anchor="ctr" horzOverflow="overflow">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Verdana"/>
                          <a:ea typeface=""/>
                          <a:cs typeface=""/>
                        </a:defRPr>
                      </a:lvl1pPr>
                      <a:lvl2pPr marL="457200" algn="l" defTabSz="914400" rtl="0" eaLnBrk="1" latinLnBrk="0" hangingPunct="1">
                        <a:defRPr sz="1800" kern="1200">
                          <a:solidFill>
                            <a:schemeClr val="tx1"/>
                          </a:solidFill>
                          <a:latin typeface="Verdana"/>
                          <a:ea typeface=""/>
                          <a:cs typeface=""/>
                        </a:defRPr>
                      </a:lvl2pPr>
                      <a:lvl3pPr marL="914400" algn="l" defTabSz="914400" rtl="0" eaLnBrk="1" latinLnBrk="0" hangingPunct="1">
                        <a:defRPr sz="1800" kern="1200">
                          <a:solidFill>
                            <a:schemeClr val="tx1"/>
                          </a:solidFill>
                          <a:latin typeface="Verdana"/>
                          <a:ea typeface=""/>
                          <a:cs typeface=""/>
                        </a:defRPr>
                      </a:lvl3pPr>
                      <a:lvl4pPr marL="1371600" algn="l" defTabSz="914400" rtl="0" eaLnBrk="1" latinLnBrk="0" hangingPunct="1">
                        <a:defRPr sz="1800" kern="1200">
                          <a:solidFill>
                            <a:schemeClr val="tx1"/>
                          </a:solidFill>
                          <a:latin typeface="Verdana"/>
                          <a:ea typeface=""/>
                          <a:cs typeface=""/>
                        </a:defRPr>
                      </a:lvl4pPr>
                      <a:lvl5pPr marL="1828800" algn="l" defTabSz="914400" rtl="0" eaLnBrk="1" latinLnBrk="0" hangingPunct="1">
                        <a:defRPr sz="1800" kern="1200">
                          <a:solidFill>
                            <a:schemeClr val="tx1"/>
                          </a:solidFill>
                          <a:latin typeface="Verdana"/>
                          <a:ea typeface=""/>
                          <a:cs typeface=""/>
                        </a:defRPr>
                      </a:lvl5pPr>
                      <a:lvl6pPr marL="2286000" algn="l" defTabSz="914400" rtl="0" eaLnBrk="1" latinLnBrk="0" hangingPunct="1">
                        <a:defRPr sz="1800" kern="1200">
                          <a:solidFill>
                            <a:schemeClr val="tx1"/>
                          </a:solidFill>
                          <a:latin typeface="Verdana"/>
                          <a:ea typeface=""/>
                          <a:cs typeface=""/>
                        </a:defRPr>
                      </a:lvl6pPr>
                      <a:lvl7pPr marL="2743200" algn="l" defTabSz="914400" rtl="0" eaLnBrk="1" latinLnBrk="0" hangingPunct="1">
                        <a:defRPr sz="1800" kern="1200">
                          <a:solidFill>
                            <a:schemeClr val="tx1"/>
                          </a:solidFill>
                          <a:latin typeface="Verdana"/>
                          <a:ea typeface=""/>
                          <a:cs typeface=""/>
                        </a:defRPr>
                      </a:lvl7pPr>
                      <a:lvl8pPr marL="3200400" algn="l" defTabSz="914400" rtl="0" eaLnBrk="1" latinLnBrk="0" hangingPunct="1">
                        <a:defRPr sz="1800" kern="1200">
                          <a:solidFill>
                            <a:schemeClr val="tx1"/>
                          </a:solidFill>
                          <a:latin typeface="Verdana"/>
                          <a:ea typeface=""/>
                          <a:cs typeface=""/>
                        </a:defRPr>
                      </a:lvl8pPr>
                      <a:lvl9pPr marL="3657600" algn="l" defTabSz="914400" rtl="0" eaLnBrk="1" latinLnBrk="0" hangingPunct="1">
                        <a:defRPr sz="1800" kern="1200">
                          <a:solidFill>
                            <a:schemeClr val="tx1"/>
                          </a:solidFill>
                          <a:latin typeface="Verdana"/>
                          <a:ea typeface=""/>
                          <a:cs typeface=""/>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3" charset="0"/>
                        <a:buNone/>
                        <a:tabLst/>
                      </a:pPr>
                      <a:r>
                        <a:rPr kumimoji="0" lang="en-US" sz="1000" b="1" i="0" u="none" strike="noStrike" cap="none" normalizeH="0" baseline="0" dirty="0" smtClean="0">
                          <a:ln>
                            <a:noFill/>
                          </a:ln>
                          <a:solidFill>
                            <a:schemeClr val="tx2"/>
                          </a:solidFill>
                          <a:effectLst/>
                          <a:latin typeface="Arial" charset="0"/>
                          <a:ea typeface="Arial" charset="0"/>
                          <a:cs typeface="Arial" charset="0"/>
                        </a:rPr>
                        <a:t>DD6300</a:t>
                      </a:r>
                      <a:endParaRPr kumimoji="0" lang="en-US" sz="1000" b="1" i="0" u="none" strike="noStrike" cap="none" normalizeH="0" baseline="0" dirty="0">
                        <a:ln>
                          <a:noFill/>
                        </a:ln>
                        <a:solidFill>
                          <a:schemeClr val="tx2"/>
                        </a:solidFill>
                        <a:effectLst/>
                        <a:latin typeface="Arial" charset="0"/>
                        <a:ea typeface="Arial" charset="0"/>
                        <a:cs typeface="Arial" charset="0"/>
                      </a:endParaRPr>
                    </a:p>
                  </a:txBody>
                  <a:tcPr marL="93048" marR="46521" marT="34893" marB="34893" anchor="ctr" horzOverflow="overflow">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Verdana"/>
                          <a:ea typeface=""/>
                          <a:cs typeface=""/>
                        </a:defRPr>
                      </a:lvl1pPr>
                      <a:lvl2pPr marL="457200" algn="l" defTabSz="914400" rtl="0" eaLnBrk="1" latinLnBrk="0" hangingPunct="1">
                        <a:defRPr sz="1800" kern="1200">
                          <a:solidFill>
                            <a:schemeClr val="tx1"/>
                          </a:solidFill>
                          <a:latin typeface="Verdana"/>
                          <a:ea typeface=""/>
                          <a:cs typeface=""/>
                        </a:defRPr>
                      </a:lvl2pPr>
                      <a:lvl3pPr marL="914400" algn="l" defTabSz="914400" rtl="0" eaLnBrk="1" latinLnBrk="0" hangingPunct="1">
                        <a:defRPr sz="1800" kern="1200">
                          <a:solidFill>
                            <a:schemeClr val="tx1"/>
                          </a:solidFill>
                          <a:latin typeface="Verdana"/>
                          <a:ea typeface=""/>
                          <a:cs typeface=""/>
                        </a:defRPr>
                      </a:lvl3pPr>
                      <a:lvl4pPr marL="1371600" algn="l" defTabSz="914400" rtl="0" eaLnBrk="1" latinLnBrk="0" hangingPunct="1">
                        <a:defRPr sz="1800" kern="1200">
                          <a:solidFill>
                            <a:schemeClr val="tx1"/>
                          </a:solidFill>
                          <a:latin typeface="Verdana"/>
                          <a:ea typeface=""/>
                          <a:cs typeface=""/>
                        </a:defRPr>
                      </a:lvl4pPr>
                      <a:lvl5pPr marL="1828800" algn="l" defTabSz="914400" rtl="0" eaLnBrk="1" latinLnBrk="0" hangingPunct="1">
                        <a:defRPr sz="1800" kern="1200">
                          <a:solidFill>
                            <a:schemeClr val="tx1"/>
                          </a:solidFill>
                          <a:latin typeface="Verdana"/>
                          <a:ea typeface=""/>
                          <a:cs typeface=""/>
                        </a:defRPr>
                      </a:lvl5pPr>
                      <a:lvl6pPr marL="2286000" algn="l" defTabSz="914400" rtl="0" eaLnBrk="1" latinLnBrk="0" hangingPunct="1">
                        <a:defRPr sz="1800" kern="1200">
                          <a:solidFill>
                            <a:schemeClr val="tx1"/>
                          </a:solidFill>
                          <a:latin typeface="Verdana"/>
                          <a:ea typeface=""/>
                          <a:cs typeface=""/>
                        </a:defRPr>
                      </a:lvl6pPr>
                      <a:lvl7pPr marL="2743200" algn="l" defTabSz="914400" rtl="0" eaLnBrk="1" latinLnBrk="0" hangingPunct="1">
                        <a:defRPr sz="1800" kern="1200">
                          <a:solidFill>
                            <a:schemeClr val="tx1"/>
                          </a:solidFill>
                          <a:latin typeface="Verdana"/>
                          <a:ea typeface=""/>
                          <a:cs typeface=""/>
                        </a:defRPr>
                      </a:lvl7pPr>
                      <a:lvl8pPr marL="3200400" algn="l" defTabSz="914400" rtl="0" eaLnBrk="1" latinLnBrk="0" hangingPunct="1">
                        <a:defRPr sz="1800" kern="1200">
                          <a:solidFill>
                            <a:schemeClr val="tx1"/>
                          </a:solidFill>
                          <a:latin typeface="Verdana"/>
                          <a:ea typeface=""/>
                          <a:cs typeface=""/>
                        </a:defRPr>
                      </a:lvl8pPr>
                      <a:lvl9pPr marL="3657600" algn="l" defTabSz="914400" rtl="0" eaLnBrk="1" latinLnBrk="0" hangingPunct="1">
                        <a:defRPr sz="1800" kern="1200">
                          <a:solidFill>
                            <a:schemeClr val="tx1"/>
                          </a:solidFill>
                          <a:latin typeface="Verdana"/>
                          <a:ea typeface=""/>
                          <a:cs typeface=""/>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3" charset="0"/>
                        <a:buNone/>
                        <a:tabLst/>
                      </a:pPr>
                      <a:r>
                        <a:rPr kumimoji="0" lang="en-US" sz="1000" b="1" i="0" u="none" strike="noStrike" cap="none" normalizeH="0" baseline="0" dirty="0" smtClean="0">
                          <a:ln>
                            <a:noFill/>
                          </a:ln>
                          <a:solidFill>
                            <a:schemeClr val="tx2"/>
                          </a:solidFill>
                          <a:effectLst/>
                          <a:latin typeface="Arial" charset="0"/>
                          <a:ea typeface="Arial" charset="0"/>
                          <a:cs typeface="Arial" charset="0"/>
                        </a:rPr>
                        <a:t>DD6800</a:t>
                      </a:r>
                      <a:endParaRPr kumimoji="0" lang="en-US" sz="1000" b="1" i="0" u="none" strike="noStrike" cap="none" normalizeH="0" baseline="0" dirty="0">
                        <a:ln>
                          <a:noFill/>
                        </a:ln>
                        <a:solidFill>
                          <a:schemeClr val="tx2"/>
                        </a:solidFill>
                        <a:effectLst/>
                        <a:latin typeface="Arial" charset="0"/>
                        <a:ea typeface="Arial" charset="0"/>
                        <a:cs typeface="Arial" charset="0"/>
                      </a:endParaRPr>
                    </a:p>
                  </a:txBody>
                  <a:tcPr marL="93048" marR="46521" marT="34893" marB="34893" anchor="ctr" horzOverflow="overflow">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Verdana"/>
                          <a:ea typeface=""/>
                          <a:cs typeface=""/>
                        </a:defRPr>
                      </a:lvl1pPr>
                      <a:lvl2pPr marL="457200" algn="l" defTabSz="914400" rtl="0" eaLnBrk="1" latinLnBrk="0" hangingPunct="1">
                        <a:defRPr sz="1800" kern="1200">
                          <a:solidFill>
                            <a:schemeClr val="tx1"/>
                          </a:solidFill>
                          <a:latin typeface="Verdana"/>
                          <a:ea typeface=""/>
                          <a:cs typeface=""/>
                        </a:defRPr>
                      </a:lvl2pPr>
                      <a:lvl3pPr marL="914400" algn="l" defTabSz="914400" rtl="0" eaLnBrk="1" latinLnBrk="0" hangingPunct="1">
                        <a:defRPr sz="1800" kern="1200">
                          <a:solidFill>
                            <a:schemeClr val="tx1"/>
                          </a:solidFill>
                          <a:latin typeface="Verdana"/>
                          <a:ea typeface=""/>
                          <a:cs typeface=""/>
                        </a:defRPr>
                      </a:lvl3pPr>
                      <a:lvl4pPr marL="1371600" algn="l" defTabSz="914400" rtl="0" eaLnBrk="1" latinLnBrk="0" hangingPunct="1">
                        <a:defRPr sz="1800" kern="1200">
                          <a:solidFill>
                            <a:schemeClr val="tx1"/>
                          </a:solidFill>
                          <a:latin typeface="Verdana"/>
                          <a:ea typeface=""/>
                          <a:cs typeface=""/>
                        </a:defRPr>
                      </a:lvl4pPr>
                      <a:lvl5pPr marL="1828800" algn="l" defTabSz="914400" rtl="0" eaLnBrk="1" latinLnBrk="0" hangingPunct="1">
                        <a:defRPr sz="1800" kern="1200">
                          <a:solidFill>
                            <a:schemeClr val="tx1"/>
                          </a:solidFill>
                          <a:latin typeface="Verdana"/>
                          <a:ea typeface=""/>
                          <a:cs typeface=""/>
                        </a:defRPr>
                      </a:lvl5pPr>
                      <a:lvl6pPr marL="2286000" algn="l" defTabSz="914400" rtl="0" eaLnBrk="1" latinLnBrk="0" hangingPunct="1">
                        <a:defRPr sz="1800" kern="1200">
                          <a:solidFill>
                            <a:schemeClr val="tx1"/>
                          </a:solidFill>
                          <a:latin typeface="Verdana"/>
                          <a:ea typeface=""/>
                          <a:cs typeface=""/>
                        </a:defRPr>
                      </a:lvl6pPr>
                      <a:lvl7pPr marL="2743200" algn="l" defTabSz="914400" rtl="0" eaLnBrk="1" latinLnBrk="0" hangingPunct="1">
                        <a:defRPr sz="1800" kern="1200">
                          <a:solidFill>
                            <a:schemeClr val="tx1"/>
                          </a:solidFill>
                          <a:latin typeface="Verdana"/>
                          <a:ea typeface=""/>
                          <a:cs typeface=""/>
                        </a:defRPr>
                      </a:lvl7pPr>
                      <a:lvl8pPr marL="3200400" algn="l" defTabSz="914400" rtl="0" eaLnBrk="1" latinLnBrk="0" hangingPunct="1">
                        <a:defRPr sz="1800" kern="1200">
                          <a:solidFill>
                            <a:schemeClr val="tx1"/>
                          </a:solidFill>
                          <a:latin typeface="Verdana"/>
                          <a:ea typeface=""/>
                          <a:cs typeface=""/>
                        </a:defRPr>
                      </a:lvl8pPr>
                      <a:lvl9pPr marL="3657600" algn="l" defTabSz="914400" rtl="0" eaLnBrk="1" latinLnBrk="0" hangingPunct="1">
                        <a:defRPr sz="1800" kern="1200">
                          <a:solidFill>
                            <a:schemeClr val="tx1"/>
                          </a:solidFill>
                          <a:latin typeface="Verdana"/>
                          <a:ea typeface=""/>
                          <a:cs typeface=""/>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3" charset="0"/>
                        <a:buNone/>
                        <a:tabLst/>
                      </a:pPr>
                      <a:r>
                        <a:rPr kumimoji="0" lang="en-US" sz="1000" b="1" i="0" u="none" strike="noStrike" cap="none" normalizeH="0" baseline="0" dirty="0" smtClean="0">
                          <a:ln>
                            <a:noFill/>
                          </a:ln>
                          <a:solidFill>
                            <a:schemeClr val="tx2"/>
                          </a:solidFill>
                          <a:effectLst/>
                          <a:latin typeface="Arial" charset="0"/>
                          <a:ea typeface="Arial" charset="0"/>
                          <a:cs typeface="Arial" charset="0"/>
                        </a:rPr>
                        <a:t>DD9300</a:t>
                      </a:r>
                      <a:endParaRPr kumimoji="0" lang="en-US" sz="1000" b="1" i="0" u="none" strike="noStrike" cap="none" normalizeH="0" baseline="0" dirty="0">
                        <a:ln>
                          <a:noFill/>
                        </a:ln>
                        <a:solidFill>
                          <a:schemeClr val="tx2"/>
                        </a:solidFill>
                        <a:effectLst/>
                        <a:latin typeface="Arial" charset="0"/>
                        <a:ea typeface="Arial" charset="0"/>
                        <a:cs typeface="Arial" charset="0"/>
                      </a:endParaRPr>
                    </a:p>
                  </a:txBody>
                  <a:tcPr marL="93048" marR="46521" marT="34893" marB="34893" anchor="ctr" horzOverflow="overflow">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Verdana"/>
                          <a:ea typeface=""/>
                          <a:cs typeface=""/>
                        </a:defRPr>
                      </a:lvl1pPr>
                      <a:lvl2pPr marL="457200" algn="l" defTabSz="914400" rtl="0" eaLnBrk="1" latinLnBrk="0" hangingPunct="1">
                        <a:defRPr sz="1800" kern="1200">
                          <a:solidFill>
                            <a:schemeClr val="tx1"/>
                          </a:solidFill>
                          <a:latin typeface="Verdana"/>
                          <a:ea typeface=""/>
                          <a:cs typeface=""/>
                        </a:defRPr>
                      </a:lvl2pPr>
                      <a:lvl3pPr marL="914400" algn="l" defTabSz="914400" rtl="0" eaLnBrk="1" latinLnBrk="0" hangingPunct="1">
                        <a:defRPr sz="1800" kern="1200">
                          <a:solidFill>
                            <a:schemeClr val="tx1"/>
                          </a:solidFill>
                          <a:latin typeface="Verdana"/>
                          <a:ea typeface=""/>
                          <a:cs typeface=""/>
                        </a:defRPr>
                      </a:lvl3pPr>
                      <a:lvl4pPr marL="1371600" algn="l" defTabSz="914400" rtl="0" eaLnBrk="1" latinLnBrk="0" hangingPunct="1">
                        <a:defRPr sz="1800" kern="1200">
                          <a:solidFill>
                            <a:schemeClr val="tx1"/>
                          </a:solidFill>
                          <a:latin typeface="Verdana"/>
                          <a:ea typeface=""/>
                          <a:cs typeface=""/>
                        </a:defRPr>
                      </a:lvl4pPr>
                      <a:lvl5pPr marL="1828800" algn="l" defTabSz="914400" rtl="0" eaLnBrk="1" latinLnBrk="0" hangingPunct="1">
                        <a:defRPr sz="1800" kern="1200">
                          <a:solidFill>
                            <a:schemeClr val="tx1"/>
                          </a:solidFill>
                          <a:latin typeface="Verdana"/>
                          <a:ea typeface=""/>
                          <a:cs typeface=""/>
                        </a:defRPr>
                      </a:lvl5pPr>
                      <a:lvl6pPr marL="2286000" algn="l" defTabSz="914400" rtl="0" eaLnBrk="1" latinLnBrk="0" hangingPunct="1">
                        <a:defRPr sz="1800" kern="1200">
                          <a:solidFill>
                            <a:schemeClr val="tx1"/>
                          </a:solidFill>
                          <a:latin typeface="Verdana"/>
                          <a:ea typeface=""/>
                          <a:cs typeface=""/>
                        </a:defRPr>
                      </a:lvl6pPr>
                      <a:lvl7pPr marL="2743200" algn="l" defTabSz="914400" rtl="0" eaLnBrk="1" latinLnBrk="0" hangingPunct="1">
                        <a:defRPr sz="1800" kern="1200">
                          <a:solidFill>
                            <a:schemeClr val="tx1"/>
                          </a:solidFill>
                          <a:latin typeface="Verdana"/>
                          <a:ea typeface=""/>
                          <a:cs typeface=""/>
                        </a:defRPr>
                      </a:lvl7pPr>
                      <a:lvl8pPr marL="3200400" algn="l" defTabSz="914400" rtl="0" eaLnBrk="1" latinLnBrk="0" hangingPunct="1">
                        <a:defRPr sz="1800" kern="1200">
                          <a:solidFill>
                            <a:schemeClr val="tx1"/>
                          </a:solidFill>
                          <a:latin typeface="Verdana"/>
                          <a:ea typeface=""/>
                          <a:cs typeface=""/>
                        </a:defRPr>
                      </a:lvl8pPr>
                      <a:lvl9pPr marL="3657600" algn="l" defTabSz="914400" rtl="0" eaLnBrk="1" latinLnBrk="0" hangingPunct="1">
                        <a:defRPr sz="1800" kern="1200">
                          <a:solidFill>
                            <a:schemeClr val="tx1"/>
                          </a:solidFill>
                          <a:latin typeface="Verdana"/>
                          <a:ea typeface=""/>
                          <a:cs typeface=""/>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3" charset="0"/>
                        <a:buNone/>
                        <a:tabLst/>
                      </a:pPr>
                      <a:r>
                        <a:rPr kumimoji="0" lang="en-US" sz="1000" b="1" i="0" u="none" strike="noStrike" cap="none" normalizeH="0" baseline="0" dirty="0" smtClean="0">
                          <a:ln>
                            <a:noFill/>
                          </a:ln>
                          <a:solidFill>
                            <a:schemeClr val="tx2"/>
                          </a:solidFill>
                          <a:effectLst/>
                          <a:latin typeface="Arial" charset="0"/>
                          <a:ea typeface="Arial" charset="0"/>
                          <a:cs typeface="Arial" charset="0"/>
                        </a:rPr>
                        <a:t>DD9800</a:t>
                      </a:r>
                      <a:endParaRPr kumimoji="0" lang="en-US" sz="1000" b="1" i="0" u="none" strike="noStrike" cap="none" normalizeH="0" baseline="0" dirty="0">
                        <a:ln>
                          <a:noFill/>
                        </a:ln>
                        <a:solidFill>
                          <a:schemeClr val="tx2"/>
                        </a:solidFill>
                        <a:effectLst/>
                        <a:latin typeface="Arial" charset="0"/>
                        <a:ea typeface="Arial" charset="0"/>
                        <a:cs typeface="Arial" charset="0"/>
                      </a:endParaRPr>
                    </a:p>
                  </a:txBody>
                  <a:tcPr marL="93048" marR="46521" marT="34893" marB="34893" anchor="ctr" horzOverflow="overflow">
                    <a:lnL w="19050" cap="flat" cmpd="sng" algn="ctr">
                      <a:solidFill>
                        <a:srgbClr val="FFFFFF"/>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chemeClr val="bg1"/>
                    </a:solidFill>
                  </a:tcPr>
                </a:tc>
              </a:tr>
              <a:tr h="276891">
                <a:tc>
                  <a:txBody>
                    <a:bodyPr/>
                    <a:lstStyle>
                      <a:lvl1pPr marL="0" algn="l" defTabSz="914400" rtl="0" eaLnBrk="1" latinLnBrk="0" hangingPunct="1">
                        <a:defRPr sz="1800" kern="1200">
                          <a:solidFill>
                            <a:schemeClr val="tx1"/>
                          </a:solidFill>
                          <a:latin typeface="Verdana"/>
                          <a:ea typeface=""/>
                          <a:cs typeface=""/>
                        </a:defRPr>
                      </a:lvl1pPr>
                      <a:lvl2pPr marL="457200" algn="l" defTabSz="914400" rtl="0" eaLnBrk="1" latinLnBrk="0" hangingPunct="1">
                        <a:defRPr sz="1800" kern="1200">
                          <a:solidFill>
                            <a:schemeClr val="tx1"/>
                          </a:solidFill>
                          <a:latin typeface="Verdana"/>
                          <a:ea typeface=""/>
                          <a:cs typeface=""/>
                        </a:defRPr>
                      </a:lvl2pPr>
                      <a:lvl3pPr marL="914400" algn="l" defTabSz="914400" rtl="0" eaLnBrk="1" latinLnBrk="0" hangingPunct="1">
                        <a:defRPr sz="1800" kern="1200">
                          <a:solidFill>
                            <a:schemeClr val="tx1"/>
                          </a:solidFill>
                          <a:latin typeface="Verdana"/>
                          <a:ea typeface=""/>
                          <a:cs typeface=""/>
                        </a:defRPr>
                      </a:lvl3pPr>
                      <a:lvl4pPr marL="1371600" algn="l" defTabSz="914400" rtl="0" eaLnBrk="1" latinLnBrk="0" hangingPunct="1">
                        <a:defRPr sz="1800" kern="1200">
                          <a:solidFill>
                            <a:schemeClr val="tx1"/>
                          </a:solidFill>
                          <a:latin typeface="Verdana"/>
                          <a:ea typeface=""/>
                          <a:cs typeface=""/>
                        </a:defRPr>
                      </a:lvl4pPr>
                      <a:lvl5pPr marL="1828800" algn="l" defTabSz="914400" rtl="0" eaLnBrk="1" latinLnBrk="0" hangingPunct="1">
                        <a:defRPr sz="1800" kern="1200">
                          <a:solidFill>
                            <a:schemeClr val="tx1"/>
                          </a:solidFill>
                          <a:latin typeface="Verdana"/>
                          <a:ea typeface=""/>
                          <a:cs typeface=""/>
                        </a:defRPr>
                      </a:lvl5pPr>
                      <a:lvl6pPr marL="2286000" algn="l" defTabSz="914400" rtl="0" eaLnBrk="1" latinLnBrk="0" hangingPunct="1">
                        <a:defRPr sz="1800" kern="1200">
                          <a:solidFill>
                            <a:schemeClr val="tx1"/>
                          </a:solidFill>
                          <a:latin typeface="Verdana"/>
                          <a:ea typeface=""/>
                          <a:cs typeface=""/>
                        </a:defRPr>
                      </a:lvl6pPr>
                      <a:lvl7pPr marL="2743200" algn="l" defTabSz="914400" rtl="0" eaLnBrk="1" latinLnBrk="0" hangingPunct="1">
                        <a:defRPr sz="1800" kern="1200">
                          <a:solidFill>
                            <a:schemeClr val="tx1"/>
                          </a:solidFill>
                          <a:latin typeface="Verdana"/>
                          <a:ea typeface=""/>
                          <a:cs typeface=""/>
                        </a:defRPr>
                      </a:lvl7pPr>
                      <a:lvl8pPr marL="3200400" algn="l" defTabSz="914400" rtl="0" eaLnBrk="1" latinLnBrk="0" hangingPunct="1">
                        <a:defRPr sz="1800" kern="1200">
                          <a:solidFill>
                            <a:schemeClr val="tx1"/>
                          </a:solidFill>
                          <a:latin typeface="Verdana"/>
                          <a:ea typeface=""/>
                          <a:cs typeface=""/>
                        </a:defRPr>
                      </a:lvl8pPr>
                      <a:lvl9pPr marL="3657600" algn="l" defTabSz="914400" rtl="0" eaLnBrk="1" latinLnBrk="0" hangingPunct="1">
                        <a:defRPr sz="1800" kern="1200">
                          <a:solidFill>
                            <a:schemeClr val="tx1"/>
                          </a:solidFill>
                          <a:latin typeface="Verdana"/>
                          <a:ea typeface=""/>
                          <a:cs typeface=""/>
                        </a:defRPr>
                      </a:lvl9pPr>
                    </a:lstStyle>
                    <a:p>
                      <a:pPr marL="0" marR="0" lvl="0" indent="0" algn="l" defTabSz="914400" rtl="0" eaLnBrk="1" fontAlgn="base" latinLnBrk="0" hangingPunct="1">
                        <a:lnSpc>
                          <a:spcPct val="100000"/>
                        </a:lnSpc>
                        <a:spcBef>
                          <a:spcPct val="0"/>
                        </a:spcBef>
                        <a:spcAft>
                          <a:spcPct val="0"/>
                        </a:spcAft>
                        <a:buClr>
                          <a:schemeClr val="accent2"/>
                        </a:buClr>
                        <a:buSzTx/>
                        <a:buFont typeface="Wingdings 3" charset="0"/>
                        <a:buNone/>
                        <a:tabLst/>
                      </a:pPr>
                      <a:r>
                        <a:rPr kumimoji="0" lang="en-US" sz="1000" b="0" i="0" u="none" strike="noStrike" cap="none" normalizeH="0" baseline="0" dirty="0">
                          <a:ln>
                            <a:noFill/>
                          </a:ln>
                          <a:solidFill>
                            <a:srgbClr val="444444"/>
                          </a:solidFill>
                          <a:effectLst/>
                          <a:latin typeface="Arial" charset="0"/>
                          <a:ea typeface="Arial" charset="0"/>
                          <a:cs typeface="Arial" charset="0"/>
                        </a:rPr>
                        <a:t>Speed (DD Boost)</a:t>
                      </a:r>
                    </a:p>
                  </a:txBody>
                  <a:tcPr marL="93048" marR="46521" marT="34893" marB="34893" anchor="ctr" horzOverflow="overflow">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rgbClr val="E7E7E7"/>
                    </a:solidFill>
                  </a:tcPr>
                </a:tc>
                <a:tc>
                  <a:txBody>
                    <a:bodyPr/>
                    <a:lstStyle>
                      <a:lvl1pPr marL="0" algn="l" defTabSz="914400" rtl="0" eaLnBrk="1" latinLnBrk="0" hangingPunct="1">
                        <a:defRPr sz="1800" kern="1200">
                          <a:solidFill>
                            <a:schemeClr val="tx1"/>
                          </a:solidFill>
                          <a:latin typeface="Verdana"/>
                          <a:ea typeface=""/>
                          <a:cs typeface=""/>
                        </a:defRPr>
                      </a:lvl1pPr>
                      <a:lvl2pPr marL="457200" algn="l" defTabSz="914400" rtl="0" eaLnBrk="1" latinLnBrk="0" hangingPunct="1">
                        <a:defRPr sz="1800" kern="1200">
                          <a:solidFill>
                            <a:schemeClr val="tx1"/>
                          </a:solidFill>
                          <a:latin typeface="Verdana"/>
                          <a:ea typeface=""/>
                          <a:cs typeface=""/>
                        </a:defRPr>
                      </a:lvl2pPr>
                      <a:lvl3pPr marL="914400" algn="l" defTabSz="914400" rtl="0" eaLnBrk="1" latinLnBrk="0" hangingPunct="1">
                        <a:defRPr sz="1800" kern="1200">
                          <a:solidFill>
                            <a:schemeClr val="tx1"/>
                          </a:solidFill>
                          <a:latin typeface="Verdana"/>
                          <a:ea typeface=""/>
                          <a:cs typeface=""/>
                        </a:defRPr>
                      </a:lvl3pPr>
                      <a:lvl4pPr marL="1371600" algn="l" defTabSz="914400" rtl="0" eaLnBrk="1" latinLnBrk="0" hangingPunct="1">
                        <a:defRPr sz="1800" kern="1200">
                          <a:solidFill>
                            <a:schemeClr val="tx1"/>
                          </a:solidFill>
                          <a:latin typeface="Verdana"/>
                          <a:ea typeface=""/>
                          <a:cs typeface=""/>
                        </a:defRPr>
                      </a:lvl4pPr>
                      <a:lvl5pPr marL="1828800" algn="l" defTabSz="914400" rtl="0" eaLnBrk="1" latinLnBrk="0" hangingPunct="1">
                        <a:defRPr sz="1800" kern="1200">
                          <a:solidFill>
                            <a:schemeClr val="tx1"/>
                          </a:solidFill>
                          <a:latin typeface="Verdana"/>
                          <a:ea typeface=""/>
                          <a:cs typeface=""/>
                        </a:defRPr>
                      </a:lvl5pPr>
                      <a:lvl6pPr marL="2286000" algn="l" defTabSz="914400" rtl="0" eaLnBrk="1" latinLnBrk="0" hangingPunct="1">
                        <a:defRPr sz="1800" kern="1200">
                          <a:solidFill>
                            <a:schemeClr val="tx1"/>
                          </a:solidFill>
                          <a:latin typeface="Verdana"/>
                          <a:ea typeface=""/>
                          <a:cs typeface=""/>
                        </a:defRPr>
                      </a:lvl6pPr>
                      <a:lvl7pPr marL="2743200" algn="l" defTabSz="914400" rtl="0" eaLnBrk="1" latinLnBrk="0" hangingPunct="1">
                        <a:defRPr sz="1800" kern="1200">
                          <a:solidFill>
                            <a:schemeClr val="tx1"/>
                          </a:solidFill>
                          <a:latin typeface="Verdana"/>
                          <a:ea typeface=""/>
                          <a:cs typeface=""/>
                        </a:defRPr>
                      </a:lvl7pPr>
                      <a:lvl8pPr marL="3200400" algn="l" defTabSz="914400" rtl="0" eaLnBrk="1" latinLnBrk="0" hangingPunct="1">
                        <a:defRPr sz="1800" kern="1200">
                          <a:solidFill>
                            <a:schemeClr val="tx1"/>
                          </a:solidFill>
                          <a:latin typeface="Verdana"/>
                          <a:ea typeface=""/>
                          <a:cs typeface=""/>
                        </a:defRPr>
                      </a:lvl8pPr>
                      <a:lvl9pPr marL="3657600" algn="l" defTabSz="914400" rtl="0" eaLnBrk="1" latinLnBrk="0" hangingPunct="1">
                        <a:defRPr sz="1800" kern="1200">
                          <a:solidFill>
                            <a:schemeClr val="tx1"/>
                          </a:solidFill>
                          <a:latin typeface="Verdana"/>
                          <a:ea typeface=""/>
                          <a:cs typeface=""/>
                        </a:defRPr>
                      </a:lvl9pPr>
                    </a:lstStyle>
                    <a:p>
                      <a:pPr marL="228600" marR="0" lvl="0" indent="-228600" algn="l" defTabSz="914400" rtl="0" eaLnBrk="1" fontAlgn="base" latinLnBrk="0" hangingPunct="1">
                        <a:lnSpc>
                          <a:spcPct val="100000"/>
                        </a:lnSpc>
                        <a:spcBef>
                          <a:spcPct val="0"/>
                        </a:spcBef>
                        <a:spcAft>
                          <a:spcPct val="0"/>
                        </a:spcAft>
                        <a:buClr>
                          <a:schemeClr val="tx2"/>
                        </a:buClr>
                        <a:buSzTx/>
                        <a:buFont typeface="Arial" charset="0"/>
                        <a:buNone/>
                        <a:tabLst/>
                      </a:pPr>
                      <a:r>
                        <a:rPr kumimoji="0" lang="en-US" sz="1000" b="0" i="0" u="none" strike="noStrike" cap="none" normalizeH="0" baseline="0" dirty="0" smtClean="0">
                          <a:ln>
                            <a:noFill/>
                          </a:ln>
                          <a:solidFill>
                            <a:srgbClr val="444444"/>
                          </a:solidFill>
                          <a:effectLst/>
                          <a:latin typeface="Arial" charset="0"/>
                          <a:ea typeface="Arial" charset="0"/>
                          <a:cs typeface="Arial" charset="0"/>
                        </a:rPr>
                        <a:t>4.7 </a:t>
                      </a:r>
                      <a:r>
                        <a:rPr kumimoji="0" lang="en-US" sz="1000" b="0" i="0" u="none" strike="noStrike" cap="none" normalizeH="0" baseline="0" dirty="0">
                          <a:ln>
                            <a:noFill/>
                          </a:ln>
                          <a:solidFill>
                            <a:srgbClr val="444444"/>
                          </a:solidFill>
                          <a:effectLst/>
                          <a:latin typeface="Arial" charset="0"/>
                          <a:ea typeface="Arial" charset="0"/>
                          <a:cs typeface="Arial" charset="0"/>
                        </a:rPr>
                        <a:t>TB/hr</a:t>
                      </a:r>
                    </a:p>
                  </a:txBody>
                  <a:tcPr marL="93048" marR="46521" marT="46524" marB="46524" anchor="ctr" horzOverflow="overflow">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rgbClr val="E7E7E7"/>
                    </a:solidFill>
                  </a:tcPr>
                </a:tc>
                <a:tc>
                  <a:txBody>
                    <a:bodyPr/>
                    <a:lstStyle>
                      <a:lvl1pPr marL="0" algn="l" defTabSz="914400" rtl="0" eaLnBrk="1" latinLnBrk="0" hangingPunct="1">
                        <a:defRPr sz="1800" kern="1200">
                          <a:solidFill>
                            <a:schemeClr val="tx1"/>
                          </a:solidFill>
                          <a:latin typeface="Verdana"/>
                          <a:ea typeface=""/>
                          <a:cs typeface=""/>
                        </a:defRPr>
                      </a:lvl1pPr>
                      <a:lvl2pPr marL="457200" algn="l" defTabSz="914400" rtl="0" eaLnBrk="1" latinLnBrk="0" hangingPunct="1">
                        <a:defRPr sz="1800" kern="1200">
                          <a:solidFill>
                            <a:schemeClr val="tx1"/>
                          </a:solidFill>
                          <a:latin typeface="Verdana"/>
                          <a:ea typeface=""/>
                          <a:cs typeface=""/>
                        </a:defRPr>
                      </a:lvl2pPr>
                      <a:lvl3pPr marL="914400" algn="l" defTabSz="914400" rtl="0" eaLnBrk="1" latinLnBrk="0" hangingPunct="1">
                        <a:defRPr sz="1800" kern="1200">
                          <a:solidFill>
                            <a:schemeClr val="tx1"/>
                          </a:solidFill>
                          <a:latin typeface="Verdana"/>
                          <a:ea typeface=""/>
                          <a:cs typeface=""/>
                        </a:defRPr>
                      </a:lvl3pPr>
                      <a:lvl4pPr marL="1371600" algn="l" defTabSz="914400" rtl="0" eaLnBrk="1" latinLnBrk="0" hangingPunct="1">
                        <a:defRPr sz="1800" kern="1200">
                          <a:solidFill>
                            <a:schemeClr val="tx1"/>
                          </a:solidFill>
                          <a:latin typeface="Verdana"/>
                          <a:ea typeface=""/>
                          <a:cs typeface=""/>
                        </a:defRPr>
                      </a:lvl4pPr>
                      <a:lvl5pPr marL="1828800" algn="l" defTabSz="914400" rtl="0" eaLnBrk="1" latinLnBrk="0" hangingPunct="1">
                        <a:defRPr sz="1800" kern="1200">
                          <a:solidFill>
                            <a:schemeClr val="tx1"/>
                          </a:solidFill>
                          <a:latin typeface="Verdana"/>
                          <a:ea typeface=""/>
                          <a:cs typeface=""/>
                        </a:defRPr>
                      </a:lvl5pPr>
                      <a:lvl6pPr marL="2286000" algn="l" defTabSz="914400" rtl="0" eaLnBrk="1" latinLnBrk="0" hangingPunct="1">
                        <a:defRPr sz="1800" kern="1200">
                          <a:solidFill>
                            <a:schemeClr val="tx1"/>
                          </a:solidFill>
                          <a:latin typeface="Verdana"/>
                          <a:ea typeface=""/>
                          <a:cs typeface=""/>
                        </a:defRPr>
                      </a:lvl6pPr>
                      <a:lvl7pPr marL="2743200" algn="l" defTabSz="914400" rtl="0" eaLnBrk="1" latinLnBrk="0" hangingPunct="1">
                        <a:defRPr sz="1800" kern="1200">
                          <a:solidFill>
                            <a:schemeClr val="tx1"/>
                          </a:solidFill>
                          <a:latin typeface="Verdana"/>
                          <a:ea typeface=""/>
                          <a:cs typeface=""/>
                        </a:defRPr>
                      </a:lvl7pPr>
                      <a:lvl8pPr marL="3200400" algn="l" defTabSz="914400" rtl="0" eaLnBrk="1" latinLnBrk="0" hangingPunct="1">
                        <a:defRPr sz="1800" kern="1200">
                          <a:solidFill>
                            <a:schemeClr val="tx1"/>
                          </a:solidFill>
                          <a:latin typeface="Verdana"/>
                          <a:ea typeface=""/>
                          <a:cs typeface=""/>
                        </a:defRPr>
                      </a:lvl8pPr>
                      <a:lvl9pPr marL="3657600" algn="l" defTabSz="914400" rtl="0" eaLnBrk="1" latinLnBrk="0" hangingPunct="1">
                        <a:defRPr sz="1800" kern="1200">
                          <a:solidFill>
                            <a:schemeClr val="tx1"/>
                          </a:solidFill>
                          <a:latin typeface="Verdana"/>
                          <a:ea typeface=""/>
                          <a:cs typeface=""/>
                        </a:defRPr>
                      </a:lvl9pPr>
                    </a:lstStyle>
                    <a:p>
                      <a:pPr marL="0" marR="0" algn="l">
                        <a:spcBef>
                          <a:spcPts val="0"/>
                        </a:spcBef>
                        <a:spcAft>
                          <a:spcPts val="0"/>
                        </a:spcAft>
                      </a:pPr>
                      <a:r>
                        <a:rPr lang="en-US" sz="1000" baseline="0" dirty="0" smtClean="0">
                          <a:solidFill>
                            <a:srgbClr val="444444"/>
                          </a:solidFill>
                          <a:effectLst/>
                          <a:latin typeface="Arial" charset="0"/>
                          <a:ea typeface="Arial" charset="0"/>
                          <a:cs typeface="Arial" charset="0"/>
                        </a:rPr>
                        <a:t>24 </a:t>
                      </a:r>
                      <a:r>
                        <a:rPr lang="en-US" sz="1000" dirty="0" smtClean="0">
                          <a:solidFill>
                            <a:srgbClr val="444444"/>
                          </a:solidFill>
                          <a:effectLst/>
                          <a:latin typeface="Arial" charset="0"/>
                          <a:ea typeface="Arial" charset="0"/>
                          <a:cs typeface="Arial" charset="0"/>
                        </a:rPr>
                        <a:t>TB/hr</a:t>
                      </a:r>
                      <a:endParaRPr lang="en-US" sz="1000" dirty="0">
                        <a:solidFill>
                          <a:srgbClr val="444444"/>
                        </a:solidFill>
                        <a:effectLst/>
                        <a:latin typeface="Arial" charset="0"/>
                        <a:ea typeface="Arial" charset="0"/>
                        <a:cs typeface="Arial" charset="0"/>
                      </a:endParaRPr>
                    </a:p>
                  </a:txBody>
                  <a:tcPr marL="73025" marR="73025"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rgbClr val="E7E7E7"/>
                    </a:solidFill>
                  </a:tcPr>
                </a:tc>
                <a:tc>
                  <a:txBody>
                    <a:bodyPr/>
                    <a:lstStyle>
                      <a:lvl1pPr marL="0" algn="l" defTabSz="914400" rtl="0" eaLnBrk="1" latinLnBrk="0" hangingPunct="1">
                        <a:defRPr sz="1800" kern="1200">
                          <a:solidFill>
                            <a:schemeClr val="tx1"/>
                          </a:solidFill>
                          <a:latin typeface="Verdana"/>
                          <a:ea typeface=""/>
                          <a:cs typeface=""/>
                        </a:defRPr>
                      </a:lvl1pPr>
                      <a:lvl2pPr marL="457200" algn="l" defTabSz="914400" rtl="0" eaLnBrk="1" latinLnBrk="0" hangingPunct="1">
                        <a:defRPr sz="1800" kern="1200">
                          <a:solidFill>
                            <a:schemeClr val="tx1"/>
                          </a:solidFill>
                          <a:latin typeface="Verdana"/>
                          <a:ea typeface=""/>
                          <a:cs typeface=""/>
                        </a:defRPr>
                      </a:lvl2pPr>
                      <a:lvl3pPr marL="914400" algn="l" defTabSz="914400" rtl="0" eaLnBrk="1" latinLnBrk="0" hangingPunct="1">
                        <a:defRPr sz="1800" kern="1200">
                          <a:solidFill>
                            <a:schemeClr val="tx1"/>
                          </a:solidFill>
                          <a:latin typeface="Verdana"/>
                          <a:ea typeface=""/>
                          <a:cs typeface=""/>
                        </a:defRPr>
                      </a:lvl3pPr>
                      <a:lvl4pPr marL="1371600" algn="l" defTabSz="914400" rtl="0" eaLnBrk="1" latinLnBrk="0" hangingPunct="1">
                        <a:defRPr sz="1800" kern="1200">
                          <a:solidFill>
                            <a:schemeClr val="tx1"/>
                          </a:solidFill>
                          <a:latin typeface="Verdana"/>
                          <a:ea typeface=""/>
                          <a:cs typeface=""/>
                        </a:defRPr>
                      </a:lvl4pPr>
                      <a:lvl5pPr marL="1828800" algn="l" defTabSz="914400" rtl="0" eaLnBrk="1" latinLnBrk="0" hangingPunct="1">
                        <a:defRPr sz="1800" kern="1200">
                          <a:solidFill>
                            <a:schemeClr val="tx1"/>
                          </a:solidFill>
                          <a:latin typeface="Verdana"/>
                          <a:ea typeface=""/>
                          <a:cs typeface=""/>
                        </a:defRPr>
                      </a:lvl5pPr>
                      <a:lvl6pPr marL="2286000" algn="l" defTabSz="914400" rtl="0" eaLnBrk="1" latinLnBrk="0" hangingPunct="1">
                        <a:defRPr sz="1800" kern="1200">
                          <a:solidFill>
                            <a:schemeClr val="tx1"/>
                          </a:solidFill>
                          <a:latin typeface="Verdana"/>
                          <a:ea typeface=""/>
                          <a:cs typeface=""/>
                        </a:defRPr>
                      </a:lvl6pPr>
                      <a:lvl7pPr marL="2743200" algn="l" defTabSz="914400" rtl="0" eaLnBrk="1" latinLnBrk="0" hangingPunct="1">
                        <a:defRPr sz="1800" kern="1200">
                          <a:solidFill>
                            <a:schemeClr val="tx1"/>
                          </a:solidFill>
                          <a:latin typeface="Verdana"/>
                          <a:ea typeface=""/>
                          <a:cs typeface=""/>
                        </a:defRPr>
                      </a:lvl7pPr>
                      <a:lvl8pPr marL="3200400" algn="l" defTabSz="914400" rtl="0" eaLnBrk="1" latinLnBrk="0" hangingPunct="1">
                        <a:defRPr sz="1800" kern="1200">
                          <a:solidFill>
                            <a:schemeClr val="tx1"/>
                          </a:solidFill>
                          <a:latin typeface="Verdana"/>
                          <a:ea typeface=""/>
                          <a:cs typeface=""/>
                        </a:defRPr>
                      </a:lvl8pPr>
                      <a:lvl9pPr marL="3657600" algn="l" defTabSz="914400" rtl="0" eaLnBrk="1" latinLnBrk="0" hangingPunct="1">
                        <a:defRPr sz="1800" kern="1200">
                          <a:solidFill>
                            <a:schemeClr val="tx1"/>
                          </a:solidFill>
                          <a:latin typeface="Verdana"/>
                          <a:ea typeface=""/>
                          <a:cs typeface=""/>
                        </a:defRPr>
                      </a:lvl9pPr>
                    </a:lstStyle>
                    <a:p>
                      <a:pPr marL="0" marR="0" algn="l">
                        <a:spcBef>
                          <a:spcPts val="0"/>
                        </a:spcBef>
                        <a:spcAft>
                          <a:spcPts val="0"/>
                        </a:spcAft>
                      </a:pPr>
                      <a:r>
                        <a:rPr lang="en-US" sz="1000" dirty="0" smtClean="0">
                          <a:solidFill>
                            <a:srgbClr val="444444"/>
                          </a:solidFill>
                          <a:effectLst/>
                          <a:latin typeface="Arial" charset="0"/>
                          <a:ea typeface="Arial" charset="0"/>
                          <a:cs typeface="Arial" charset="0"/>
                        </a:rPr>
                        <a:t>32 </a:t>
                      </a:r>
                      <a:r>
                        <a:rPr lang="en-US" sz="1000" dirty="0">
                          <a:solidFill>
                            <a:srgbClr val="444444"/>
                          </a:solidFill>
                          <a:effectLst/>
                          <a:latin typeface="Arial" charset="0"/>
                          <a:ea typeface="Arial" charset="0"/>
                          <a:cs typeface="Arial" charset="0"/>
                        </a:rPr>
                        <a:t>TB/hr</a:t>
                      </a:r>
                    </a:p>
                  </a:txBody>
                  <a:tcPr marL="73025" marR="73025"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rgbClr val="E7E7E7"/>
                    </a:solidFill>
                  </a:tcPr>
                </a:tc>
                <a:tc>
                  <a:txBody>
                    <a:bodyPr/>
                    <a:lstStyle>
                      <a:lvl1pPr marL="0" algn="l" defTabSz="914400" rtl="0" eaLnBrk="1" latinLnBrk="0" hangingPunct="1">
                        <a:defRPr sz="1800" kern="1200">
                          <a:solidFill>
                            <a:schemeClr val="tx1"/>
                          </a:solidFill>
                          <a:latin typeface="Verdana"/>
                          <a:ea typeface=""/>
                          <a:cs typeface=""/>
                        </a:defRPr>
                      </a:lvl1pPr>
                      <a:lvl2pPr marL="457200" algn="l" defTabSz="914400" rtl="0" eaLnBrk="1" latinLnBrk="0" hangingPunct="1">
                        <a:defRPr sz="1800" kern="1200">
                          <a:solidFill>
                            <a:schemeClr val="tx1"/>
                          </a:solidFill>
                          <a:latin typeface="Verdana"/>
                          <a:ea typeface=""/>
                          <a:cs typeface=""/>
                        </a:defRPr>
                      </a:lvl2pPr>
                      <a:lvl3pPr marL="914400" algn="l" defTabSz="914400" rtl="0" eaLnBrk="1" latinLnBrk="0" hangingPunct="1">
                        <a:defRPr sz="1800" kern="1200">
                          <a:solidFill>
                            <a:schemeClr val="tx1"/>
                          </a:solidFill>
                          <a:latin typeface="Verdana"/>
                          <a:ea typeface=""/>
                          <a:cs typeface=""/>
                        </a:defRPr>
                      </a:lvl3pPr>
                      <a:lvl4pPr marL="1371600" algn="l" defTabSz="914400" rtl="0" eaLnBrk="1" latinLnBrk="0" hangingPunct="1">
                        <a:defRPr sz="1800" kern="1200">
                          <a:solidFill>
                            <a:schemeClr val="tx1"/>
                          </a:solidFill>
                          <a:latin typeface="Verdana"/>
                          <a:ea typeface=""/>
                          <a:cs typeface=""/>
                        </a:defRPr>
                      </a:lvl4pPr>
                      <a:lvl5pPr marL="1828800" algn="l" defTabSz="914400" rtl="0" eaLnBrk="1" latinLnBrk="0" hangingPunct="1">
                        <a:defRPr sz="1800" kern="1200">
                          <a:solidFill>
                            <a:schemeClr val="tx1"/>
                          </a:solidFill>
                          <a:latin typeface="Verdana"/>
                          <a:ea typeface=""/>
                          <a:cs typeface=""/>
                        </a:defRPr>
                      </a:lvl5pPr>
                      <a:lvl6pPr marL="2286000" algn="l" defTabSz="914400" rtl="0" eaLnBrk="1" latinLnBrk="0" hangingPunct="1">
                        <a:defRPr sz="1800" kern="1200">
                          <a:solidFill>
                            <a:schemeClr val="tx1"/>
                          </a:solidFill>
                          <a:latin typeface="Verdana"/>
                          <a:ea typeface=""/>
                          <a:cs typeface=""/>
                        </a:defRPr>
                      </a:lvl6pPr>
                      <a:lvl7pPr marL="2743200" algn="l" defTabSz="914400" rtl="0" eaLnBrk="1" latinLnBrk="0" hangingPunct="1">
                        <a:defRPr sz="1800" kern="1200">
                          <a:solidFill>
                            <a:schemeClr val="tx1"/>
                          </a:solidFill>
                          <a:latin typeface="Verdana"/>
                          <a:ea typeface=""/>
                          <a:cs typeface=""/>
                        </a:defRPr>
                      </a:lvl7pPr>
                      <a:lvl8pPr marL="3200400" algn="l" defTabSz="914400" rtl="0" eaLnBrk="1" latinLnBrk="0" hangingPunct="1">
                        <a:defRPr sz="1800" kern="1200">
                          <a:solidFill>
                            <a:schemeClr val="tx1"/>
                          </a:solidFill>
                          <a:latin typeface="Verdana"/>
                          <a:ea typeface=""/>
                          <a:cs typeface=""/>
                        </a:defRPr>
                      </a:lvl8pPr>
                      <a:lvl9pPr marL="3657600" algn="l" defTabSz="914400" rtl="0" eaLnBrk="1" latinLnBrk="0" hangingPunct="1">
                        <a:defRPr sz="1800" kern="1200">
                          <a:solidFill>
                            <a:schemeClr val="tx1"/>
                          </a:solidFill>
                          <a:latin typeface="Verdana"/>
                          <a:ea typeface=""/>
                          <a:cs typeface=""/>
                        </a:defRPr>
                      </a:lvl9pPr>
                    </a:lstStyle>
                    <a:p>
                      <a:pPr marL="0" marR="0" algn="l">
                        <a:spcBef>
                          <a:spcPts val="0"/>
                        </a:spcBef>
                        <a:spcAft>
                          <a:spcPts val="0"/>
                        </a:spcAft>
                      </a:pPr>
                      <a:r>
                        <a:rPr lang="en-US" sz="1000" dirty="0" smtClean="0">
                          <a:solidFill>
                            <a:srgbClr val="444444"/>
                          </a:solidFill>
                          <a:effectLst/>
                          <a:latin typeface="Arial" charset="0"/>
                          <a:ea typeface="Arial" charset="0"/>
                          <a:cs typeface="Arial" charset="0"/>
                        </a:rPr>
                        <a:t>41 </a:t>
                      </a:r>
                      <a:r>
                        <a:rPr lang="en-US" sz="1000" dirty="0">
                          <a:solidFill>
                            <a:srgbClr val="444444"/>
                          </a:solidFill>
                          <a:effectLst/>
                          <a:latin typeface="Arial" charset="0"/>
                          <a:ea typeface="Arial" charset="0"/>
                          <a:cs typeface="Arial" charset="0"/>
                        </a:rPr>
                        <a:t>TB/hr</a:t>
                      </a:r>
                    </a:p>
                  </a:txBody>
                  <a:tcPr marL="73025" marR="73025"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rgbClr val="E7E7E7"/>
                    </a:solidFill>
                  </a:tcPr>
                </a:tc>
                <a:tc>
                  <a:txBody>
                    <a:bodyPr/>
                    <a:lstStyle>
                      <a:lvl1pPr marL="0" algn="l" defTabSz="914400" rtl="0" eaLnBrk="1" latinLnBrk="0" hangingPunct="1">
                        <a:defRPr sz="1800" kern="1200">
                          <a:solidFill>
                            <a:schemeClr val="tx1"/>
                          </a:solidFill>
                          <a:latin typeface="Verdana"/>
                          <a:ea typeface=""/>
                          <a:cs typeface=""/>
                        </a:defRPr>
                      </a:lvl1pPr>
                      <a:lvl2pPr marL="457200" algn="l" defTabSz="914400" rtl="0" eaLnBrk="1" latinLnBrk="0" hangingPunct="1">
                        <a:defRPr sz="1800" kern="1200">
                          <a:solidFill>
                            <a:schemeClr val="tx1"/>
                          </a:solidFill>
                          <a:latin typeface="Verdana"/>
                          <a:ea typeface=""/>
                          <a:cs typeface=""/>
                        </a:defRPr>
                      </a:lvl2pPr>
                      <a:lvl3pPr marL="914400" algn="l" defTabSz="914400" rtl="0" eaLnBrk="1" latinLnBrk="0" hangingPunct="1">
                        <a:defRPr sz="1800" kern="1200">
                          <a:solidFill>
                            <a:schemeClr val="tx1"/>
                          </a:solidFill>
                          <a:latin typeface="Verdana"/>
                          <a:ea typeface=""/>
                          <a:cs typeface=""/>
                        </a:defRPr>
                      </a:lvl3pPr>
                      <a:lvl4pPr marL="1371600" algn="l" defTabSz="914400" rtl="0" eaLnBrk="1" latinLnBrk="0" hangingPunct="1">
                        <a:defRPr sz="1800" kern="1200">
                          <a:solidFill>
                            <a:schemeClr val="tx1"/>
                          </a:solidFill>
                          <a:latin typeface="Verdana"/>
                          <a:ea typeface=""/>
                          <a:cs typeface=""/>
                        </a:defRPr>
                      </a:lvl4pPr>
                      <a:lvl5pPr marL="1828800" algn="l" defTabSz="914400" rtl="0" eaLnBrk="1" latinLnBrk="0" hangingPunct="1">
                        <a:defRPr sz="1800" kern="1200">
                          <a:solidFill>
                            <a:schemeClr val="tx1"/>
                          </a:solidFill>
                          <a:latin typeface="Verdana"/>
                          <a:ea typeface=""/>
                          <a:cs typeface=""/>
                        </a:defRPr>
                      </a:lvl5pPr>
                      <a:lvl6pPr marL="2286000" algn="l" defTabSz="914400" rtl="0" eaLnBrk="1" latinLnBrk="0" hangingPunct="1">
                        <a:defRPr sz="1800" kern="1200">
                          <a:solidFill>
                            <a:schemeClr val="tx1"/>
                          </a:solidFill>
                          <a:latin typeface="Verdana"/>
                          <a:ea typeface=""/>
                          <a:cs typeface=""/>
                        </a:defRPr>
                      </a:lvl6pPr>
                      <a:lvl7pPr marL="2743200" algn="l" defTabSz="914400" rtl="0" eaLnBrk="1" latinLnBrk="0" hangingPunct="1">
                        <a:defRPr sz="1800" kern="1200">
                          <a:solidFill>
                            <a:schemeClr val="tx1"/>
                          </a:solidFill>
                          <a:latin typeface="Verdana"/>
                          <a:ea typeface=""/>
                          <a:cs typeface=""/>
                        </a:defRPr>
                      </a:lvl7pPr>
                      <a:lvl8pPr marL="3200400" algn="l" defTabSz="914400" rtl="0" eaLnBrk="1" latinLnBrk="0" hangingPunct="1">
                        <a:defRPr sz="1800" kern="1200">
                          <a:solidFill>
                            <a:schemeClr val="tx1"/>
                          </a:solidFill>
                          <a:latin typeface="Verdana"/>
                          <a:ea typeface=""/>
                          <a:cs typeface=""/>
                        </a:defRPr>
                      </a:lvl8pPr>
                      <a:lvl9pPr marL="3657600" algn="l" defTabSz="914400" rtl="0" eaLnBrk="1" latinLnBrk="0" hangingPunct="1">
                        <a:defRPr sz="1800" kern="1200">
                          <a:solidFill>
                            <a:schemeClr val="tx1"/>
                          </a:solidFill>
                          <a:latin typeface="Verdana"/>
                          <a:ea typeface=""/>
                          <a:cs typeface=""/>
                        </a:defRPr>
                      </a:lvl9pPr>
                    </a:lstStyle>
                    <a:p>
                      <a:pPr marL="0" marR="0" algn="l">
                        <a:spcBef>
                          <a:spcPts val="0"/>
                        </a:spcBef>
                        <a:spcAft>
                          <a:spcPts val="0"/>
                        </a:spcAft>
                      </a:pPr>
                      <a:r>
                        <a:rPr lang="en-US" sz="1000" dirty="0" smtClean="0">
                          <a:solidFill>
                            <a:srgbClr val="444444"/>
                          </a:solidFill>
                          <a:effectLst/>
                          <a:latin typeface="Arial" charset="0"/>
                          <a:ea typeface="Arial" charset="0"/>
                          <a:cs typeface="Arial" charset="0"/>
                        </a:rPr>
                        <a:t>68 </a:t>
                      </a:r>
                      <a:r>
                        <a:rPr lang="en-US" sz="1000" dirty="0">
                          <a:solidFill>
                            <a:srgbClr val="444444"/>
                          </a:solidFill>
                          <a:effectLst/>
                          <a:latin typeface="Arial" charset="0"/>
                          <a:ea typeface="Arial" charset="0"/>
                          <a:cs typeface="Arial" charset="0"/>
                        </a:rPr>
                        <a:t>TB/hr</a:t>
                      </a:r>
                    </a:p>
                  </a:txBody>
                  <a:tcPr marL="73025" marR="73025" marT="0" marB="0" anchor="ctr">
                    <a:lnL w="19050" cap="flat" cmpd="sng" algn="ctr">
                      <a:solidFill>
                        <a:srgbClr val="FFFFFF"/>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rgbClr val="E7E7E7"/>
                    </a:solidFill>
                  </a:tcPr>
                </a:tc>
              </a:tr>
              <a:tr h="276891">
                <a:tc>
                  <a:txBody>
                    <a:bodyPr/>
                    <a:lstStyle>
                      <a:lvl1pPr marL="0" algn="l" defTabSz="914400" rtl="0" eaLnBrk="1" latinLnBrk="0" hangingPunct="1">
                        <a:defRPr sz="1800" kern="1200">
                          <a:solidFill>
                            <a:schemeClr val="tx1"/>
                          </a:solidFill>
                          <a:latin typeface="Verdana"/>
                          <a:ea typeface=""/>
                          <a:cs typeface=""/>
                        </a:defRPr>
                      </a:lvl1pPr>
                      <a:lvl2pPr marL="457200" algn="l" defTabSz="914400" rtl="0" eaLnBrk="1" latinLnBrk="0" hangingPunct="1">
                        <a:defRPr sz="1800" kern="1200">
                          <a:solidFill>
                            <a:schemeClr val="tx1"/>
                          </a:solidFill>
                          <a:latin typeface="Verdana"/>
                          <a:ea typeface=""/>
                          <a:cs typeface=""/>
                        </a:defRPr>
                      </a:lvl2pPr>
                      <a:lvl3pPr marL="914400" algn="l" defTabSz="914400" rtl="0" eaLnBrk="1" latinLnBrk="0" hangingPunct="1">
                        <a:defRPr sz="1800" kern="1200">
                          <a:solidFill>
                            <a:schemeClr val="tx1"/>
                          </a:solidFill>
                          <a:latin typeface="Verdana"/>
                          <a:ea typeface=""/>
                          <a:cs typeface=""/>
                        </a:defRPr>
                      </a:lvl3pPr>
                      <a:lvl4pPr marL="1371600" algn="l" defTabSz="914400" rtl="0" eaLnBrk="1" latinLnBrk="0" hangingPunct="1">
                        <a:defRPr sz="1800" kern="1200">
                          <a:solidFill>
                            <a:schemeClr val="tx1"/>
                          </a:solidFill>
                          <a:latin typeface="Verdana"/>
                          <a:ea typeface=""/>
                          <a:cs typeface=""/>
                        </a:defRPr>
                      </a:lvl4pPr>
                      <a:lvl5pPr marL="1828800" algn="l" defTabSz="914400" rtl="0" eaLnBrk="1" latinLnBrk="0" hangingPunct="1">
                        <a:defRPr sz="1800" kern="1200">
                          <a:solidFill>
                            <a:schemeClr val="tx1"/>
                          </a:solidFill>
                          <a:latin typeface="Verdana"/>
                          <a:ea typeface=""/>
                          <a:cs typeface=""/>
                        </a:defRPr>
                      </a:lvl5pPr>
                      <a:lvl6pPr marL="2286000" algn="l" defTabSz="914400" rtl="0" eaLnBrk="1" latinLnBrk="0" hangingPunct="1">
                        <a:defRPr sz="1800" kern="1200">
                          <a:solidFill>
                            <a:schemeClr val="tx1"/>
                          </a:solidFill>
                          <a:latin typeface="Verdana"/>
                          <a:ea typeface=""/>
                          <a:cs typeface=""/>
                        </a:defRPr>
                      </a:lvl6pPr>
                      <a:lvl7pPr marL="2743200" algn="l" defTabSz="914400" rtl="0" eaLnBrk="1" latinLnBrk="0" hangingPunct="1">
                        <a:defRPr sz="1800" kern="1200">
                          <a:solidFill>
                            <a:schemeClr val="tx1"/>
                          </a:solidFill>
                          <a:latin typeface="Verdana"/>
                          <a:ea typeface=""/>
                          <a:cs typeface=""/>
                        </a:defRPr>
                      </a:lvl7pPr>
                      <a:lvl8pPr marL="3200400" algn="l" defTabSz="914400" rtl="0" eaLnBrk="1" latinLnBrk="0" hangingPunct="1">
                        <a:defRPr sz="1800" kern="1200">
                          <a:solidFill>
                            <a:schemeClr val="tx1"/>
                          </a:solidFill>
                          <a:latin typeface="Verdana"/>
                          <a:ea typeface=""/>
                          <a:cs typeface=""/>
                        </a:defRPr>
                      </a:lvl8pPr>
                      <a:lvl9pPr marL="3657600" algn="l" defTabSz="914400" rtl="0" eaLnBrk="1" latinLnBrk="0" hangingPunct="1">
                        <a:defRPr sz="1800" kern="1200">
                          <a:solidFill>
                            <a:schemeClr val="tx1"/>
                          </a:solidFill>
                          <a:latin typeface="Verdana"/>
                          <a:ea typeface=""/>
                          <a:cs typeface=""/>
                        </a:defRPr>
                      </a:lvl9pPr>
                    </a:lstStyle>
                    <a:p>
                      <a:pPr marL="0" marR="0" lvl="0" indent="0" algn="l" defTabSz="914400" rtl="0" eaLnBrk="1" fontAlgn="base" latinLnBrk="0" hangingPunct="1">
                        <a:lnSpc>
                          <a:spcPct val="100000"/>
                        </a:lnSpc>
                        <a:spcBef>
                          <a:spcPct val="0"/>
                        </a:spcBef>
                        <a:spcAft>
                          <a:spcPct val="0"/>
                        </a:spcAft>
                        <a:buClr>
                          <a:schemeClr val="accent2"/>
                        </a:buClr>
                        <a:buSzTx/>
                        <a:buFont typeface="Wingdings 3" charset="0"/>
                        <a:buNone/>
                        <a:tabLst/>
                      </a:pPr>
                      <a:r>
                        <a:rPr kumimoji="0" lang="en-US" sz="1000" b="0" i="0" u="none" strike="noStrike" cap="none" normalizeH="0" baseline="0" dirty="0">
                          <a:ln>
                            <a:noFill/>
                          </a:ln>
                          <a:solidFill>
                            <a:srgbClr val="444444"/>
                          </a:solidFill>
                          <a:effectLst/>
                          <a:latin typeface="Arial" charset="0"/>
                          <a:ea typeface="Arial" charset="0"/>
                          <a:cs typeface="Arial" charset="0"/>
                        </a:rPr>
                        <a:t>Speed </a:t>
                      </a:r>
                      <a:r>
                        <a:rPr kumimoji="0" lang="en-US" sz="1000" b="0" i="0" u="none" strike="noStrike" cap="none" normalizeH="0" baseline="0" dirty="0" smtClean="0">
                          <a:ln>
                            <a:noFill/>
                          </a:ln>
                          <a:solidFill>
                            <a:srgbClr val="444444"/>
                          </a:solidFill>
                          <a:effectLst/>
                          <a:latin typeface="Arial" charset="0"/>
                          <a:ea typeface="Arial" charset="0"/>
                          <a:cs typeface="Arial" charset="0"/>
                        </a:rPr>
                        <a:t>(other</a:t>
                      </a:r>
                      <a:r>
                        <a:rPr kumimoji="0" lang="en-US" sz="1000" b="0" i="0" u="none" strike="noStrike" cap="none" normalizeH="0" baseline="0" dirty="0">
                          <a:ln>
                            <a:noFill/>
                          </a:ln>
                          <a:solidFill>
                            <a:srgbClr val="444444"/>
                          </a:solidFill>
                          <a:effectLst/>
                          <a:latin typeface="Arial" charset="0"/>
                          <a:ea typeface="Arial" charset="0"/>
                          <a:cs typeface="Arial" charset="0"/>
                        </a:rPr>
                        <a:t>)</a:t>
                      </a:r>
                    </a:p>
                  </a:txBody>
                  <a:tcPr marL="93048" marR="46521" marT="34893" marB="34893" anchor="ctr" horzOverflow="overflow">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Verdana"/>
                          <a:ea typeface=""/>
                          <a:cs typeface=""/>
                        </a:defRPr>
                      </a:lvl1pPr>
                      <a:lvl2pPr marL="457200" algn="l" defTabSz="914400" rtl="0" eaLnBrk="1" latinLnBrk="0" hangingPunct="1">
                        <a:defRPr sz="1800" kern="1200">
                          <a:solidFill>
                            <a:schemeClr val="tx1"/>
                          </a:solidFill>
                          <a:latin typeface="Verdana"/>
                          <a:ea typeface=""/>
                          <a:cs typeface=""/>
                        </a:defRPr>
                      </a:lvl2pPr>
                      <a:lvl3pPr marL="914400" algn="l" defTabSz="914400" rtl="0" eaLnBrk="1" latinLnBrk="0" hangingPunct="1">
                        <a:defRPr sz="1800" kern="1200">
                          <a:solidFill>
                            <a:schemeClr val="tx1"/>
                          </a:solidFill>
                          <a:latin typeface="Verdana"/>
                          <a:ea typeface=""/>
                          <a:cs typeface=""/>
                        </a:defRPr>
                      </a:lvl3pPr>
                      <a:lvl4pPr marL="1371600" algn="l" defTabSz="914400" rtl="0" eaLnBrk="1" latinLnBrk="0" hangingPunct="1">
                        <a:defRPr sz="1800" kern="1200">
                          <a:solidFill>
                            <a:schemeClr val="tx1"/>
                          </a:solidFill>
                          <a:latin typeface="Verdana"/>
                          <a:ea typeface=""/>
                          <a:cs typeface=""/>
                        </a:defRPr>
                      </a:lvl4pPr>
                      <a:lvl5pPr marL="1828800" algn="l" defTabSz="914400" rtl="0" eaLnBrk="1" latinLnBrk="0" hangingPunct="1">
                        <a:defRPr sz="1800" kern="1200">
                          <a:solidFill>
                            <a:schemeClr val="tx1"/>
                          </a:solidFill>
                          <a:latin typeface="Verdana"/>
                          <a:ea typeface=""/>
                          <a:cs typeface=""/>
                        </a:defRPr>
                      </a:lvl5pPr>
                      <a:lvl6pPr marL="2286000" algn="l" defTabSz="914400" rtl="0" eaLnBrk="1" latinLnBrk="0" hangingPunct="1">
                        <a:defRPr sz="1800" kern="1200">
                          <a:solidFill>
                            <a:schemeClr val="tx1"/>
                          </a:solidFill>
                          <a:latin typeface="Verdana"/>
                          <a:ea typeface=""/>
                          <a:cs typeface=""/>
                        </a:defRPr>
                      </a:lvl6pPr>
                      <a:lvl7pPr marL="2743200" algn="l" defTabSz="914400" rtl="0" eaLnBrk="1" latinLnBrk="0" hangingPunct="1">
                        <a:defRPr sz="1800" kern="1200">
                          <a:solidFill>
                            <a:schemeClr val="tx1"/>
                          </a:solidFill>
                          <a:latin typeface="Verdana"/>
                          <a:ea typeface=""/>
                          <a:cs typeface=""/>
                        </a:defRPr>
                      </a:lvl7pPr>
                      <a:lvl8pPr marL="3200400" algn="l" defTabSz="914400" rtl="0" eaLnBrk="1" latinLnBrk="0" hangingPunct="1">
                        <a:defRPr sz="1800" kern="1200">
                          <a:solidFill>
                            <a:schemeClr val="tx1"/>
                          </a:solidFill>
                          <a:latin typeface="Verdana"/>
                          <a:ea typeface=""/>
                          <a:cs typeface=""/>
                        </a:defRPr>
                      </a:lvl8pPr>
                      <a:lvl9pPr marL="3657600" algn="l" defTabSz="914400" rtl="0" eaLnBrk="1" latinLnBrk="0" hangingPunct="1">
                        <a:defRPr sz="1800" kern="1200">
                          <a:solidFill>
                            <a:schemeClr val="tx1"/>
                          </a:solidFill>
                          <a:latin typeface="Verdana"/>
                          <a:ea typeface=""/>
                          <a:cs typeface=""/>
                        </a:defRPr>
                      </a:lvl9pPr>
                    </a:lstStyle>
                    <a:p>
                      <a:pPr marL="228600" marR="0" lvl="0" indent="-228600" algn="l" defTabSz="914400" rtl="0" eaLnBrk="1" fontAlgn="base" latinLnBrk="0" hangingPunct="1">
                        <a:lnSpc>
                          <a:spcPct val="100000"/>
                        </a:lnSpc>
                        <a:spcBef>
                          <a:spcPct val="0"/>
                        </a:spcBef>
                        <a:spcAft>
                          <a:spcPct val="0"/>
                        </a:spcAft>
                        <a:buClr>
                          <a:schemeClr val="tx2"/>
                        </a:buClr>
                        <a:buSzTx/>
                        <a:buFont typeface="Arial" charset="0"/>
                        <a:buNone/>
                        <a:tabLst/>
                      </a:pPr>
                      <a:r>
                        <a:rPr kumimoji="0" lang="en-US" sz="1000" b="0" i="0" u="none" strike="noStrike" cap="none" normalizeH="0" baseline="0" dirty="0" smtClean="0">
                          <a:ln>
                            <a:noFill/>
                          </a:ln>
                          <a:solidFill>
                            <a:srgbClr val="444444"/>
                          </a:solidFill>
                          <a:effectLst/>
                          <a:latin typeface="Arial" charset="0"/>
                          <a:ea typeface="Arial" charset="0"/>
                          <a:cs typeface="Arial" charset="0"/>
                        </a:rPr>
                        <a:t>3.8 </a:t>
                      </a:r>
                      <a:r>
                        <a:rPr kumimoji="0" lang="en-US" sz="1000" b="0" i="0" u="none" strike="noStrike" cap="none" normalizeH="0" baseline="0" dirty="0">
                          <a:ln>
                            <a:noFill/>
                          </a:ln>
                          <a:solidFill>
                            <a:srgbClr val="444444"/>
                          </a:solidFill>
                          <a:effectLst/>
                          <a:latin typeface="Arial" charset="0"/>
                          <a:ea typeface="Arial" charset="0"/>
                          <a:cs typeface="Arial" charset="0"/>
                        </a:rPr>
                        <a:t>TB/hr</a:t>
                      </a:r>
                    </a:p>
                  </a:txBody>
                  <a:tcPr marL="93048" marR="46521" marT="46524" marB="46524" anchor="ctr" horzOverflow="overflow">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Verdana"/>
                          <a:ea typeface=""/>
                          <a:cs typeface=""/>
                        </a:defRPr>
                      </a:lvl1pPr>
                      <a:lvl2pPr marL="457200" algn="l" defTabSz="914400" rtl="0" eaLnBrk="1" latinLnBrk="0" hangingPunct="1">
                        <a:defRPr sz="1800" kern="1200">
                          <a:solidFill>
                            <a:schemeClr val="tx1"/>
                          </a:solidFill>
                          <a:latin typeface="Verdana"/>
                          <a:ea typeface=""/>
                          <a:cs typeface=""/>
                        </a:defRPr>
                      </a:lvl2pPr>
                      <a:lvl3pPr marL="914400" algn="l" defTabSz="914400" rtl="0" eaLnBrk="1" latinLnBrk="0" hangingPunct="1">
                        <a:defRPr sz="1800" kern="1200">
                          <a:solidFill>
                            <a:schemeClr val="tx1"/>
                          </a:solidFill>
                          <a:latin typeface="Verdana"/>
                          <a:ea typeface=""/>
                          <a:cs typeface=""/>
                        </a:defRPr>
                      </a:lvl3pPr>
                      <a:lvl4pPr marL="1371600" algn="l" defTabSz="914400" rtl="0" eaLnBrk="1" latinLnBrk="0" hangingPunct="1">
                        <a:defRPr sz="1800" kern="1200">
                          <a:solidFill>
                            <a:schemeClr val="tx1"/>
                          </a:solidFill>
                          <a:latin typeface="Verdana"/>
                          <a:ea typeface=""/>
                          <a:cs typeface=""/>
                        </a:defRPr>
                      </a:lvl4pPr>
                      <a:lvl5pPr marL="1828800" algn="l" defTabSz="914400" rtl="0" eaLnBrk="1" latinLnBrk="0" hangingPunct="1">
                        <a:defRPr sz="1800" kern="1200">
                          <a:solidFill>
                            <a:schemeClr val="tx1"/>
                          </a:solidFill>
                          <a:latin typeface="Verdana"/>
                          <a:ea typeface=""/>
                          <a:cs typeface=""/>
                        </a:defRPr>
                      </a:lvl5pPr>
                      <a:lvl6pPr marL="2286000" algn="l" defTabSz="914400" rtl="0" eaLnBrk="1" latinLnBrk="0" hangingPunct="1">
                        <a:defRPr sz="1800" kern="1200">
                          <a:solidFill>
                            <a:schemeClr val="tx1"/>
                          </a:solidFill>
                          <a:latin typeface="Verdana"/>
                          <a:ea typeface=""/>
                          <a:cs typeface=""/>
                        </a:defRPr>
                      </a:lvl6pPr>
                      <a:lvl7pPr marL="2743200" algn="l" defTabSz="914400" rtl="0" eaLnBrk="1" latinLnBrk="0" hangingPunct="1">
                        <a:defRPr sz="1800" kern="1200">
                          <a:solidFill>
                            <a:schemeClr val="tx1"/>
                          </a:solidFill>
                          <a:latin typeface="Verdana"/>
                          <a:ea typeface=""/>
                          <a:cs typeface=""/>
                        </a:defRPr>
                      </a:lvl7pPr>
                      <a:lvl8pPr marL="3200400" algn="l" defTabSz="914400" rtl="0" eaLnBrk="1" latinLnBrk="0" hangingPunct="1">
                        <a:defRPr sz="1800" kern="1200">
                          <a:solidFill>
                            <a:schemeClr val="tx1"/>
                          </a:solidFill>
                          <a:latin typeface="Verdana"/>
                          <a:ea typeface=""/>
                          <a:cs typeface=""/>
                        </a:defRPr>
                      </a:lvl8pPr>
                      <a:lvl9pPr marL="3657600" algn="l" defTabSz="914400" rtl="0" eaLnBrk="1" latinLnBrk="0" hangingPunct="1">
                        <a:defRPr sz="1800" kern="1200">
                          <a:solidFill>
                            <a:schemeClr val="tx1"/>
                          </a:solidFill>
                          <a:latin typeface="Verdana"/>
                          <a:ea typeface=""/>
                          <a:cs typeface=""/>
                        </a:defRPr>
                      </a:lvl9pPr>
                    </a:lstStyle>
                    <a:p>
                      <a:pPr marL="0" marR="0" algn="l">
                        <a:spcBef>
                          <a:spcPts val="0"/>
                        </a:spcBef>
                        <a:spcAft>
                          <a:spcPts val="0"/>
                        </a:spcAft>
                      </a:pPr>
                      <a:r>
                        <a:rPr lang="en-US" sz="1000" dirty="0" smtClean="0">
                          <a:solidFill>
                            <a:srgbClr val="444444"/>
                          </a:solidFill>
                          <a:effectLst/>
                          <a:latin typeface="Arial" charset="0"/>
                          <a:ea typeface="Arial" charset="0"/>
                          <a:cs typeface="Arial" charset="0"/>
                        </a:rPr>
                        <a:t>8.5 </a:t>
                      </a:r>
                      <a:r>
                        <a:rPr lang="en-US" sz="1000" dirty="0">
                          <a:solidFill>
                            <a:srgbClr val="444444"/>
                          </a:solidFill>
                          <a:effectLst/>
                          <a:latin typeface="Arial" charset="0"/>
                          <a:ea typeface="Arial" charset="0"/>
                          <a:cs typeface="Arial" charset="0"/>
                        </a:rPr>
                        <a:t>TB/hr</a:t>
                      </a:r>
                    </a:p>
                  </a:txBody>
                  <a:tcPr marL="73025" marR="73025"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Verdana"/>
                          <a:ea typeface=""/>
                          <a:cs typeface=""/>
                        </a:defRPr>
                      </a:lvl1pPr>
                      <a:lvl2pPr marL="457200" algn="l" defTabSz="914400" rtl="0" eaLnBrk="1" latinLnBrk="0" hangingPunct="1">
                        <a:defRPr sz="1800" kern="1200">
                          <a:solidFill>
                            <a:schemeClr val="tx1"/>
                          </a:solidFill>
                          <a:latin typeface="Verdana"/>
                          <a:ea typeface=""/>
                          <a:cs typeface=""/>
                        </a:defRPr>
                      </a:lvl2pPr>
                      <a:lvl3pPr marL="914400" algn="l" defTabSz="914400" rtl="0" eaLnBrk="1" latinLnBrk="0" hangingPunct="1">
                        <a:defRPr sz="1800" kern="1200">
                          <a:solidFill>
                            <a:schemeClr val="tx1"/>
                          </a:solidFill>
                          <a:latin typeface="Verdana"/>
                          <a:ea typeface=""/>
                          <a:cs typeface=""/>
                        </a:defRPr>
                      </a:lvl3pPr>
                      <a:lvl4pPr marL="1371600" algn="l" defTabSz="914400" rtl="0" eaLnBrk="1" latinLnBrk="0" hangingPunct="1">
                        <a:defRPr sz="1800" kern="1200">
                          <a:solidFill>
                            <a:schemeClr val="tx1"/>
                          </a:solidFill>
                          <a:latin typeface="Verdana"/>
                          <a:ea typeface=""/>
                          <a:cs typeface=""/>
                        </a:defRPr>
                      </a:lvl4pPr>
                      <a:lvl5pPr marL="1828800" algn="l" defTabSz="914400" rtl="0" eaLnBrk="1" latinLnBrk="0" hangingPunct="1">
                        <a:defRPr sz="1800" kern="1200">
                          <a:solidFill>
                            <a:schemeClr val="tx1"/>
                          </a:solidFill>
                          <a:latin typeface="Verdana"/>
                          <a:ea typeface=""/>
                          <a:cs typeface=""/>
                        </a:defRPr>
                      </a:lvl5pPr>
                      <a:lvl6pPr marL="2286000" algn="l" defTabSz="914400" rtl="0" eaLnBrk="1" latinLnBrk="0" hangingPunct="1">
                        <a:defRPr sz="1800" kern="1200">
                          <a:solidFill>
                            <a:schemeClr val="tx1"/>
                          </a:solidFill>
                          <a:latin typeface="Verdana"/>
                          <a:ea typeface=""/>
                          <a:cs typeface=""/>
                        </a:defRPr>
                      </a:lvl6pPr>
                      <a:lvl7pPr marL="2743200" algn="l" defTabSz="914400" rtl="0" eaLnBrk="1" latinLnBrk="0" hangingPunct="1">
                        <a:defRPr sz="1800" kern="1200">
                          <a:solidFill>
                            <a:schemeClr val="tx1"/>
                          </a:solidFill>
                          <a:latin typeface="Verdana"/>
                          <a:ea typeface=""/>
                          <a:cs typeface=""/>
                        </a:defRPr>
                      </a:lvl7pPr>
                      <a:lvl8pPr marL="3200400" algn="l" defTabSz="914400" rtl="0" eaLnBrk="1" latinLnBrk="0" hangingPunct="1">
                        <a:defRPr sz="1800" kern="1200">
                          <a:solidFill>
                            <a:schemeClr val="tx1"/>
                          </a:solidFill>
                          <a:latin typeface="Verdana"/>
                          <a:ea typeface=""/>
                          <a:cs typeface=""/>
                        </a:defRPr>
                      </a:lvl8pPr>
                      <a:lvl9pPr marL="3657600" algn="l" defTabSz="914400" rtl="0" eaLnBrk="1" latinLnBrk="0" hangingPunct="1">
                        <a:defRPr sz="1800" kern="1200">
                          <a:solidFill>
                            <a:schemeClr val="tx1"/>
                          </a:solidFill>
                          <a:latin typeface="Verdana"/>
                          <a:ea typeface=""/>
                          <a:cs typeface=""/>
                        </a:defRPr>
                      </a:lvl9pPr>
                    </a:lstStyle>
                    <a:p>
                      <a:pPr marL="0" marR="0" algn="l">
                        <a:spcBef>
                          <a:spcPts val="0"/>
                        </a:spcBef>
                        <a:spcAft>
                          <a:spcPts val="0"/>
                        </a:spcAft>
                      </a:pPr>
                      <a:r>
                        <a:rPr lang="en-US" sz="1000" dirty="0" smtClean="0">
                          <a:solidFill>
                            <a:srgbClr val="444444"/>
                          </a:solidFill>
                          <a:effectLst/>
                          <a:latin typeface="Arial" charset="0"/>
                          <a:ea typeface="Arial" charset="0"/>
                          <a:cs typeface="Arial" charset="0"/>
                        </a:rPr>
                        <a:t>14 </a:t>
                      </a:r>
                      <a:r>
                        <a:rPr lang="en-US" sz="1000" dirty="0">
                          <a:solidFill>
                            <a:srgbClr val="444444"/>
                          </a:solidFill>
                          <a:effectLst/>
                          <a:latin typeface="Arial" charset="0"/>
                          <a:ea typeface="Arial" charset="0"/>
                          <a:cs typeface="Arial" charset="0"/>
                        </a:rPr>
                        <a:t>TB/hr</a:t>
                      </a:r>
                    </a:p>
                  </a:txBody>
                  <a:tcPr marL="73025" marR="73025"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Verdana"/>
                          <a:ea typeface=""/>
                          <a:cs typeface=""/>
                        </a:defRPr>
                      </a:lvl1pPr>
                      <a:lvl2pPr marL="457200" algn="l" defTabSz="914400" rtl="0" eaLnBrk="1" latinLnBrk="0" hangingPunct="1">
                        <a:defRPr sz="1800" kern="1200">
                          <a:solidFill>
                            <a:schemeClr val="tx1"/>
                          </a:solidFill>
                          <a:latin typeface="Verdana"/>
                          <a:ea typeface=""/>
                          <a:cs typeface=""/>
                        </a:defRPr>
                      </a:lvl2pPr>
                      <a:lvl3pPr marL="914400" algn="l" defTabSz="914400" rtl="0" eaLnBrk="1" latinLnBrk="0" hangingPunct="1">
                        <a:defRPr sz="1800" kern="1200">
                          <a:solidFill>
                            <a:schemeClr val="tx1"/>
                          </a:solidFill>
                          <a:latin typeface="Verdana"/>
                          <a:ea typeface=""/>
                          <a:cs typeface=""/>
                        </a:defRPr>
                      </a:lvl3pPr>
                      <a:lvl4pPr marL="1371600" algn="l" defTabSz="914400" rtl="0" eaLnBrk="1" latinLnBrk="0" hangingPunct="1">
                        <a:defRPr sz="1800" kern="1200">
                          <a:solidFill>
                            <a:schemeClr val="tx1"/>
                          </a:solidFill>
                          <a:latin typeface="Verdana"/>
                          <a:ea typeface=""/>
                          <a:cs typeface=""/>
                        </a:defRPr>
                      </a:lvl4pPr>
                      <a:lvl5pPr marL="1828800" algn="l" defTabSz="914400" rtl="0" eaLnBrk="1" latinLnBrk="0" hangingPunct="1">
                        <a:defRPr sz="1800" kern="1200">
                          <a:solidFill>
                            <a:schemeClr val="tx1"/>
                          </a:solidFill>
                          <a:latin typeface="Verdana"/>
                          <a:ea typeface=""/>
                          <a:cs typeface=""/>
                        </a:defRPr>
                      </a:lvl5pPr>
                      <a:lvl6pPr marL="2286000" algn="l" defTabSz="914400" rtl="0" eaLnBrk="1" latinLnBrk="0" hangingPunct="1">
                        <a:defRPr sz="1800" kern="1200">
                          <a:solidFill>
                            <a:schemeClr val="tx1"/>
                          </a:solidFill>
                          <a:latin typeface="Verdana"/>
                          <a:ea typeface=""/>
                          <a:cs typeface=""/>
                        </a:defRPr>
                      </a:lvl6pPr>
                      <a:lvl7pPr marL="2743200" algn="l" defTabSz="914400" rtl="0" eaLnBrk="1" latinLnBrk="0" hangingPunct="1">
                        <a:defRPr sz="1800" kern="1200">
                          <a:solidFill>
                            <a:schemeClr val="tx1"/>
                          </a:solidFill>
                          <a:latin typeface="Verdana"/>
                          <a:ea typeface=""/>
                          <a:cs typeface=""/>
                        </a:defRPr>
                      </a:lvl7pPr>
                      <a:lvl8pPr marL="3200400" algn="l" defTabSz="914400" rtl="0" eaLnBrk="1" latinLnBrk="0" hangingPunct="1">
                        <a:defRPr sz="1800" kern="1200">
                          <a:solidFill>
                            <a:schemeClr val="tx1"/>
                          </a:solidFill>
                          <a:latin typeface="Verdana"/>
                          <a:ea typeface=""/>
                          <a:cs typeface=""/>
                        </a:defRPr>
                      </a:lvl8pPr>
                      <a:lvl9pPr marL="3657600" algn="l" defTabSz="914400" rtl="0" eaLnBrk="1" latinLnBrk="0" hangingPunct="1">
                        <a:defRPr sz="1800" kern="1200">
                          <a:solidFill>
                            <a:schemeClr val="tx1"/>
                          </a:solidFill>
                          <a:latin typeface="Verdana"/>
                          <a:ea typeface=""/>
                          <a:cs typeface=""/>
                        </a:defRPr>
                      </a:lvl9pPr>
                    </a:lstStyle>
                    <a:p>
                      <a:pPr marL="0" marR="0" algn="l">
                        <a:spcBef>
                          <a:spcPts val="0"/>
                        </a:spcBef>
                        <a:spcAft>
                          <a:spcPts val="0"/>
                        </a:spcAft>
                      </a:pPr>
                      <a:r>
                        <a:rPr lang="en-US" sz="1000" dirty="0" smtClean="0">
                          <a:solidFill>
                            <a:srgbClr val="444444"/>
                          </a:solidFill>
                          <a:effectLst/>
                          <a:latin typeface="Arial" charset="0"/>
                          <a:ea typeface="Arial" charset="0"/>
                          <a:cs typeface="Arial" charset="0"/>
                        </a:rPr>
                        <a:t>20 </a:t>
                      </a:r>
                      <a:r>
                        <a:rPr lang="en-US" sz="1000" dirty="0">
                          <a:solidFill>
                            <a:srgbClr val="444444"/>
                          </a:solidFill>
                          <a:effectLst/>
                          <a:latin typeface="Arial" charset="0"/>
                          <a:ea typeface="Arial" charset="0"/>
                          <a:cs typeface="Arial" charset="0"/>
                        </a:rPr>
                        <a:t>TB/hr</a:t>
                      </a:r>
                    </a:p>
                  </a:txBody>
                  <a:tcPr marL="73025" marR="73025"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Verdana"/>
                          <a:ea typeface=""/>
                          <a:cs typeface=""/>
                        </a:defRPr>
                      </a:lvl1pPr>
                      <a:lvl2pPr marL="457200" algn="l" defTabSz="914400" rtl="0" eaLnBrk="1" latinLnBrk="0" hangingPunct="1">
                        <a:defRPr sz="1800" kern="1200">
                          <a:solidFill>
                            <a:schemeClr val="tx1"/>
                          </a:solidFill>
                          <a:latin typeface="Verdana"/>
                          <a:ea typeface=""/>
                          <a:cs typeface=""/>
                        </a:defRPr>
                      </a:lvl2pPr>
                      <a:lvl3pPr marL="914400" algn="l" defTabSz="914400" rtl="0" eaLnBrk="1" latinLnBrk="0" hangingPunct="1">
                        <a:defRPr sz="1800" kern="1200">
                          <a:solidFill>
                            <a:schemeClr val="tx1"/>
                          </a:solidFill>
                          <a:latin typeface="Verdana"/>
                          <a:ea typeface=""/>
                          <a:cs typeface=""/>
                        </a:defRPr>
                      </a:lvl3pPr>
                      <a:lvl4pPr marL="1371600" algn="l" defTabSz="914400" rtl="0" eaLnBrk="1" latinLnBrk="0" hangingPunct="1">
                        <a:defRPr sz="1800" kern="1200">
                          <a:solidFill>
                            <a:schemeClr val="tx1"/>
                          </a:solidFill>
                          <a:latin typeface="Verdana"/>
                          <a:ea typeface=""/>
                          <a:cs typeface=""/>
                        </a:defRPr>
                      </a:lvl4pPr>
                      <a:lvl5pPr marL="1828800" algn="l" defTabSz="914400" rtl="0" eaLnBrk="1" latinLnBrk="0" hangingPunct="1">
                        <a:defRPr sz="1800" kern="1200">
                          <a:solidFill>
                            <a:schemeClr val="tx1"/>
                          </a:solidFill>
                          <a:latin typeface="Verdana"/>
                          <a:ea typeface=""/>
                          <a:cs typeface=""/>
                        </a:defRPr>
                      </a:lvl5pPr>
                      <a:lvl6pPr marL="2286000" algn="l" defTabSz="914400" rtl="0" eaLnBrk="1" latinLnBrk="0" hangingPunct="1">
                        <a:defRPr sz="1800" kern="1200">
                          <a:solidFill>
                            <a:schemeClr val="tx1"/>
                          </a:solidFill>
                          <a:latin typeface="Verdana"/>
                          <a:ea typeface=""/>
                          <a:cs typeface=""/>
                        </a:defRPr>
                      </a:lvl6pPr>
                      <a:lvl7pPr marL="2743200" algn="l" defTabSz="914400" rtl="0" eaLnBrk="1" latinLnBrk="0" hangingPunct="1">
                        <a:defRPr sz="1800" kern="1200">
                          <a:solidFill>
                            <a:schemeClr val="tx1"/>
                          </a:solidFill>
                          <a:latin typeface="Verdana"/>
                          <a:ea typeface=""/>
                          <a:cs typeface=""/>
                        </a:defRPr>
                      </a:lvl7pPr>
                      <a:lvl8pPr marL="3200400" algn="l" defTabSz="914400" rtl="0" eaLnBrk="1" latinLnBrk="0" hangingPunct="1">
                        <a:defRPr sz="1800" kern="1200">
                          <a:solidFill>
                            <a:schemeClr val="tx1"/>
                          </a:solidFill>
                          <a:latin typeface="Verdana"/>
                          <a:ea typeface=""/>
                          <a:cs typeface=""/>
                        </a:defRPr>
                      </a:lvl8pPr>
                      <a:lvl9pPr marL="3657600" algn="l" defTabSz="914400" rtl="0" eaLnBrk="1" latinLnBrk="0" hangingPunct="1">
                        <a:defRPr sz="1800" kern="1200">
                          <a:solidFill>
                            <a:schemeClr val="tx1"/>
                          </a:solidFill>
                          <a:latin typeface="Verdana"/>
                          <a:ea typeface=""/>
                          <a:cs typeface=""/>
                        </a:defRPr>
                      </a:lvl9pPr>
                    </a:lstStyle>
                    <a:p>
                      <a:pPr marL="0" marR="0" algn="l">
                        <a:spcBef>
                          <a:spcPts val="0"/>
                        </a:spcBef>
                        <a:spcAft>
                          <a:spcPts val="0"/>
                        </a:spcAft>
                      </a:pPr>
                      <a:r>
                        <a:rPr lang="en-US" sz="1000" dirty="0" smtClean="0">
                          <a:solidFill>
                            <a:srgbClr val="444444"/>
                          </a:solidFill>
                          <a:effectLst/>
                          <a:latin typeface="Arial" charset="0"/>
                          <a:ea typeface="Arial" charset="0"/>
                          <a:cs typeface="Arial" charset="0"/>
                        </a:rPr>
                        <a:t>31 </a:t>
                      </a:r>
                      <a:r>
                        <a:rPr lang="en-US" sz="1000" dirty="0">
                          <a:solidFill>
                            <a:srgbClr val="444444"/>
                          </a:solidFill>
                          <a:effectLst/>
                          <a:latin typeface="Arial" charset="0"/>
                          <a:ea typeface="Arial" charset="0"/>
                          <a:cs typeface="Arial" charset="0"/>
                        </a:rPr>
                        <a:t>TB/hr</a:t>
                      </a:r>
                    </a:p>
                  </a:txBody>
                  <a:tcPr marL="73025" marR="73025" marT="0" marB="0" anchor="ctr">
                    <a:lnL w="19050" cap="flat" cmpd="sng" algn="ctr">
                      <a:solidFill>
                        <a:srgbClr val="FFFFFF"/>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rgbClr val="FFFFFF"/>
                    </a:solidFill>
                  </a:tcPr>
                </a:tc>
              </a:tr>
              <a:tr h="357650">
                <a:tc>
                  <a:txBody>
                    <a:bodyPr/>
                    <a:lstStyle>
                      <a:lvl1pPr marL="0" algn="l" defTabSz="914400" rtl="0" eaLnBrk="1" latinLnBrk="0" hangingPunct="1">
                        <a:defRPr sz="1800" kern="1200">
                          <a:solidFill>
                            <a:schemeClr val="tx1"/>
                          </a:solidFill>
                          <a:latin typeface="Verdana"/>
                          <a:ea typeface=""/>
                          <a:cs typeface=""/>
                        </a:defRPr>
                      </a:lvl1pPr>
                      <a:lvl2pPr marL="457200" algn="l" defTabSz="914400" rtl="0" eaLnBrk="1" latinLnBrk="0" hangingPunct="1">
                        <a:defRPr sz="1800" kern="1200">
                          <a:solidFill>
                            <a:schemeClr val="tx1"/>
                          </a:solidFill>
                          <a:latin typeface="Verdana"/>
                          <a:ea typeface=""/>
                          <a:cs typeface=""/>
                        </a:defRPr>
                      </a:lvl2pPr>
                      <a:lvl3pPr marL="914400" algn="l" defTabSz="914400" rtl="0" eaLnBrk="1" latinLnBrk="0" hangingPunct="1">
                        <a:defRPr sz="1800" kern="1200">
                          <a:solidFill>
                            <a:schemeClr val="tx1"/>
                          </a:solidFill>
                          <a:latin typeface="Verdana"/>
                          <a:ea typeface=""/>
                          <a:cs typeface=""/>
                        </a:defRPr>
                      </a:lvl3pPr>
                      <a:lvl4pPr marL="1371600" algn="l" defTabSz="914400" rtl="0" eaLnBrk="1" latinLnBrk="0" hangingPunct="1">
                        <a:defRPr sz="1800" kern="1200">
                          <a:solidFill>
                            <a:schemeClr val="tx1"/>
                          </a:solidFill>
                          <a:latin typeface="Verdana"/>
                          <a:ea typeface=""/>
                          <a:cs typeface=""/>
                        </a:defRPr>
                      </a:lvl4pPr>
                      <a:lvl5pPr marL="1828800" algn="l" defTabSz="914400" rtl="0" eaLnBrk="1" latinLnBrk="0" hangingPunct="1">
                        <a:defRPr sz="1800" kern="1200">
                          <a:solidFill>
                            <a:schemeClr val="tx1"/>
                          </a:solidFill>
                          <a:latin typeface="Verdana"/>
                          <a:ea typeface=""/>
                          <a:cs typeface=""/>
                        </a:defRPr>
                      </a:lvl5pPr>
                      <a:lvl6pPr marL="2286000" algn="l" defTabSz="914400" rtl="0" eaLnBrk="1" latinLnBrk="0" hangingPunct="1">
                        <a:defRPr sz="1800" kern="1200">
                          <a:solidFill>
                            <a:schemeClr val="tx1"/>
                          </a:solidFill>
                          <a:latin typeface="Verdana"/>
                          <a:ea typeface=""/>
                          <a:cs typeface=""/>
                        </a:defRPr>
                      </a:lvl6pPr>
                      <a:lvl7pPr marL="2743200" algn="l" defTabSz="914400" rtl="0" eaLnBrk="1" latinLnBrk="0" hangingPunct="1">
                        <a:defRPr sz="1800" kern="1200">
                          <a:solidFill>
                            <a:schemeClr val="tx1"/>
                          </a:solidFill>
                          <a:latin typeface="Verdana"/>
                          <a:ea typeface=""/>
                          <a:cs typeface=""/>
                        </a:defRPr>
                      </a:lvl7pPr>
                      <a:lvl8pPr marL="3200400" algn="l" defTabSz="914400" rtl="0" eaLnBrk="1" latinLnBrk="0" hangingPunct="1">
                        <a:defRPr sz="1800" kern="1200">
                          <a:solidFill>
                            <a:schemeClr val="tx1"/>
                          </a:solidFill>
                          <a:latin typeface="Verdana"/>
                          <a:ea typeface=""/>
                          <a:cs typeface=""/>
                        </a:defRPr>
                      </a:lvl8pPr>
                      <a:lvl9pPr marL="3657600" algn="l" defTabSz="914400" rtl="0" eaLnBrk="1" latinLnBrk="0" hangingPunct="1">
                        <a:defRPr sz="1800" kern="1200">
                          <a:solidFill>
                            <a:schemeClr val="tx1"/>
                          </a:solidFill>
                          <a:latin typeface="Verdana"/>
                          <a:ea typeface=""/>
                          <a:cs typeface=""/>
                        </a:defRPr>
                      </a:lvl9pPr>
                    </a:lstStyle>
                    <a:p>
                      <a:pPr marL="0" marR="0" lvl="0" indent="0" algn="l" defTabSz="914400" rtl="0" eaLnBrk="1" fontAlgn="base" latinLnBrk="0" hangingPunct="1">
                        <a:lnSpc>
                          <a:spcPct val="100000"/>
                        </a:lnSpc>
                        <a:spcBef>
                          <a:spcPct val="0"/>
                        </a:spcBef>
                        <a:spcAft>
                          <a:spcPct val="0"/>
                        </a:spcAft>
                        <a:buClr>
                          <a:schemeClr val="accent2"/>
                        </a:buClr>
                        <a:buSzTx/>
                        <a:buFont typeface="Wingdings 3" charset="0"/>
                        <a:buNone/>
                        <a:tabLst/>
                      </a:pPr>
                      <a:r>
                        <a:rPr kumimoji="0" lang="en-US" sz="1000" b="0" i="0" u="none" strike="noStrike" cap="none" normalizeH="0" baseline="0" dirty="0">
                          <a:ln>
                            <a:noFill/>
                          </a:ln>
                          <a:solidFill>
                            <a:srgbClr val="444444"/>
                          </a:solidFill>
                          <a:effectLst/>
                          <a:latin typeface="Arial" charset="0"/>
                          <a:ea typeface="Arial" charset="0"/>
                          <a:cs typeface="Arial" charset="0"/>
                        </a:rPr>
                        <a:t>Logical </a:t>
                      </a:r>
                      <a:r>
                        <a:rPr kumimoji="0" lang="en-US" sz="1000" b="0" i="0" u="none" strike="noStrike" cap="none" normalizeH="0" baseline="0" dirty="0" smtClean="0">
                          <a:ln>
                            <a:noFill/>
                          </a:ln>
                          <a:solidFill>
                            <a:srgbClr val="444444"/>
                          </a:solidFill>
                          <a:effectLst/>
                          <a:latin typeface="Arial" charset="0"/>
                          <a:ea typeface="Arial" charset="0"/>
                          <a:cs typeface="Arial" charset="0"/>
                        </a:rPr>
                        <a:t>capacity</a:t>
                      </a:r>
                      <a:endParaRPr kumimoji="0" lang="en-US" sz="1000" b="0" i="0" u="none" strike="noStrike" cap="none" normalizeH="0" baseline="0" dirty="0">
                        <a:ln>
                          <a:noFill/>
                        </a:ln>
                        <a:solidFill>
                          <a:srgbClr val="444444"/>
                        </a:solidFill>
                        <a:effectLst/>
                        <a:latin typeface="Arial" charset="0"/>
                        <a:ea typeface="Arial" charset="0"/>
                        <a:cs typeface="Arial" charset="0"/>
                      </a:endParaRPr>
                    </a:p>
                  </a:txBody>
                  <a:tcPr marL="93048" marR="46521" marT="34893" marB="34893" anchor="ctr" horzOverflow="overflow">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rgbClr val="E7E7E7"/>
                    </a:solidFill>
                  </a:tcPr>
                </a:tc>
                <a:tc>
                  <a:txBody>
                    <a:bodyPr/>
                    <a:lstStyle>
                      <a:lvl1pPr marL="0" algn="l" defTabSz="914400" rtl="0" eaLnBrk="1" latinLnBrk="0" hangingPunct="1">
                        <a:defRPr sz="1800" kern="1200">
                          <a:solidFill>
                            <a:schemeClr val="tx1"/>
                          </a:solidFill>
                          <a:latin typeface="Verdana"/>
                          <a:ea typeface=""/>
                          <a:cs typeface=""/>
                        </a:defRPr>
                      </a:lvl1pPr>
                      <a:lvl2pPr marL="457200" algn="l" defTabSz="914400" rtl="0" eaLnBrk="1" latinLnBrk="0" hangingPunct="1">
                        <a:defRPr sz="1800" kern="1200">
                          <a:solidFill>
                            <a:schemeClr val="tx1"/>
                          </a:solidFill>
                          <a:latin typeface="Verdana"/>
                          <a:ea typeface=""/>
                          <a:cs typeface=""/>
                        </a:defRPr>
                      </a:lvl2pPr>
                      <a:lvl3pPr marL="914400" algn="l" defTabSz="914400" rtl="0" eaLnBrk="1" latinLnBrk="0" hangingPunct="1">
                        <a:defRPr sz="1800" kern="1200">
                          <a:solidFill>
                            <a:schemeClr val="tx1"/>
                          </a:solidFill>
                          <a:latin typeface="Verdana"/>
                          <a:ea typeface=""/>
                          <a:cs typeface=""/>
                        </a:defRPr>
                      </a:lvl3pPr>
                      <a:lvl4pPr marL="1371600" algn="l" defTabSz="914400" rtl="0" eaLnBrk="1" latinLnBrk="0" hangingPunct="1">
                        <a:defRPr sz="1800" kern="1200">
                          <a:solidFill>
                            <a:schemeClr val="tx1"/>
                          </a:solidFill>
                          <a:latin typeface="Verdana"/>
                          <a:ea typeface=""/>
                          <a:cs typeface=""/>
                        </a:defRPr>
                      </a:lvl4pPr>
                      <a:lvl5pPr marL="1828800" algn="l" defTabSz="914400" rtl="0" eaLnBrk="1" latinLnBrk="0" hangingPunct="1">
                        <a:defRPr sz="1800" kern="1200">
                          <a:solidFill>
                            <a:schemeClr val="tx1"/>
                          </a:solidFill>
                          <a:latin typeface="Verdana"/>
                          <a:ea typeface=""/>
                          <a:cs typeface=""/>
                        </a:defRPr>
                      </a:lvl5pPr>
                      <a:lvl6pPr marL="2286000" algn="l" defTabSz="914400" rtl="0" eaLnBrk="1" latinLnBrk="0" hangingPunct="1">
                        <a:defRPr sz="1800" kern="1200">
                          <a:solidFill>
                            <a:schemeClr val="tx1"/>
                          </a:solidFill>
                          <a:latin typeface="Verdana"/>
                          <a:ea typeface=""/>
                          <a:cs typeface=""/>
                        </a:defRPr>
                      </a:lvl6pPr>
                      <a:lvl7pPr marL="2743200" algn="l" defTabSz="914400" rtl="0" eaLnBrk="1" latinLnBrk="0" hangingPunct="1">
                        <a:defRPr sz="1800" kern="1200">
                          <a:solidFill>
                            <a:schemeClr val="tx1"/>
                          </a:solidFill>
                          <a:latin typeface="Verdana"/>
                          <a:ea typeface=""/>
                          <a:cs typeface=""/>
                        </a:defRPr>
                      </a:lvl7pPr>
                      <a:lvl8pPr marL="3200400" algn="l" defTabSz="914400" rtl="0" eaLnBrk="1" latinLnBrk="0" hangingPunct="1">
                        <a:defRPr sz="1800" kern="1200">
                          <a:solidFill>
                            <a:schemeClr val="tx1"/>
                          </a:solidFill>
                          <a:latin typeface="Verdana"/>
                          <a:ea typeface=""/>
                          <a:cs typeface=""/>
                        </a:defRPr>
                      </a:lvl8pPr>
                      <a:lvl9pPr marL="3657600" algn="l" defTabSz="914400" rtl="0" eaLnBrk="1" latinLnBrk="0" hangingPunct="1">
                        <a:defRPr sz="1800" kern="1200">
                          <a:solidFill>
                            <a:schemeClr val="tx1"/>
                          </a:solidFill>
                          <a:latin typeface="Verdana"/>
                          <a:ea typeface=""/>
                          <a:cs typeface=""/>
                        </a:defRPr>
                      </a:lvl9pPr>
                    </a:lstStyle>
                    <a:p>
                      <a:pPr marL="228600" marR="0" lvl="0" indent="-228600" algn="l" defTabSz="914400" rtl="0" eaLnBrk="1" fontAlgn="base" latinLnBrk="0" hangingPunct="1">
                        <a:lnSpc>
                          <a:spcPct val="100000"/>
                        </a:lnSpc>
                        <a:spcBef>
                          <a:spcPct val="0"/>
                        </a:spcBef>
                        <a:spcAft>
                          <a:spcPct val="0"/>
                        </a:spcAft>
                        <a:buClr>
                          <a:schemeClr val="tx2"/>
                        </a:buClr>
                        <a:buSzTx/>
                        <a:buFont typeface="Arial" charset="0"/>
                        <a:buNone/>
                        <a:tabLst/>
                      </a:pPr>
                      <a:r>
                        <a:rPr kumimoji="0" lang="en-US" sz="1000" b="0" i="0" u="none" strike="noStrike" cap="none" normalizeH="0" baseline="0" dirty="0" smtClean="0">
                          <a:ln>
                            <a:noFill/>
                          </a:ln>
                          <a:solidFill>
                            <a:srgbClr val="444444"/>
                          </a:solidFill>
                          <a:effectLst/>
                          <a:latin typeface="Arial" charset="0"/>
                          <a:ea typeface="Arial" charset="0"/>
                          <a:cs typeface="Arial" charset="0"/>
                        </a:rPr>
                        <a:t>40–860 </a:t>
                      </a:r>
                      <a:r>
                        <a:rPr kumimoji="0" lang="en-US" sz="1000" b="0" i="0" u="none" strike="noStrike" cap="none" normalizeH="0" baseline="0" dirty="0">
                          <a:ln>
                            <a:noFill/>
                          </a:ln>
                          <a:solidFill>
                            <a:srgbClr val="444444"/>
                          </a:solidFill>
                          <a:effectLst/>
                          <a:latin typeface="Arial" charset="0"/>
                          <a:ea typeface="Arial" charset="0"/>
                          <a:cs typeface="Arial" charset="0"/>
                        </a:rPr>
                        <a:t>TB</a:t>
                      </a:r>
                    </a:p>
                  </a:txBody>
                  <a:tcPr marL="93048" marR="46521" marT="46524" marB="46524" anchor="ctr" horzOverflow="overflow">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rgbClr val="E7E7E7"/>
                    </a:solidFill>
                  </a:tcPr>
                </a:tc>
                <a:tc>
                  <a:txBody>
                    <a:bodyPr/>
                    <a:lstStyle>
                      <a:lvl1pPr marL="0" algn="l" defTabSz="914400" rtl="0" eaLnBrk="1" latinLnBrk="0" hangingPunct="1">
                        <a:defRPr sz="1800" kern="1200">
                          <a:solidFill>
                            <a:schemeClr val="tx1"/>
                          </a:solidFill>
                          <a:latin typeface="Verdana"/>
                          <a:ea typeface=""/>
                          <a:cs typeface=""/>
                        </a:defRPr>
                      </a:lvl1pPr>
                      <a:lvl2pPr marL="457200" algn="l" defTabSz="914400" rtl="0" eaLnBrk="1" latinLnBrk="0" hangingPunct="1">
                        <a:defRPr sz="1800" kern="1200">
                          <a:solidFill>
                            <a:schemeClr val="tx1"/>
                          </a:solidFill>
                          <a:latin typeface="Verdana"/>
                          <a:ea typeface=""/>
                          <a:cs typeface=""/>
                        </a:defRPr>
                      </a:lvl2pPr>
                      <a:lvl3pPr marL="914400" algn="l" defTabSz="914400" rtl="0" eaLnBrk="1" latinLnBrk="0" hangingPunct="1">
                        <a:defRPr sz="1800" kern="1200">
                          <a:solidFill>
                            <a:schemeClr val="tx1"/>
                          </a:solidFill>
                          <a:latin typeface="Verdana"/>
                          <a:ea typeface=""/>
                          <a:cs typeface=""/>
                        </a:defRPr>
                      </a:lvl3pPr>
                      <a:lvl4pPr marL="1371600" algn="l" defTabSz="914400" rtl="0" eaLnBrk="1" latinLnBrk="0" hangingPunct="1">
                        <a:defRPr sz="1800" kern="1200">
                          <a:solidFill>
                            <a:schemeClr val="tx1"/>
                          </a:solidFill>
                          <a:latin typeface="Verdana"/>
                          <a:ea typeface=""/>
                          <a:cs typeface=""/>
                        </a:defRPr>
                      </a:lvl4pPr>
                      <a:lvl5pPr marL="1828800" algn="l" defTabSz="914400" rtl="0" eaLnBrk="1" latinLnBrk="0" hangingPunct="1">
                        <a:defRPr sz="1800" kern="1200">
                          <a:solidFill>
                            <a:schemeClr val="tx1"/>
                          </a:solidFill>
                          <a:latin typeface="Verdana"/>
                          <a:ea typeface=""/>
                          <a:cs typeface=""/>
                        </a:defRPr>
                      </a:lvl5pPr>
                      <a:lvl6pPr marL="2286000" algn="l" defTabSz="914400" rtl="0" eaLnBrk="1" latinLnBrk="0" hangingPunct="1">
                        <a:defRPr sz="1800" kern="1200">
                          <a:solidFill>
                            <a:schemeClr val="tx1"/>
                          </a:solidFill>
                          <a:latin typeface="Verdana"/>
                          <a:ea typeface=""/>
                          <a:cs typeface=""/>
                        </a:defRPr>
                      </a:lvl6pPr>
                      <a:lvl7pPr marL="2743200" algn="l" defTabSz="914400" rtl="0" eaLnBrk="1" latinLnBrk="0" hangingPunct="1">
                        <a:defRPr sz="1800" kern="1200">
                          <a:solidFill>
                            <a:schemeClr val="tx1"/>
                          </a:solidFill>
                          <a:latin typeface="Verdana"/>
                          <a:ea typeface=""/>
                          <a:cs typeface=""/>
                        </a:defRPr>
                      </a:lvl7pPr>
                      <a:lvl8pPr marL="3200400" algn="l" defTabSz="914400" rtl="0" eaLnBrk="1" latinLnBrk="0" hangingPunct="1">
                        <a:defRPr sz="1800" kern="1200">
                          <a:solidFill>
                            <a:schemeClr val="tx1"/>
                          </a:solidFill>
                          <a:latin typeface="Verdana"/>
                          <a:ea typeface=""/>
                          <a:cs typeface=""/>
                        </a:defRPr>
                      </a:lvl8pPr>
                      <a:lvl9pPr marL="3657600" algn="l" defTabSz="914400" rtl="0" eaLnBrk="1" latinLnBrk="0" hangingPunct="1">
                        <a:defRPr sz="1800" kern="1200">
                          <a:solidFill>
                            <a:schemeClr val="tx1"/>
                          </a:solidFill>
                          <a:latin typeface="Verdana"/>
                          <a:ea typeface=""/>
                          <a:cs typeface=""/>
                        </a:defRPr>
                      </a:lvl9pPr>
                    </a:lstStyle>
                    <a:p>
                      <a:pPr marL="0" marR="0" algn="l">
                        <a:spcBef>
                          <a:spcPts val="0"/>
                        </a:spcBef>
                        <a:spcAft>
                          <a:spcPts val="0"/>
                        </a:spcAft>
                      </a:pPr>
                      <a:r>
                        <a:rPr lang="en-US" sz="1000" dirty="0" smtClean="0">
                          <a:solidFill>
                            <a:srgbClr val="444444"/>
                          </a:solidFill>
                          <a:effectLst/>
                          <a:latin typeface="Arial" charset="0"/>
                          <a:ea typeface="Arial" charset="0"/>
                          <a:cs typeface="Arial" charset="0"/>
                        </a:rPr>
                        <a:t>1.8–8.9 </a:t>
                      </a:r>
                      <a:r>
                        <a:rPr lang="en-US" sz="1000" dirty="0">
                          <a:solidFill>
                            <a:srgbClr val="444444"/>
                          </a:solidFill>
                          <a:effectLst/>
                          <a:latin typeface="Arial" charset="0"/>
                          <a:ea typeface="Arial" charset="0"/>
                          <a:cs typeface="Arial" charset="0"/>
                        </a:rPr>
                        <a:t>PB</a:t>
                      </a:r>
                    </a:p>
                  </a:txBody>
                  <a:tcPr marL="73025" marR="73025"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rgbClr val="E7E7E7"/>
                    </a:solidFill>
                  </a:tcPr>
                </a:tc>
                <a:tc>
                  <a:txBody>
                    <a:bodyPr/>
                    <a:lstStyle>
                      <a:lvl1pPr marL="0" algn="l" defTabSz="914400" rtl="0" eaLnBrk="1" latinLnBrk="0" hangingPunct="1">
                        <a:defRPr sz="1800" kern="1200">
                          <a:solidFill>
                            <a:schemeClr val="tx1"/>
                          </a:solidFill>
                          <a:latin typeface="Verdana"/>
                          <a:ea typeface=""/>
                          <a:cs typeface=""/>
                        </a:defRPr>
                      </a:lvl1pPr>
                      <a:lvl2pPr marL="457200" algn="l" defTabSz="914400" rtl="0" eaLnBrk="1" latinLnBrk="0" hangingPunct="1">
                        <a:defRPr sz="1800" kern="1200">
                          <a:solidFill>
                            <a:schemeClr val="tx1"/>
                          </a:solidFill>
                          <a:latin typeface="Verdana"/>
                          <a:ea typeface=""/>
                          <a:cs typeface=""/>
                        </a:defRPr>
                      </a:lvl2pPr>
                      <a:lvl3pPr marL="914400" algn="l" defTabSz="914400" rtl="0" eaLnBrk="1" latinLnBrk="0" hangingPunct="1">
                        <a:defRPr sz="1800" kern="1200">
                          <a:solidFill>
                            <a:schemeClr val="tx1"/>
                          </a:solidFill>
                          <a:latin typeface="Verdana"/>
                          <a:ea typeface=""/>
                          <a:cs typeface=""/>
                        </a:defRPr>
                      </a:lvl3pPr>
                      <a:lvl4pPr marL="1371600" algn="l" defTabSz="914400" rtl="0" eaLnBrk="1" latinLnBrk="0" hangingPunct="1">
                        <a:defRPr sz="1800" kern="1200">
                          <a:solidFill>
                            <a:schemeClr val="tx1"/>
                          </a:solidFill>
                          <a:latin typeface="Verdana"/>
                          <a:ea typeface=""/>
                          <a:cs typeface=""/>
                        </a:defRPr>
                      </a:lvl4pPr>
                      <a:lvl5pPr marL="1828800" algn="l" defTabSz="914400" rtl="0" eaLnBrk="1" latinLnBrk="0" hangingPunct="1">
                        <a:defRPr sz="1800" kern="1200">
                          <a:solidFill>
                            <a:schemeClr val="tx1"/>
                          </a:solidFill>
                          <a:latin typeface="Verdana"/>
                          <a:ea typeface=""/>
                          <a:cs typeface=""/>
                        </a:defRPr>
                      </a:lvl5pPr>
                      <a:lvl6pPr marL="2286000" algn="l" defTabSz="914400" rtl="0" eaLnBrk="1" latinLnBrk="0" hangingPunct="1">
                        <a:defRPr sz="1800" kern="1200">
                          <a:solidFill>
                            <a:schemeClr val="tx1"/>
                          </a:solidFill>
                          <a:latin typeface="Verdana"/>
                          <a:ea typeface=""/>
                          <a:cs typeface=""/>
                        </a:defRPr>
                      </a:lvl6pPr>
                      <a:lvl7pPr marL="2743200" algn="l" defTabSz="914400" rtl="0" eaLnBrk="1" latinLnBrk="0" hangingPunct="1">
                        <a:defRPr sz="1800" kern="1200">
                          <a:solidFill>
                            <a:schemeClr val="tx1"/>
                          </a:solidFill>
                          <a:latin typeface="Verdana"/>
                          <a:ea typeface=""/>
                          <a:cs typeface=""/>
                        </a:defRPr>
                      </a:lvl7pPr>
                      <a:lvl8pPr marL="3200400" algn="l" defTabSz="914400" rtl="0" eaLnBrk="1" latinLnBrk="0" hangingPunct="1">
                        <a:defRPr sz="1800" kern="1200">
                          <a:solidFill>
                            <a:schemeClr val="tx1"/>
                          </a:solidFill>
                          <a:latin typeface="Verdana"/>
                          <a:ea typeface=""/>
                          <a:cs typeface=""/>
                        </a:defRPr>
                      </a:lvl8pPr>
                      <a:lvl9pPr marL="3657600" algn="l" defTabSz="914400" rtl="0" eaLnBrk="1" latinLnBrk="0" hangingPunct="1">
                        <a:defRPr sz="1800" kern="1200">
                          <a:solidFill>
                            <a:schemeClr val="tx1"/>
                          </a:solidFill>
                          <a:latin typeface="Verdana"/>
                          <a:ea typeface=""/>
                          <a:cs typeface=""/>
                        </a:defRPr>
                      </a:lvl9pPr>
                    </a:lstStyle>
                    <a:p>
                      <a:pPr marL="0" marR="0" algn="l">
                        <a:spcBef>
                          <a:spcPts val="0"/>
                        </a:spcBef>
                        <a:spcAft>
                          <a:spcPts val="0"/>
                        </a:spcAft>
                      </a:pPr>
                      <a:r>
                        <a:rPr lang="en-US" sz="1000" dirty="0">
                          <a:solidFill>
                            <a:srgbClr val="444444"/>
                          </a:solidFill>
                          <a:effectLst/>
                          <a:latin typeface="Arial" charset="0"/>
                          <a:ea typeface="Arial" charset="0"/>
                          <a:cs typeface="Arial" charset="0"/>
                        </a:rPr>
                        <a:t>2.8–14.4 </a:t>
                      </a:r>
                      <a:r>
                        <a:rPr lang="en-US" sz="1000" dirty="0" smtClean="0">
                          <a:solidFill>
                            <a:srgbClr val="444444"/>
                          </a:solidFill>
                          <a:effectLst/>
                          <a:latin typeface="Arial" charset="0"/>
                          <a:ea typeface="Arial" charset="0"/>
                          <a:cs typeface="Arial" charset="0"/>
                        </a:rPr>
                        <a:t>PB</a:t>
                      </a:r>
                      <a:r>
                        <a:rPr lang="en-US" sz="1000" b="1" baseline="30000" dirty="0" smtClean="0">
                          <a:solidFill>
                            <a:srgbClr val="444444"/>
                          </a:solidFill>
                          <a:effectLst/>
                          <a:latin typeface="Arial" charset="0"/>
                          <a:ea typeface="Arial" charset="0"/>
                          <a:cs typeface="Arial" charset="0"/>
                        </a:rPr>
                        <a:t>1</a:t>
                      </a:r>
                      <a:endParaRPr lang="en-US" sz="1000" b="1" baseline="30000" dirty="0">
                        <a:solidFill>
                          <a:srgbClr val="444444"/>
                        </a:solidFill>
                        <a:effectLst/>
                        <a:latin typeface="Arial" charset="0"/>
                        <a:ea typeface="Arial" charset="0"/>
                        <a:cs typeface="Arial" charset="0"/>
                      </a:endParaRPr>
                    </a:p>
                    <a:p>
                      <a:pPr marL="0" marR="0" algn="l">
                        <a:spcBef>
                          <a:spcPts val="0"/>
                        </a:spcBef>
                        <a:spcAft>
                          <a:spcPts val="0"/>
                        </a:spcAft>
                      </a:pPr>
                      <a:r>
                        <a:rPr lang="en-US" sz="1000" dirty="0" smtClean="0">
                          <a:solidFill>
                            <a:srgbClr val="444444"/>
                          </a:solidFill>
                          <a:effectLst/>
                          <a:latin typeface="Arial" charset="0"/>
                          <a:ea typeface="Arial" charset="0"/>
                          <a:cs typeface="Arial" charset="0"/>
                        </a:rPr>
                        <a:t>8.4–43.2 PB</a:t>
                      </a:r>
                      <a:r>
                        <a:rPr lang="en-US" sz="1000" b="1" baseline="30000" dirty="0" smtClean="0">
                          <a:solidFill>
                            <a:srgbClr val="444444"/>
                          </a:solidFill>
                          <a:effectLst/>
                          <a:latin typeface="Arial" charset="0"/>
                          <a:ea typeface="Arial" charset="0"/>
                          <a:cs typeface="Arial" charset="0"/>
                        </a:rPr>
                        <a:t>2</a:t>
                      </a:r>
                      <a:endParaRPr lang="en-US" sz="1000" b="1" dirty="0">
                        <a:solidFill>
                          <a:srgbClr val="444444"/>
                        </a:solidFill>
                        <a:effectLst/>
                        <a:latin typeface="Arial" charset="0"/>
                        <a:ea typeface="Arial" charset="0"/>
                        <a:cs typeface="Arial" charset="0"/>
                      </a:endParaRPr>
                    </a:p>
                  </a:txBody>
                  <a:tcPr marL="73025" marR="73025"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rgbClr val="E7E7E7"/>
                    </a:solidFill>
                  </a:tcPr>
                </a:tc>
                <a:tc>
                  <a:txBody>
                    <a:bodyPr/>
                    <a:lstStyle>
                      <a:lvl1pPr marL="0" algn="l" defTabSz="914400" rtl="0" eaLnBrk="1" latinLnBrk="0" hangingPunct="1">
                        <a:defRPr sz="1800" kern="1200">
                          <a:solidFill>
                            <a:schemeClr val="tx1"/>
                          </a:solidFill>
                          <a:latin typeface="Verdana"/>
                          <a:ea typeface=""/>
                          <a:cs typeface=""/>
                        </a:defRPr>
                      </a:lvl1pPr>
                      <a:lvl2pPr marL="457200" algn="l" defTabSz="914400" rtl="0" eaLnBrk="1" latinLnBrk="0" hangingPunct="1">
                        <a:defRPr sz="1800" kern="1200">
                          <a:solidFill>
                            <a:schemeClr val="tx1"/>
                          </a:solidFill>
                          <a:latin typeface="Verdana"/>
                          <a:ea typeface=""/>
                          <a:cs typeface=""/>
                        </a:defRPr>
                      </a:lvl2pPr>
                      <a:lvl3pPr marL="914400" algn="l" defTabSz="914400" rtl="0" eaLnBrk="1" latinLnBrk="0" hangingPunct="1">
                        <a:defRPr sz="1800" kern="1200">
                          <a:solidFill>
                            <a:schemeClr val="tx1"/>
                          </a:solidFill>
                          <a:latin typeface="Verdana"/>
                          <a:ea typeface=""/>
                          <a:cs typeface=""/>
                        </a:defRPr>
                      </a:lvl3pPr>
                      <a:lvl4pPr marL="1371600" algn="l" defTabSz="914400" rtl="0" eaLnBrk="1" latinLnBrk="0" hangingPunct="1">
                        <a:defRPr sz="1800" kern="1200">
                          <a:solidFill>
                            <a:schemeClr val="tx1"/>
                          </a:solidFill>
                          <a:latin typeface="Verdana"/>
                          <a:ea typeface=""/>
                          <a:cs typeface=""/>
                        </a:defRPr>
                      </a:lvl4pPr>
                      <a:lvl5pPr marL="1828800" algn="l" defTabSz="914400" rtl="0" eaLnBrk="1" latinLnBrk="0" hangingPunct="1">
                        <a:defRPr sz="1800" kern="1200">
                          <a:solidFill>
                            <a:schemeClr val="tx1"/>
                          </a:solidFill>
                          <a:latin typeface="Verdana"/>
                          <a:ea typeface=""/>
                          <a:cs typeface=""/>
                        </a:defRPr>
                      </a:lvl5pPr>
                      <a:lvl6pPr marL="2286000" algn="l" defTabSz="914400" rtl="0" eaLnBrk="1" latinLnBrk="0" hangingPunct="1">
                        <a:defRPr sz="1800" kern="1200">
                          <a:solidFill>
                            <a:schemeClr val="tx1"/>
                          </a:solidFill>
                          <a:latin typeface="Verdana"/>
                          <a:ea typeface=""/>
                          <a:cs typeface=""/>
                        </a:defRPr>
                      </a:lvl6pPr>
                      <a:lvl7pPr marL="2743200" algn="l" defTabSz="914400" rtl="0" eaLnBrk="1" latinLnBrk="0" hangingPunct="1">
                        <a:defRPr sz="1800" kern="1200">
                          <a:solidFill>
                            <a:schemeClr val="tx1"/>
                          </a:solidFill>
                          <a:latin typeface="Verdana"/>
                          <a:ea typeface=""/>
                          <a:cs typeface=""/>
                        </a:defRPr>
                      </a:lvl7pPr>
                      <a:lvl8pPr marL="3200400" algn="l" defTabSz="914400" rtl="0" eaLnBrk="1" latinLnBrk="0" hangingPunct="1">
                        <a:defRPr sz="1800" kern="1200">
                          <a:solidFill>
                            <a:schemeClr val="tx1"/>
                          </a:solidFill>
                          <a:latin typeface="Verdana"/>
                          <a:ea typeface=""/>
                          <a:cs typeface=""/>
                        </a:defRPr>
                      </a:lvl8pPr>
                      <a:lvl9pPr marL="3657600" algn="l" defTabSz="914400" rtl="0" eaLnBrk="1" latinLnBrk="0" hangingPunct="1">
                        <a:defRPr sz="1800" kern="1200">
                          <a:solidFill>
                            <a:schemeClr val="tx1"/>
                          </a:solidFill>
                          <a:latin typeface="Verdana"/>
                          <a:ea typeface=""/>
                          <a:cs typeface=""/>
                        </a:defRPr>
                      </a:lvl9pPr>
                    </a:lstStyle>
                    <a:p>
                      <a:pPr marL="0" marR="0" algn="l">
                        <a:spcBef>
                          <a:spcPts val="0"/>
                        </a:spcBef>
                        <a:spcAft>
                          <a:spcPts val="0"/>
                        </a:spcAft>
                      </a:pPr>
                      <a:r>
                        <a:rPr lang="en-US" sz="1000" dirty="0" smtClean="0">
                          <a:solidFill>
                            <a:srgbClr val="444444"/>
                          </a:solidFill>
                          <a:effectLst/>
                          <a:latin typeface="Arial" charset="0"/>
                          <a:ea typeface="Arial" charset="0"/>
                          <a:cs typeface="Arial" charset="0"/>
                        </a:rPr>
                        <a:t>7.2–36</a:t>
                      </a:r>
                      <a:r>
                        <a:rPr lang="en-US" sz="1000" baseline="0" dirty="0" smtClean="0">
                          <a:solidFill>
                            <a:srgbClr val="444444"/>
                          </a:solidFill>
                          <a:effectLst/>
                          <a:latin typeface="Arial" charset="0"/>
                          <a:ea typeface="Arial" charset="0"/>
                          <a:cs typeface="Arial" charset="0"/>
                        </a:rPr>
                        <a:t> </a:t>
                      </a:r>
                      <a:r>
                        <a:rPr lang="en-US" sz="1000" dirty="0" smtClean="0">
                          <a:solidFill>
                            <a:srgbClr val="444444"/>
                          </a:solidFill>
                          <a:effectLst/>
                          <a:latin typeface="Arial" charset="0"/>
                          <a:ea typeface="Arial" charset="0"/>
                          <a:cs typeface="Arial" charset="0"/>
                        </a:rPr>
                        <a:t>PB</a:t>
                      </a:r>
                      <a:r>
                        <a:rPr lang="en-US" sz="1000" b="1" baseline="30000" dirty="0" smtClean="0">
                          <a:solidFill>
                            <a:srgbClr val="444444"/>
                          </a:solidFill>
                          <a:effectLst/>
                          <a:latin typeface="Arial" charset="0"/>
                          <a:ea typeface="Arial" charset="0"/>
                          <a:cs typeface="Arial" charset="0"/>
                        </a:rPr>
                        <a:t>1</a:t>
                      </a:r>
                      <a:r>
                        <a:rPr lang="en-US" sz="1000" dirty="0">
                          <a:solidFill>
                            <a:srgbClr val="444444"/>
                          </a:solidFill>
                          <a:effectLst/>
                          <a:latin typeface="Arial" charset="0"/>
                          <a:ea typeface="Arial" charset="0"/>
                          <a:cs typeface="Arial" charset="0"/>
                        </a:rPr>
                        <a:t/>
                      </a:r>
                      <a:br>
                        <a:rPr lang="en-US" sz="1000" dirty="0">
                          <a:solidFill>
                            <a:srgbClr val="444444"/>
                          </a:solidFill>
                          <a:effectLst/>
                          <a:latin typeface="Arial" charset="0"/>
                          <a:ea typeface="Arial" charset="0"/>
                          <a:cs typeface="Arial" charset="0"/>
                        </a:rPr>
                      </a:br>
                      <a:r>
                        <a:rPr lang="en-US" sz="1000" dirty="0" smtClean="0">
                          <a:solidFill>
                            <a:srgbClr val="444444"/>
                          </a:solidFill>
                          <a:effectLst/>
                          <a:latin typeface="Arial" charset="0"/>
                          <a:ea typeface="Arial" charset="0"/>
                          <a:cs typeface="Arial" charset="0"/>
                        </a:rPr>
                        <a:t>21.6–108 PB</a:t>
                      </a:r>
                      <a:r>
                        <a:rPr lang="en-US" sz="1000" b="1" baseline="30000" dirty="0" smtClean="0">
                          <a:solidFill>
                            <a:srgbClr val="444444"/>
                          </a:solidFill>
                          <a:effectLst/>
                          <a:latin typeface="Arial" charset="0"/>
                          <a:ea typeface="Arial" charset="0"/>
                          <a:cs typeface="Arial" charset="0"/>
                        </a:rPr>
                        <a:t>2</a:t>
                      </a:r>
                      <a:endParaRPr lang="en-US" sz="1000" b="1" dirty="0">
                        <a:solidFill>
                          <a:srgbClr val="444444"/>
                        </a:solidFill>
                        <a:effectLst/>
                        <a:latin typeface="Arial" charset="0"/>
                        <a:ea typeface="Arial" charset="0"/>
                        <a:cs typeface="Arial" charset="0"/>
                      </a:endParaRPr>
                    </a:p>
                  </a:txBody>
                  <a:tcPr marL="73025" marR="73025"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rgbClr val="E7E7E7"/>
                    </a:solidFill>
                  </a:tcPr>
                </a:tc>
                <a:tc>
                  <a:txBody>
                    <a:bodyPr/>
                    <a:lstStyle>
                      <a:lvl1pPr marL="0" algn="l" defTabSz="914400" rtl="0" eaLnBrk="1" latinLnBrk="0" hangingPunct="1">
                        <a:defRPr sz="1800" kern="1200">
                          <a:solidFill>
                            <a:schemeClr val="tx1"/>
                          </a:solidFill>
                          <a:latin typeface="Verdana"/>
                          <a:ea typeface=""/>
                          <a:cs typeface=""/>
                        </a:defRPr>
                      </a:lvl1pPr>
                      <a:lvl2pPr marL="457200" algn="l" defTabSz="914400" rtl="0" eaLnBrk="1" latinLnBrk="0" hangingPunct="1">
                        <a:defRPr sz="1800" kern="1200">
                          <a:solidFill>
                            <a:schemeClr val="tx1"/>
                          </a:solidFill>
                          <a:latin typeface="Verdana"/>
                          <a:ea typeface=""/>
                          <a:cs typeface=""/>
                        </a:defRPr>
                      </a:lvl2pPr>
                      <a:lvl3pPr marL="914400" algn="l" defTabSz="914400" rtl="0" eaLnBrk="1" latinLnBrk="0" hangingPunct="1">
                        <a:defRPr sz="1800" kern="1200">
                          <a:solidFill>
                            <a:schemeClr val="tx1"/>
                          </a:solidFill>
                          <a:latin typeface="Verdana"/>
                          <a:ea typeface=""/>
                          <a:cs typeface=""/>
                        </a:defRPr>
                      </a:lvl3pPr>
                      <a:lvl4pPr marL="1371600" algn="l" defTabSz="914400" rtl="0" eaLnBrk="1" latinLnBrk="0" hangingPunct="1">
                        <a:defRPr sz="1800" kern="1200">
                          <a:solidFill>
                            <a:schemeClr val="tx1"/>
                          </a:solidFill>
                          <a:latin typeface="Verdana"/>
                          <a:ea typeface=""/>
                          <a:cs typeface=""/>
                        </a:defRPr>
                      </a:lvl4pPr>
                      <a:lvl5pPr marL="1828800" algn="l" defTabSz="914400" rtl="0" eaLnBrk="1" latinLnBrk="0" hangingPunct="1">
                        <a:defRPr sz="1800" kern="1200">
                          <a:solidFill>
                            <a:schemeClr val="tx1"/>
                          </a:solidFill>
                          <a:latin typeface="Verdana"/>
                          <a:ea typeface=""/>
                          <a:cs typeface=""/>
                        </a:defRPr>
                      </a:lvl5pPr>
                      <a:lvl6pPr marL="2286000" algn="l" defTabSz="914400" rtl="0" eaLnBrk="1" latinLnBrk="0" hangingPunct="1">
                        <a:defRPr sz="1800" kern="1200">
                          <a:solidFill>
                            <a:schemeClr val="tx1"/>
                          </a:solidFill>
                          <a:latin typeface="Verdana"/>
                          <a:ea typeface=""/>
                          <a:cs typeface=""/>
                        </a:defRPr>
                      </a:lvl6pPr>
                      <a:lvl7pPr marL="2743200" algn="l" defTabSz="914400" rtl="0" eaLnBrk="1" latinLnBrk="0" hangingPunct="1">
                        <a:defRPr sz="1800" kern="1200">
                          <a:solidFill>
                            <a:schemeClr val="tx1"/>
                          </a:solidFill>
                          <a:latin typeface="Verdana"/>
                          <a:ea typeface=""/>
                          <a:cs typeface=""/>
                        </a:defRPr>
                      </a:lvl7pPr>
                      <a:lvl8pPr marL="3200400" algn="l" defTabSz="914400" rtl="0" eaLnBrk="1" latinLnBrk="0" hangingPunct="1">
                        <a:defRPr sz="1800" kern="1200">
                          <a:solidFill>
                            <a:schemeClr val="tx1"/>
                          </a:solidFill>
                          <a:latin typeface="Verdana"/>
                          <a:ea typeface=""/>
                          <a:cs typeface=""/>
                        </a:defRPr>
                      </a:lvl8pPr>
                      <a:lvl9pPr marL="3657600" algn="l" defTabSz="914400" rtl="0" eaLnBrk="1" latinLnBrk="0" hangingPunct="1">
                        <a:defRPr sz="1800" kern="1200">
                          <a:solidFill>
                            <a:schemeClr val="tx1"/>
                          </a:solidFill>
                          <a:latin typeface="Verdana"/>
                          <a:ea typeface=""/>
                          <a:cs typeface=""/>
                        </a:defRPr>
                      </a:lvl9pPr>
                    </a:lstStyle>
                    <a:p>
                      <a:pPr marL="0" marR="0" algn="l">
                        <a:spcBef>
                          <a:spcPts val="0"/>
                        </a:spcBef>
                        <a:spcAft>
                          <a:spcPts val="0"/>
                        </a:spcAft>
                      </a:pPr>
                      <a:r>
                        <a:rPr lang="en-US" sz="1000" dirty="0">
                          <a:solidFill>
                            <a:srgbClr val="444444"/>
                          </a:solidFill>
                          <a:effectLst/>
                          <a:latin typeface="Arial" charset="0"/>
                          <a:ea typeface="Arial" charset="0"/>
                          <a:cs typeface="Arial" charset="0"/>
                        </a:rPr>
                        <a:t>10–50 </a:t>
                      </a:r>
                      <a:r>
                        <a:rPr lang="en-US" sz="1000" dirty="0" smtClean="0">
                          <a:solidFill>
                            <a:srgbClr val="444444"/>
                          </a:solidFill>
                          <a:effectLst/>
                          <a:latin typeface="Arial" charset="0"/>
                          <a:ea typeface="Arial" charset="0"/>
                          <a:cs typeface="Arial" charset="0"/>
                        </a:rPr>
                        <a:t>PB</a:t>
                      </a:r>
                      <a:r>
                        <a:rPr lang="en-US" sz="1000" b="1" baseline="30000" dirty="0" smtClean="0">
                          <a:solidFill>
                            <a:srgbClr val="444444"/>
                          </a:solidFill>
                          <a:effectLst/>
                          <a:latin typeface="Arial" charset="0"/>
                          <a:ea typeface="Arial" charset="0"/>
                          <a:cs typeface="Arial" charset="0"/>
                        </a:rPr>
                        <a:t>1</a:t>
                      </a:r>
                      <a:endParaRPr lang="en-US" sz="1000" dirty="0">
                        <a:solidFill>
                          <a:srgbClr val="444444"/>
                        </a:solidFill>
                        <a:effectLst/>
                        <a:latin typeface="Arial" charset="0"/>
                        <a:ea typeface="Arial" charset="0"/>
                        <a:cs typeface="Arial" charset="0"/>
                      </a:endParaRPr>
                    </a:p>
                    <a:p>
                      <a:pPr marL="0" marR="0" algn="l">
                        <a:spcBef>
                          <a:spcPts val="0"/>
                        </a:spcBef>
                        <a:spcAft>
                          <a:spcPts val="0"/>
                        </a:spcAft>
                      </a:pPr>
                      <a:r>
                        <a:rPr lang="en-US" sz="1000" dirty="0" smtClean="0">
                          <a:solidFill>
                            <a:srgbClr val="444444"/>
                          </a:solidFill>
                          <a:effectLst/>
                          <a:latin typeface="Arial" charset="0"/>
                          <a:ea typeface="Arial" charset="0"/>
                          <a:cs typeface="Arial" charset="0"/>
                        </a:rPr>
                        <a:t>30–150 PB</a:t>
                      </a:r>
                      <a:r>
                        <a:rPr lang="en-US" sz="1000" b="1" baseline="30000" dirty="0" smtClean="0">
                          <a:solidFill>
                            <a:srgbClr val="444444"/>
                          </a:solidFill>
                          <a:effectLst/>
                          <a:latin typeface="Arial" charset="0"/>
                          <a:ea typeface="Arial" charset="0"/>
                          <a:cs typeface="Arial" charset="0"/>
                        </a:rPr>
                        <a:t>2</a:t>
                      </a:r>
                      <a:endParaRPr lang="en-US" sz="1000" b="1" dirty="0">
                        <a:solidFill>
                          <a:srgbClr val="444444"/>
                        </a:solidFill>
                        <a:effectLst/>
                        <a:latin typeface="Arial" charset="0"/>
                        <a:ea typeface="Arial" charset="0"/>
                        <a:cs typeface="Arial" charset="0"/>
                      </a:endParaRPr>
                    </a:p>
                  </a:txBody>
                  <a:tcPr marL="73025" marR="73025" marT="0" marB="0" anchor="ctr">
                    <a:lnL w="19050" cap="flat" cmpd="sng" algn="ctr">
                      <a:solidFill>
                        <a:srgbClr val="FFFFFF"/>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rgbClr val="E7E7E7"/>
                    </a:solidFill>
                  </a:tcPr>
                </a:tc>
              </a:tr>
              <a:tr h="357650">
                <a:tc>
                  <a:txBody>
                    <a:bodyPr/>
                    <a:lstStyle>
                      <a:lvl1pPr marL="0" algn="l" defTabSz="914400" rtl="0" eaLnBrk="1" latinLnBrk="0" hangingPunct="1">
                        <a:defRPr sz="1800" kern="1200">
                          <a:solidFill>
                            <a:schemeClr val="tx1"/>
                          </a:solidFill>
                          <a:latin typeface="Verdana"/>
                          <a:ea typeface=""/>
                          <a:cs typeface=""/>
                        </a:defRPr>
                      </a:lvl1pPr>
                      <a:lvl2pPr marL="457200" algn="l" defTabSz="914400" rtl="0" eaLnBrk="1" latinLnBrk="0" hangingPunct="1">
                        <a:defRPr sz="1800" kern="1200">
                          <a:solidFill>
                            <a:schemeClr val="tx1"/>
                          </a:solidFill>
                          <a:latin typeface="Verdana"/>
                          <a:ea typeface=""/>
                          <a:cs typeface=""/>
                        </a:defRPr>
                      </a:lvl2pPr>
                      <a:lvl3pPr marL="914400" algn="l" defTabSz="914400" rtl="0" eaLnBrk="1" latinLnBrk="0" hangingPunct="1">
                        <a:defRPr sz="1800" kern="1200">
                          <a:solidFill>
                            <a:schemeClr val="tx1"/>
                          </a:solidFill>
                          <a:latin typeface="Verdana"/>
                          <a:ea typeface=""/>
                          <a:cs typeface=""/>
                        </a:defRPr>
                      </a:lvl3pPr>
                      <a:lvl4pPr marL="1371600" algn="l" defTabSz="914400" rtl="0" eaLnBrk="1" latinLnBrk="0" hangingPunct="1">
                        <a:defRPr sz="1800" kern="1200">
                          <a:solidFill>
                            <a:schemeClr val="tx1"/>
                          </a:solidFill>
                          <a:latin typeface="Verdana"/>
                          <a:ea typeface=""/>
                          <a:cs typeface=""/>
                        </a:defRPr>
                      </a:lvl4pPr>
                      <a:lvl5pPr marL="1828800" algn="l" defTabSz="914400" rtl="0" eaLnBrk="1" latinLnBrk="0" hangingPunct="1">
                        <a:defRPr sz="1800" kern="1200">
                          <a:solidFill>
                            <a:schemeClr val="tx1"/>
                          </a:solidFill>
                          <a:latin typeface="Verdana"/>
                          <a:ea typeface=""/>
                          <a:cs typeface=""/>
                        </a:defRPr>
                      </a:lvl5pPr>
                      <a:lvl6pPr marL="2286000" algn="l" defTabSz="914400" rtl="0" eaLnBrk="1" latinLnBrk="0" hangingPunct="1">
                        <a:defRPr sz="1800" kern="1200">
                          <a:solidFill>
                            <a:schemeClr val="tx1"/>
                          </a:solidFill>
                          <a:latin typeface="Verdana"/>
                          <a:ea typeface=""/>
                          <a:cs typeface=""/>
                        </a:defRPr>
                      </a:lvl6pPr>
                      <a:lvl7pPr marL="2743200" algn="l" defTabSz="914400" rtl="0" eaLnBrk="1" latinLnBrk="0" hangingPunct="1">
                        <a:defRPr sz="1800" kern="1200">
                          <a:solidFill>
                            <a:schemeClr val="tx1"/>
                          </a:solidFill>
                          <a:latin typeface="Verdana"/>
                          <a:ea typeface=""/>
                          <a:cs typeface=""/>
                        </a:defRPr>
                      </a:lvl7pPr>
                      <a:lvl8pPr marL="3200400" algn="l" defTabSz="914400" rtl="0" eaLnBrk="1" latinLnBrk="0" hangingPunct="1">
                        <a:defRPr sz="1800" kern="1200">
                          <a:solidFill>
                            <a:schemeClr val="tx1"/>
                          </a:solidFill>
                          <a:latin typeface="Verdana"/>
                          <a:ea typeface=""/>
                          <a:cs typeface=""/>
                        </a:defRPr>
                      </a:lvl8pPr>
                      <a:lvl9pPr marL="3657600" algn="l" defTabSz="914400" rtl="0" eaLnBrk="1" latinLnBrk="0" hangingPunct="1">
                        <a:defRPr sz="1800" kern="1200">
                          <a:solidFill>
                            <a:schemeClr val="tx1"/>
                          </a:solidFill>
                          <a:latin typeface="Verdana"/>
                          <a:ea typeface=""/>
                          <a:cs typeface=""/>
                        </a:defRPr>
                      </a:lvl9pPr>
                    </a:lstStyle>
                    <a:p>
                      <a:pPr marL="0" marR="0" lvl="0" indent="0" algn="l" defTabSz="914400" rtl="0" eaLnBrk="1" fontAlgn="base" latinLnBrk="0" hangingPunct="1">
                        <a:lnSpc>
                          <a:spcPct val="100000"/>
                        </a:lnSpc>
                        <a:spcBef>
                          <a:spcPct val="0"/>
                        </a:spcBef>
                        <a:spcAft>
                          <a:spcPct val="0"/>
                        </a:spcAft>
                        <a:buClr>
                          <a:schemeClr val="accent2"/>
                        </a:buClr>
                        <a:buSzTx/>
                        <a:buFont typeface="Wingdings 3" charset="0"/>
                        <a:buNone/>
                        <a:tabLst/>
                      </a:pPr>
                      <a:r>
                        <a:rPr kumimoji="0" lang="en-US" sz="1000" b="0" i="0" u="none" strike="noStrike" cap="none" normalizeH="0" baseline="0" dirty="0">
                          <a:ln>
                            <a:noFill/>
                          </a:ln>
                          <a:solidFill>
                            <a:srgbClr val="444444"/>
                          </a:solidFill>
                          <a:effectLst/>
                          <a:latin typeface="Arial" charset="0"/>
                          <a:ea typeface="Arial" charset="0"/>
                          <a:cs typeface="Arial" charset="0"/>
                        </a:rPr>
                        <a:t>Usable </a:t>
                      </a:r>
                      <a:r>
                        <a:rPr kumimoji="0" lang="en-US" sz="1000" b="0" i="0" u="none" strike="noStrike" cap="none" normalizeH="0" baseline="0" dirty="0" smtClean="0">
                          <a:ln>
                            <a:noFill/>
                          </a:ln>
                          <a:solidFill>
                            <a:srgbClr val="444444"/>
                          </a:solidFill>
                          <a:effectLst/>
                          <a:latin typeface="Arial" charset="0"/>
                          <a:ea typeface="Arial" charset="0"/>
                          <a:cs typeface="Arial" charset="0"/>
                        </a:rPr>
                        <a:t>capacity</a:t>
                      </a:r>
                      <a:endParaRPr kumimoji="0" lang="en-US" sz="1000" b="0" i="0" u="none" strike="noStrike" cap="none" normalizeH="0" baseline="0" dirty="0">
                        <a:ln>
                          <a:noFill/>
                        </a:ln>
                        <a:solidFill>
                          <a:srgbClr val="444444"/>
                        </a:solidFill>
                        <a:effectLst/>
                        <a:latin typeface="Arial" charset="0"/>
                        <a:ea typeface="Arial" charset="0"/>
                        <a:cs typeface="Arial" charset="0"/>
                      </a:endParaRPr>
                    </a:p>
                  </a:txBody>
                  <a:tcPr marL="93048" marR="46521" marT="34893" marB="34893" anchor="ctr" horzOverflow="overflow">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Verdana"/>
                          <a:ea typeface=""/>
                          <a:cs typeface=""/>
                        </a:defRPr>
                      </a:lvl1pPr>
                      <a:lvl2pPr marL="457200" algn="l" defTabSz="914400" rtl="0" eaLnBrk="1" latinLnBrk="0" hangingPunct="1">
                        <a:defRPr sz="1800" kern="1200">
                          <a:solidFill>
                            <a:schemeClr val="tx1"/>
                          </a:solidFill>
                          <a:latin typeface="Verdana"/>
                          <a:ea typeface=""/>
                          <a:cs typeface=""/>
                        </a:defRPr>
                      </a:lvl2pPr>
                      <a:lvl3pPr marL="914400" algn="l" defTabSz="914400" rtl="0" eaLnBrk="1" latinLnBrk="0" hangingPunct="1">
                        <a:defRPr sz="1800" kern="1200">
                          <a:solidFill>
                            <a:schemeClr val="tx1"/>
                          </a:solidFill>
                          <a:latin typeface="Verdana"/>
                          <a:ea typeface=""/>
                          <a:cs typeface=""/>
                        </a:defRPr>
                      </a:lvl3pPr>
                      <a:lvl4pPr marL="1371600" algn="l" defTabSz="914400" rtl="0" eaLnBrk="1" latinLnBrk="0" hangingPunct="1">
                        <a:defRPr sz="1800" kern="1200">
                          <a:solidFill>
                            <a:schemeClr val="tx1"/>
                          </a:solidFill>
                          <a:latin typeface="Verdana"/>
                          <a:ea typeface=""/>
                          <a:cs typeface=""/>
                        </a:defRPr>
                      </a:lvl4pPr>
                      <a:lvl5pPr marL="1828800" algn="l" defTabSz="914400" rtl="0" eaLnBrk="1" latinLnBrk="0" hangingPunct="1">
                        <a:defRPr sz="1800" kern="1200">
                          <a:solidFill>
                            <a:schemeClr val="tx1"/>
                          </a:solidFill>
                          <a:latin typeface="Verdana"/>
                          <a:ea typeface=""/>
                          <a:cs typeface=""/>
                        </a:defRPr>
                      </a:lvl5pPr>
                      <a:lvl6pPr marL="2286000" algn="l" defTabSz="914400" rtl="0" eaLnBrk="1" latinLnBrk="0" hangingPunct="1">
                        <a:defRPr sz="1800" kern="1200">
                          <a:solidFill>
                            <a:schemeClr val="tx1"/>
                          </a:solidFill>
                          <a:latin typeface="Verdana"/>
                          <a:ea typeface=""/>
                          <a:cs typeface=""/>
                        </a:defRPr>
                      </a:lvl6pPr>
                      <a:lvl7pPr marL="2743200" algn="l" defTabSz="914400" rtl="0" eaLnBrk="1" latinLnBrk="0" hangingPunct="1">
                        <a:defRPr sz="1800" kern="1200">
                          <a:solidFill>
                            <a:schemeClr val="tx1"/>
                          </a:solidFill>
                          <a:latin typeface="Verdana"/>
                          <a:ea typeface=""/>
                          <a:cs typeface=""/>
                        </a:defRPr>
                      </a:lvl7pPr>
                      <a:lvl8pPr marL="3200400" algn="l" defTabSz="914400" rtl="0" eaLnBrk="1" latinLnBrk="0" hangingPunct="1">
                        <a:defRPr sz="1800" kern="1200">
                          <a:solidFill>
                            <a:schemeClr val="tx1"/>
                          </a:solidFill>
                          <a:latin typeface="Verdana"/>
                          <a:ea typeface=""/>
                          <a:cs typeface=""/>
                        </a:defRPr>
                      </a:lvl8pPr>
                      <a:lvl9pPr marL="3657600" algn="l" defTabSz="914400" rtl="0" eaLnBrk="1" latinLnBrk="0" hangingPunct="1">
                        <a:defRPr sz="1800" kern="1200">
                          <a:solidFill>
                            <a:schemeClr val="tx1"/>
                          </a:solidFill>
                          <a:latin typeface="Verdana"/>
                          <a:ea typeface=""/>
                          <a:cs typeface=""/>
                        </a:defRPr>
                      </a:lvl9pPr>
                    </a:lstStyle>
                    <a:p>
                      <a:pPr marL="228600" marR="0" lvl="0" indent="-228600" algn="l" defTabSz="914400" rtl="0" eaLnBrk="1" fontAlgn="base" latinLnBrk="0" hangingPunct="1">
                        <a:lnSpc>
                          <a:spcPct val="100000"/>
                        </a:lnSpc>
                        <a:spcBef>
                          <a:spcPct val="0"/>
                        </a:spcBef>
                        <a:spcAft>
                          <a:spcPct val="0"/>
                        </a:spcAft>
                        <a:buClr>
                          <a:schemeClr val="tx2"/>
                        </a:buClr>
                        <a:buSzTx/>
                        <a:buFont typeface="Arial" charset="0"/>
                        <a:buNone/>
                        <a:tabLst/>
                      </a:pPr>
                      <a:r>
                        <a:rPr kumimoji="0" lang="en-US" sz="1000" b="0" i="0" u="none" strike="noStrike" cap="none" normalizeH="0" baseline="0" dirty="0">
                          <a:ln>
                            <a:noFill/>
                          </a:ln>
                          <a:solidFill>
                            <a:srgbClr val="444444"/>
                          </a:solidFill>
                          <a:effectLst/>
                          <a:latin typeface="Arial" charset="0"/>
                          <a:ea typeface="Arial" charset="0"/>
                          <a:cs typeface="Arial" charset="0"/>
                        </a:rPr>
                        <a:t>Up to </a:t>
                      </a:r>
                      <a:r>
                        <a:rPr kumimoji="0" lang="en-US" sz="1000" b="0" i="0" u="none" strike="noStrike" cap="none" normalizeH="0" baseline="0" dirty="0" smtClean="0">
                          <a:ln>
                            <a:noFill/>
                          </a:ln>
                          <a:solidFill>
                            <a:srgbClr val="444444"/>
                          </a:solidFill>
                          <a:effectLst/>
                          <a:latin typeface="Arial" charset="0"/>
                          <a:ea typeface="Arial" charset="0"/>
                          <a:cs typeface="Arial" charset="0"/>
                        </a:rPr>
                        <a:t>17.2 </a:t>
                      </a:r>
                      <a:r>
                        <a:rPr kumimoji="0" lang="en-US" sz="1000" b="0" i="0" u="none" strike="noStrike" cap="none" normalizeH="0" baseline="0" dirty="0">
                          <a:ln>
                            <a:noFill/>
                          </a:ln>
                          <a:solidFill>
                            <a:srgbClr val="444444"/>
                          </a:solidFill>
                          <a:effectLst/>
                          <a:latin typeface="Arial" charset="0"/>
                          <a:ea typeface="Arial" charset="0"/>
                          <a:cs typeface="Arial" charset="0"/>
                        </a:rPr>
                        <a:t>TB</a:t>
                      </a:r>
                    </a:p>
                  </a:txBody>
                  <a:tcPr marL="93048" marR="46521" marT="46524" marB="46524" anchor="ctr" horzOverflow="overflow">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Verdana"/>
                          <a:ea typeface=""/>
                          <a:cs typeface=""/>
                        </a:defRPr>
                      </a:lvl1pPr>
                      <a:lvl2pPr marL="457200" algn="l" defTabSz="914400" rtl="0" eaLnBrk="1" latinLnBrk="0" hangingPunct="1">
                        <a:defRPr sz="1800" kern="1200">
                          <a:solidFill>
                            <a:schemeClr val="tx1"/>
                          </a:solidFill>
                          <a:latin typeface="Verdana"/>
                          <a:ea typeface=""/>
                          <a:cs typeface=""/>
                        </a:defRPr>
                      </a:lvl2pPr>
                      <a:lvl3pPr marL="914400" algn="l" defTabSz="914400" rtl="0" eaLnBrk="1" latinLnBrk="0" hangingPunct="1">
                        <a:defRPr sz="1800" kern="1200">
                          <a:solidFill>
                            <a:schemeClr val="tx1"/>
                          </a:solidFill>
                          <a:latin typeface="Verdana"/>
                          <a:ea typeface=""/>
                          <a:cs typeface=""/>
                        </a:defRPr>
                      </a:lvl3pPr>
                      <a:lvl4pPr marL="1371600" algn="l" defTabSz="914400" rtl="0" eaLnBrk="1" latinLnBrk="0" hangingPunct="1">
                        <a:defRPr sz="1800" kern="1200">
                          <a:solidFill>
                            <a:schemeClr val="tx1"/>
                          </a:solidFill>
                          <a:latin typeface="Verdana"/>
                          <a:ea typeface=""/>
                          <a:cs typeface=""/>
                        </a:defRPr>
                      </a:lvl4pPr>
                      <a:lvl5pPr marL="1828800" algn="l" defTabSz="914400" rtl="0" eaLnBrk="1" latinLnBrk="0" hangingPunct="1">
                        <a:defRPr sz="1800" kern="1200">
                          <a:solidFill>
                            <a:schemeClr val="tx1"/>
                          </a:solidFill>
                          <a:latin typeface="Verdana"/>
                          <a:ea typeface=""/>
                          <a:cs typeface=""/>
                        </a:defRPr>
                      </a:lvl5pPr>
                      <a:lvl6pPr marL="2286000" algn="l" defTabSz="914400" rtl="0" eaLnBrk="1" latinLnBrk="0" hangingPunct="1">
                        <a:defRPr sz="1800" kern="1200">
                          <a:solidFill>
                            <a:schemeClr val="tx1"/>
                          </a:solidFill>
                          <a:latin typeface="Verdana"/>
                          <a:ea typeface=""/>
                          <a:cs typeface=""/>
                        </a:defRPr>
                      </a:lvl6pPr>
                      <a:lvl7pPr marL="2743200" algn="l" defTabSz="914400" rtl="0" eaLnBrk="1" latinLnBrk="0" hangingPunct="1">
                        <a:defRPr sz="1800" kern="1200">
                          <a:solidFill>
                            <a:schemeClr val="tx1"/>
                          </a:solidFill>
                          <a:latin typeface="Verdana"/>
                          <a:ea typeface=""/>
                          <a:cs typeface=""/>
                        </a:defRPr>
                      </a:lvl7pPr>
                      <a:lvl8pPr marL="3200400" algn="l" defTabSz="914400" rtl="0" eaLnBrk="1" latinLnBrk="0" hangingPunct="1">
                        <a:defRPr sz="1800" kern="1200">
                          <a:solidFill>
                            <a:schemeClr val="tx1"/>
                          </a:solidFill>
                          <a:latin typeface="Verdana"/>
                          <a:ea typeface=""/>
                          <a:cs typeface=""/>
                        </a:defRPr>
                      </a:lvl8pPr>
                      <a:lvl9pPr marL="3657600" algn="l" defTabSz="914400" rtl="0" eaLnBrk="1" latinLnBrk="0" hangingPunct="1">
                        <a:defRPr sz="1800" kern="1200">
                          <a:solidFill>
                            <a:schemeClr val="tx1"/>
                          </a:solidFill>
                          <a:latin typeface="Verdana"/>
                          <a:ea typeface=""/>
                          <a:cs typeface=""/>
                        </a:defRPr>
                      </a:lvl9pPr>
                    </a:lstStyle>
                    <a:p>
                      <a:pPr marL="0" marR="0" algn="l">
                        <a:spcBef>
                          <a:spcPts val="0"/>
                        </a:spcBef>
                        <a:spcAft>
                          <a:spcPts val="0"/>
                        </a:spcAft>
                      </a:pPr>
                      <a:r>
                        <a:rPr lang="en-US" sz="1000" dirty="0">
                          <a:solidFill>
                            <a:srgbClr val="444444"/>
                          </a:solidFill>
                          <a:effectLst/>
                          <a:latin typeface="Arial" charset="0"/>
                          <a:ea typeface="Arial" charset="0"/>
                          <a:cs typeface="Arial" charset="0"/>
                        </a:rPr>
                        <a:t>Up to </a:t>
                      </a:r>
                      <a:r>
                        <a:rPr lang="en-US" sz="1000" dirty="0" smtClean="0">
                          <a:solidFill>
                            <a:srgbClr val="444444"/>
                          </a:solidFill>
                          <a:effectLst/>
                          <a:latin typeface="Arial" charset="0"/>
                          <a:ea typeface="Arial" charset="0"/>
                          <a:cs typeface="Arial" charset="0"/>
                        </a:rPr>
                        <a:t>178 TB</a:t>
                      </a:r>
                      <a:endParaRPr lang="en-US" sz="1000" dirty="0">
                        <a:solidFill>
                          <a:srgbClr val="444444"/>
                        </a:solidFill>
                        <a:effectLst/>
                        <a:latin typeface="Arial" charset="0"/>
                        <a:ea typeface="Arial" charset="0"/>
                        <a:cs typeface="Arial" charset="0"/>
                      </a:endParaRPr>
                    </a:p>
                  </a:txBody>
                  <a:tcPr marL="73025" marR="73025"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Verdana"/>
                          <a:ea typeface=""/>
                          <a:cs typeface=""/>
                        </a:defRPr>
                      </a:lvl1pPr>
                      <a:lvl2pPr marL="457200" algn="l" defTabSz="914400" rtl="0" eaLnBrk="1" latinLnBrk="0" hangingPunct="1">
                        <a:defRPr sz="1800" kern="1200">
                          <a:solidFill>
                            <a:schemeClr val="tx1"/>
                          </a:solidFill>
                          <a:latin typeface="Verdana"/>
                          <a:ea typeface=""/>
                          <a:cs typeface=""/>
                        </a:defRPr>
                      </a:lvl2pPr>
                      <a:lvl3pPr marL="914400" algn="l" defTabSz="914400" rtl="0" eaLnBrk="1" latinLnBrk="0" hangingPunct="1">
                        <a:defRPr sz="1800" kern="1200">
                          <a:solidFill>
                            <a:schemeClr val="tx1"/>
                          </a:solidFill>
                          <a:latin typeface="Verdana"/>
                          <a:ea typeface=""/>
                          <a:cs typeface=""/>
                        </a:defRPr>
                      </a:lvl3pPr>
                      <a:lvl4pPr marL="1371600" algn="l" defTabSz="914400" rtl="0" eaLnBrk="1" latinLnBrk="0" hangingPunct="1">
                        <a:defRPr sz="1800" kern="1200">
                          <a:solidFill>
                            <a:schemeClr val="tx1"/>
                          </a:solidFill>
                          <a:latin typeface="Verdana"/>
                          <a:ea typeface=""/>
                          <a:cs typeface=""/>
                        </a:defRPr>
                      </a:lvl4pPr>
                      <a:lvl5pPr marL="1828800" algn="l" defTabSz="914400" rtl="0" eaLnBrk="1" latinLnBrk="0" hangingPunct="1">
                        <a:defRPr sz="1800" kern="1200">
                          <a:solidFill>
                            <a:schemeClr val="tx1"/>
                          </a:solidFill>
                          <a:latin typeface="Verdana"/>
                          <a:ea typeface=""/>
                          <a:cs typeface=""/>
                        </a:defRPr>
                      </a:lvl5pPr>
                      <a:lvl6pPr marL="2286000" algn="l" defTabSz="914400" rtl="0" eaLnBrk="1" latinLnBrk="0" hangingPunct="1">
                        <a:defRPr sz="1800" kern="1200">
                          <a:solidFill>
                            <a:schemeClr val="tx1"/>
                          </a:solidFill>
                          <a:latin typeface="Verdana"/>
                          <a:ea typeface=""/>
                          <a:cs typeface=""/>
                        </a:defRPr>
                      </a:lvl6pPr>
                      <a:lvl7pPr marL="2743200" algn="l" defTabSz="914400" rtl="0" eaLnBrk="1" latinLnBrk="0" hangingPunct="1">
                        <a:defRPr sz="1800" kern="1200">
                          <a:solidFill>
                            <a:schemeClr val="tx1"/>
                          </a:solidFill>
                          <a:latin typeface="Verdana"/>
                          <a:ea typeface=""/>
                          <a:cs typeface=""/>
                        </a:defRPr>
                      </a:lvl7pPr>
                      <a:lvl8pPr marL="3200400" algn="l" defTabSz="914400" rtl="0" eaLnBrk="1" latinLnBrk="0" hangingPunct="1">
                        <a:defRPr sz="1800" kern="1200">
                          <a:solidFill>
                            <a:schemeClr val="tx1"/>
                          </a:solidFill>
                          <a:latin typeface="Verdana"/>
                          <a:ea typeface=""/>
                          <a:cs typeface=""/>
                        </a:defRPr>
                      </a:lvl8pPr>
                      <a:lvl9pPr marL="3657600" algn="l" defTabSz="914400" rtl="0" eaLnBrk="1" latinLnBrk="0" hangingPunct="1">
                        <a:defRPr sz="1800" kern="1200">
                          <a:solidFill>
                            <a:schemeClr val="tx1"/>
                          </a:solidFill>
                          <a:latin typeface="Verdana"/>
                          <a:ea typeface=""/>
                          <a:cs typeface=""/>
                        </a:defRPr>
                      </a:lvl9pPr>
                    </a:lstStyle>
                    <a:p>
                      <a:pPr marL="0" marR="0" algn="l">
                        <a:spcBef>
                          <a:spcPts val="0"/>
                        </a:spcBef>
                        <a:spcAft>
                          <a:spcPts val="0"/>
                        </a:spcAft>
                      </a:pPr>
                      <a:r>
                        <a:rPr lang="en-US" sz="1000" dirty="0">
                          <a:solidFill>
                            <a:srgbClr val="444444"/>
                          </a:solidFill>
                          <a:effectLst/>
                          <a:latin typeface="Arial" charset="0"/>
                          <a:ea typeface="Arial" charset="0"/>
                          <a:cs typeface="Arial" charset="0"/>
                        </a:rPr>
                        <a:t>Up to 288 </a:t>
                      </a:r>
                      <a:r>
                        <a:rPr lang="en-US" sz="1000" dirty="0" smtClean="0">
                          <a:solidFill>
                            <a:srgbClr val="444444"/>
                          </a:solidFill>
                          <a:effectLst/>
                          <a:latin typeface="Arial" charset="0"/>
                          <a:ea typeface="Arial" charset="0"/>
                          <a:cs typeface="Arial" charset="0"/>
                        </a:rPr>
                        <a:t>TB</a:t>
                      </a:r>
                      <a:r>
                        <a:rPr lang="en-US" sz="1000" b="1" baseline="30000" dirty="0" smtClean="0">
                          <a:solidFill>
                            <a:srgbClr val="444444"/>
                          </a:solidFill>
                          <a:effectLst/>
                          <a:latin typeface="Arial" charset="0"/>
                          <a:ea typeface="Arial" charset="0"/>
                          <a:cs typeface="Arial" charset="0"/>
                        </a:rPr>
                        <a:t>1</a:t>
                      </a:r>
                      <a:endParaRPr lang="en-US" sz="1000" dirty="0">
                        <a:solidFill>
                          <a:srgbClr val="444444"/>
                        </a:solidFill>
                        <a:effectLst/>
                        <a:latin typeface="Arial" charset="0"/>
                        <a:ea typeface="Arial" charset="0"/>
                        <a:cs typeface="Arial" charset="0"/>
                      </a:endParaRPr>
                    </a:p>
                    <a:p>
                      <a:pPr marL="0" marR="0" algn="l">
                        <a:spcBef>
                          <a:spcPts val="0"/>
                        </a:spcBef>
                        <a:spcAft>
                          <a:spcPts val="0"/>
                        </a:spcAft>
                      </a:pPr>
                      <a:r>
                        <a:rPr lang="en-US" sz="1000" dirty="0">
                          <a:solidFill>
                            <a:srgbClr val="444444"/>
                          </a:solidFill>
                          <a:effectLst/>
                          <a:latin typeface="Arial" charset="0"/>
                          <a:ea typeface="Arial" charset="0"/>
                          <a:cs typeface="Arial" charset="0"/>
                        </a:rPr>
                        <a:t>Up to </a:t>
                      </a:r>
                      <a:r>
                        <a:rPr lang="en-US" sz="1000" dirty="0" smtClean="0">
                          <a:solidFill>
                            <a:srgbClr val="444444"/>
                          </a:solidFill>
                          <a:effectLst/>
                          <a:latin typeface="Arial" charset="0"/>
                          <a:ea typeface="Arial" charset="0"/>
                          <a:cs typeface="Arial" charset="0"/>
                        </a:rPr>
                        <a:t>864 TB</a:t>
                      </a:r>
                      <a:r>
                        <a:rPr lang="en-US" sz="1000" b="1" baseline="30000" dirty="0" smtClean="0">
                          <a:solidFill>
                            <a:srgbClr val="444444"/>
                          </a:solidFill>
                          <a:effectLst/>
                          <a:latin typeface="Arial" charset="0"/>
                          <a:ea typeface="Arial" charset="0"/>
                          <a:cs typeface="Arial" charset="0"/>
                        </a:rPr>
                        <a:t>2</a:t>
                      </a:r>
                      <a:endParaRPr lang="en-US" sz="1000" b="1" dirty="0">
                        <a:solidFill>
                          <a:srgbClr val="444444"/>
                        </a:solidFill>
                        <a:effectLst/>
                        <a:latin typeface="Arial" charset="0"/>
                        <a:ea typeface="Arial" charset="0"/>
                        <a:cs typeface="Arial" charset="0"/>
                      </a:endParaRPr>
                    </a:p>
                  </a:txBody>
                  <a:tcPr marL="73025" marR="73025"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Verdana"/>
                          <a:ea typeface=""/>
                          <a:cs typeface=""/>
                        </a:defRPr>
                      </a:lvl1pPr>
                      <a:lvl2pPr marL="457200" algn="l" defTabSz="914400" rtl="0" eaLnBrk="1" latinLnBrk="0" hangingPunct="1">
                        <a:defRPr sz="1800" kern="1200">
                          <a:solidFill>
                            <a:schemeClr val="tx1"/>
                          </a:solidFill>
                          <a:latin typeface="Verdana"/>
                          <a:ea typeface=""/>
                          <a:cs typeface=""/>
                        </a:defRPr>
                      </a:lvl2pPr>
                      <a:lvl3pPr marL="914400" algn="l" defTabSz="914400" rtl="0" eaLnBrk="1" latinLnBrk="0" hangingPunct="1">
                        <a:defRPr sz="1800" kern="1200">
                          <a:solidFill>
                            <a:schemeClr val="tx1"/>
                          </a:solidFill>
                          <a:latin typeface="Verdana"/>
                          <a:ea typeface=""/>
                          <a:cs typeface=""/>
                        </a:defRPr>
                      </a:lvl3pPr>
                      <a:lvl4pPr marL="1371600" algn="l" defTabSz="914400" rtl="0" eaLnBrk="1" latinLnBrk="0" hangingPunct="1">
                        <a:defRPr sz="1800" kern="1200">
                          <a:solidFill>
                            <a:schemeClr val="tx1"/>
                          </a:solidFill>
                          <a:latin typeface="Verdana"/>
                          <a:ea typeface=""/>
                          <a:cs typeface=""/>
                        </a:defRPr>
                      </a:lvl4pPr>
                      <a:lvl5pPr marL="1828800" algn="l" defTabSz="914400" rtl="0" eaLnBrk="1" latinLnBrk="0" hangingPunct="1">
                        <a:defRPr sz="1800" kern="1200">
                          <a:solidFill>
                            <a:schemeClr val="tx1"/>
                          </a:solidFill>
                          <a:latin typeface="Verdana"/>
                          <a:ea typeface=""/>
                          <a:cs typeface=""/>
                        </a:defRPr>
                      </a:lvl5pPr>
                      <a:lvl6pPr marL="2286000" algn="l" defTabSz="914400" rtl="0" eaLnBrk="1" latinLnBrk="0" hangingPunct="1">
                        <a:defRPr sz="1800" kern="1200">
                          <a:solidFill>
                            <a:schemeClr val="tx1"/>
                          </a:solidFill>
                          <a:latin typeface="Verdana"/>
                          <a:ea typeface=""/>
                          <a:cs typeface=""/>
                        </a:defRPr>
                      </a:lvl6pPr>
                      <a:lvl7pPr marL="2743200" algn="l" defTabSz="914400" rtl="0" eaLnBrk="1" latinLnBrk="0" hangingPunct="1">
                        <a:defRPr sz="1800" kern="1200">
                          <a:solidFill>
                            <a:schemeClr val="tx1"/>
                          </a:solidFill>
                          <a:latin typeface="Verdana"/>
                          <a:ea typeface=""/>
                          <a:cs typeface=""/>
                        </a:defRPr>
                      </a:lvl7pPr>
                      <a:lvl8pPr marL="3200400" algn="l" defTabSz="914400" rtl="0" eaLnBrk="1" latinLnBrk="0" hangingPunct="1">
                        <a:defRPr sz="1800" kern="1200">
                          <a:solidFill>
                            <a:schemeClr val="tx1"/>
                          </a:solidFill>
                          <a:latin typeface="Verdana"/>
                          <a:ea typeface=""/>
                          <a:cs typeface=""/>
                        </a:defRPr>
                      </a:lvl8pPr>
                      <a:lvl9pPr marL="3657600" algn="l" defTabSz="914400" rtl="0" eaLnBrk="1" latinLnBrk="0" hangingPunct="1">
                        <a:defRPr sz="1800" kern="1200">
                          <a:solidFill>
                            <a:schemeClr val="tx1"/>
                          </a:solidFill>
                          <a:latin typeface="Verdana"/>
                          <a:ea typeface=""/>
                          <a:cs typeface=""/>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srgbClr val="444444"/>
                          </a:solidFill>
                          <a:effectLst/>
                          <a:latin typeface="Arial" charset="0"/>
                          <a:ea typeface="Arial" charset="0"/>
                          <a:cs typeface="Arial" charset="0"/>
                        </a:rPr>
                        <a:t>Up to </a:t>
                      </a:r>
                      <a:r>
                        <a:rPr lang="en-US" sz="1000" dirty="0" smtClean="0">
                          <a:solidFill>
                            <a:srgbClr val="444444"/>
                          </a:solidFill>
                          <a:effectLst/>
                          <a:latin typeface="Arial" charset="0"/>
                          <a:ea typeface="Arial" charset="0"/>
                          <a:cs typeface="Arial" charset="0"/>
                        </a:rPr>
                        <a:t>720 TB</a:t>
                      </a:r>
                      <a:r>
                        <a:rPr lang="en-US" sz="1000" b="1" baseline="30000" dirty="0" smtClean="0">
                          <a:solidFill>
                            <a:srgbClr val="444444"/>
                          </a:solidFill>
                          <a:effectLst/>
                          <a:latin typeface="Arial" charset="0"/>
                          <a:ea typeface="Arial" charset="0"/>
                          <a:cs typeface="Arial" charset="0"/>
                        </a:rPr>
                        <a:t>1</a:t>
                      </a:r>
                      <a:r>
                        <a:rPr lang="en-US" sz="1000" dirty="0">
                          <a:solidFill>
                            <a:srgbClr val="444444"/>
                          </a:solidFill>
                          <a:effectLst/>
                          <a:latin typeface="Arial" charset="0"/>
                          <a:ea typeface="Arial" charset="0"/>
                          <a:cs typeface="Arial" charset="0"/>
                        </a:rPr>
                        <a:t/>
                      </a:r>
                      <a:br>
                        <a:rPr lang="en-US" sz="1000" dirty="0">
                          <a:solidFill>
                            <a:srgbClr val="444444"/>
                          </a:solidFill>
                          <a:effectLst/>
                          <a:latin typeface="Arial" charset="0"/>
                          <a:ea typeface="Arial" charset="0"/>
                          <a:cs typeface="Arial" charset="0"/>
                        </a:rPr>
                      </a:br>
                      <a:r>
                        <a:rPr lang="en-US" sz="1000" dirty="0" smtClean="0">
                          <a:solidFill>
                            <a:srgbClr val="444444"/>
                          </a:solidFill>
                          <a:effectLst/>
                          <a:latin typeface="Arial" charset="0"/>
                          <a:ea typeface="Arial" charset="0"/>
                          <a:cs typeface="Arial" charset="0"/>
                        </a:rPr>
                        <a:t>Up to 2.16 PB</a:t>
                      </a:r>
                      <a:r>
                        <a:rPr lang="en-US" sz="1000" b="1" baseline="30000" dirty="0" smtClean="0">
                          <a:solidFill>
                            <a:srgbClr val="444444"/>
                          </a:solidFill>
                          <a:effectLst/>
                          <a:latin typeface="Arial" charset="0"/>
                          <a:ea typeface="Arial" charset="0"/>
                          <a:cs typeface="Arial" charset="0"/>
                        </a:rPr>
                        <a:t>2</a:t>
                      </a:r>
                      <a:endParaRPr lang="en-US" sz="1000" b="1" dirty="0" smtClean="0">
                        <a:solidFill>
                          <a:srgbClr val="444444"/>
                        </a:solidFill>
                        <a:effectLst/>
                        <a:latin typeface="Arial" charset="0"/>
                        <a:ea typeface="Arial" charset="0"/>
                        <a:cs typeface="Arial" charset="0"/>
                      </a:endParaRPr>
                    </a:p>
                  </a:txBody>
                  <a:tcPr marL="73025" marR="73025"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Verdana"/>
                          <a:ea typeface=""/>
                          <a:cs typeface=""/>
                        </a:defRPr>
                      </a:lvl1pPr>
                      <a:lvl2pPr marL="457200" algn="l" defTabSz="914400" rtl="0" eaLnBrk="1" latinLnBrk="0" hangingPunct="1">
                        <a:defRPr sz="1800" kern="1200">
                          <a:solidFill>
                            <a:schemeClr val="tx1"/>
                          </a:solidFill>
                          <a:latin typeface="Verdana"/>
                          <a:ea typeface=""/>
                          <a:cs typeface=""/>
                        </a:defRPr>
                      </a:lvl2pPr>
                      <a:lvl3pPr marL="914400" algn="l" defTabSz="914400" rtl="0" eaLnBrk="1" latinLnBrk="0" hangingPunct="1">
                        <a:defRPr sz="1800" kern="1200">
                          <a:solidFill>
                            <a:schemeClr val="tx1"/>
                          </a:solidFill>
                          <a:latin typeface="Verdana"/>
                          <a:ea typeface=""/>
                          <a:cs typeface=""/>
                        </a:defRPr>
                      </a:lvl3pPr>
                      <a:lvl4pPr marL="1371600" algn="l" defTabSz="914400" rtl="0" eaLnBrk="1" latinLnBrk="0" hangingPunct="1">
                        <a:defRPr sz="1800" kern="1200">
                          <a:solidFill>
                            <a:schemeClr val="tx1"/>
                          </a:solidFill>
                          <a:latin typeface="Verdana"/>
                          <a:ea typeface=""/>
                          <a:cs typeface=""/>
                        </a:defRPr>
                      </a:lvl4pPr>
                      <a:lvl5pPr marL="1828800" algn="l" defTabSz="914400" rtl="0" eaLnBrk="1" latinLnBrk="0" hangingPunct="1">
                        <a:defRPr sz="1800" kern="1200">
                          <a:solidFill>
                            <a:schemeClr val="tx1"/>
                          </a:solidFill>
                          <a:latin typeface="Verdana"/>
                          <a:ea typeface=""/>
                          <a:cs typeface=""/>
                        </a:defRPr>
                      </a:lvl5pPr>
                      <a:lvl6pPr marL="2286000" algn="l" defTabSz="914400" rtl="0" eaLnBrk="1" latinLnBrk="0" hangingPunct="1">
                        <a:defRPr sz="1800" kern="1200">
                          <a:solidFill>
                            <a:schemeClr val="tx1"/>
                          </a:solidFill>
                          <a:latin typeface="Verdana"/>
                          <a:ea typeface=""/>
                          <a:cs typeface=""/>
                        </a:defRPr>
                      </a:lvl6pPr>
                      <a:lvl7pPr marL="2743200" algn="l" defTabSz="914400" rtl="0" eaLnBrk="1" latinLnBrk="0" hangingPunct="1">
                        <a:defRPr sz="1800" kern="1200">
                          <a:solidFill>
                            <a:schemeClr val="tx1"/>
                          </a:solidFill>
                          <a:latin typeface="Verdana"/>
                          <a:ea typeface=""/>
                          <a:cs typeface=""/>
                        </a:defRPr>
                      </a:lvl7pPr>
                      <a:lvl8pPr marL="3200400" algn="l" defTabSz="914400" rtl="0" eaLnBrk="1" latinLnBrk="0" hangingPunct="1">
                        <a:defRPr sz="1800" kern="1200">
                          <a:solidFill>
                            <a:schemeClr val="tx1"/>
                          </a:solidFill>
                          <a:latin typeface="Verdana"/>
                          <a:ea typeface=""/>
                          <a:cs typeface=""/>
                        </a:defRPr>
                      </a:lvl8pPr>
                      <a:lvl9pPr marL="3657600" algn="l" defTabSz="914400" rtl="0" eaLnBrk="1" latinLnBrk="0" hangingPunct="1">
                        <a:defRPr sz="1800" kern="1200">
                          <a:solidFill>
                            <a:schemeClr val="tx1"/>
                          </a:solidFill>
                          <a:latin typeface="Verdana"/>
                          <a:ea typeface=""/>
                          <a:cs typeface=""/>
                        </a:defRPr>
                      </a:lvl9pPr>
                    </a:lstStyle>
                    <a:p>
                      <a:pPr marL="0" marR="0" algn="l">
                        <a:spcBef>
                          <a:spcPts val="0"/>
                        </a:spcBef>
                        <a:spcAft>
                          <a:spcPts val="0"/>
                        </a:spcAft>
                      </a:pPr>
                      <a:r>
                        <a:rPr lang="en-US" sz="1000" dirty="0">
                          <a:solidFill>
                            <a:srgbClr val="444444"/>
                          </a:solidFill>
                          <a:effectLst/>
                          <a:latin typeface="Arial" charset="0"/>
                          <a:ea typeface="Arial" charset="0"/>
                          <a:cs typeface="Arial" charset="0"/>
                        </a:rPr>
                        <a:t>Up to 1 </a:t>
                      </a:r>
                      <a:r>
                        <a:rPr lang="en-US" sz="1000" dirty="0" smtClean="0">
                          <a:solidFill>
                            <a:srgbClr val="444444"/>
                          </a:solidFill>
                          <a:effectLst/>
                          <a:latin typeface="Arial" charset="0"/>
                          <a:ea typeface="Arial" charset="0"/>
                          <a:cs typeface="Arial" charset="0"/>
                        </a:rPr>
                        <a:t>PB</a:t>
                      </a:r>
                      <a:r>
                        <a:rPr lang="en-US" sz="1000" b="1" baseline="30000" dirty="0" smtClean="0">
                          <a:solidFill>
                            <a:srgbClr val="444444"/>
                          </a:solidFill>
                          <a:effectLst/>
                          <a:latin typeface="Arial" charset="0"/>
                          <a:ea typeface="Arial" charset="0"/>
                          <a:cs typeface="Arial" charset="0"/>
                        </a:rPr>
                        <a:t>1</a:t>
                      </a:r>
                      <a:endParaRPr lang="en-US" sz="1000" dirty="0">
                        <a:solidFill>
                          <a:srgbClr val="444444"/>
                        </a:solidFill>
                        <a:effectLst/>
                        <a:latin typeface="Arial" charset="0"/>
                        <a:ea typeface="Arial" charset="0"/>
                        <a:cs typeface="Arial" charset="0"/>
                      </a:endParaRPr>
                    </a:p>
                    <a:p>
                      <a:pPr marL="0" marR="0" algn="l">
                        <a:spcBef>
                          <a:spcPts val="0"/>
                        </a:spcBef>
                        <a:spcAft>
                          <a:spcPts val="0"/>
                        </a:spcAft>
                      </a:pPr>
                      <a:r>
                        <a:rPr lang="en-US" sz="1000" dirty="0">
                          <a:solidFill>
                            <a:srgbClr val="444444"/>
                          </a:solidFill>
                          <a:effectLst/>
                          <a:latin typeface="Arial" charset="0"/>
                          <a:ea typeface="Arial" charset="0"/>
                          <a:cs typeface="Arial" charset="0"/>
                        </a:rPr>
                        <a:t>Up to </a:t>
                      </a:r>
                      <a:r>
                        <a:rPr lang="en-US" sz="1000" dirty="0" smtClean="0">
                          <a:solidFill>
                            <a:srgbClr val="444444"/>
                          </a:solidFill>
                          <a:effectLst/>
                          <a:latin typeface="Arial" charset="0"/>
                          <a:ea typeface="Arial" charset="0"/>
                          <a:cs typeface="Arial" charset="0"/>
                        </a:rPr>
                        <a:t>3 PB</a:t>
                      </a:r>
                      <a:r>
                        <a:rPr lang="en-US" sz="1000" b="1" baseline="30000" dirty="0" smtClean="0">
                          <a:solidFill>
                            <a:srgbClr val="444444"/>
                          </a:solidFill>
                          <a:effectLst/>
                          <a:latin typeface="Arial" charset="0"/>
                          <a:ea typeface="Arial" charset="0"/>
                          <a:cs typeface="Arial" charset="0"/>
                        </a:rPr>
                        <a:t>2</a:t>
                      </a:r>
                      <a:endParaRPr lang="en-US" sz="1000" b="1" dirty="0">
                        <a:solidFill>
                          <a:srgbClr val="444444"/>
                        </a:solidFill>
                        <a:effectLst/>
                        <a:latin typeface="Arial" charset="0"/>
                        <a:ea typeface="Arial" charset="0"/>
                        <a:cs typeface="Arial" charset="0"/>
                      </a:endParaRPr>
                    </a:p>
                  </a:txBody>
                  <a:tcPr marL="73025" marR="73025" marT="0" marB="0" anchor="ctr">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a:noFill/>
                    </a:lnTlToBr>
                    <a:lnBlToTr>
                      <a:noFill/>
                    </a:lnBlToTr>
                    <a:solidFill>
                      <a:srgbClr val="FFFFFF"/>
                    </a:solidFill>
                  </a:tcPr>
                </a:tc>
              </a:tr>
            </a:tbl>
          </a:graphicData>
        </a:graphic>
      </p:graphicFrame>
      <p:pic>
        <p:nvPicPr>
          <p:cNvPr id="57" name="Picture 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2598" y="1294005"/>
            <a:ext cx="537854" cy="1654935"/>
          </a:xfrm>
          <a:prstGeom prst="rect">
            <a:avLst/>
          </a:prstGeom>
        </p:spPr>
      </p:pic>
      <p:sp>
        <p:nvSpPr>
          <p:cNvPr id="58" name="Rectangle 57"/>
          <p:cNvSpPr/>
          <p:nvPr/>
        </p:nvSpPr>
        <p:spPr>
          <a:xfrm>
            <a:off x="304799" y="820135"/>
            <a:ext cx="4572001" cy="837215"/>
          </a:xfrm>
          <a:prstGeom prst="rect">
            <a:avLst/>
          </a:prstGeom>
          <a:solidFill>
            <a:srgbClr val="2C95DD">
              <a:alpha val="18000"/>
            </a:srgbClr>
          </a:solidFill>
          <a:ln w="12700" cap="flat" cmpd="sng" algn="ctr">
            <a:solidFill>
              <a:srgbClr val="93C5FF"/>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Verdana"/>
              <a:ea typeface=""/>
              <a:cs typeface=""/>
            </a:endParaRPr>
          </a:p>
        </p:txBody>
      </p:sp>
      <p:sp>
        <p:nvSpPr>
          <p:cNvPr id="59" name="Rectangle 58"/>
          <p:cNvSpPr/>
          <p:nvPr/>
        </p:nvSpPr>
        <p:spPr>
          <a:xfrm>
            <a:off x="1472551" y="873199"/>
            <a:ext cx="3251531" cy="276999"/>
          </a:xfrm>
          <a:prstGeom prst="rect">
            <a:avLst/>
          </a:prstGeom>
        </p:spPr>
        <p:txBody>
          <a:bodyPr wrap="none">
            <a:spAutoFit/>
          </a:bodyPr>
          <a:lstStyle/>
          <a:p>
            <a:pPr marL="11113" algn="ctr" fontAlgn="auto">
              <a:spcBef>
                <a:spcPts val="0"/>
              </a:spcBef>
              <a:spcAft>
                <a:spcPts val="0"/>
              </a:spcAft>
            </a:pPr>
            <a:r>
              <a:rPr lang="en-US" sz="1200" dirty="0">
                <a:solidFill>
                  <a:srgbClr val="444444"/>
                </a:solidFill>
                <a:ea typeface="Arial" charset="0"/>
                <a:cs typeface="Arial" charset="0"/>
              </a:rPr>
              <a:t>Small Enterprise/ROBO – Midsize Enterprise</a:t>
            </a:r>
          </a:p>
        </p:txBody>
      </p:sp>
      <p:pic>
        <p:nvPicPr>
          <p:cNvPr id="60" name="Picture 59" descr="DDVEacryonym-Icons-02.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4620" y="792349"/>
            <a:ext cx="528984" cy="528984"/>
          </a:xfrm>
          <a:prstGeom prst="rect">
            <a:avLst/>
          </a:prstGeom>
        </p:spPr>
      </p:pic>
      <p:sp>
        <p:nvSpPr>
          <p:cNvPr id="61" name="Rectangle 60"/>
          <p:cNvSpPr/>
          <p:nvPr/>
        </p:nvSpPr>
        <p:spPr>
          <a:xfrm>
            <a:off x="1409391" y="1150151"/>
            <a:ext cx="3377848" cy="507831"/>
          </a:xfrm>
          <a:prstGeom prst="rect">
            <a:avLst/>
          </a:prstGeom>
        </p:spPr>
        <p:txBody>
          <a:bodyPr wrap="none">
            <a:spAutoFit/>
          </a:bodyPr>
          <a:lstStyle/>
          <a:p>
            <a:pPr algn="ctr" defTabSz="457200">
              <a:lnSpc>
                <a:spcPct val="150000"/>
              </a:lnSpc>
              <a:spcBef>
                <a:spcPts val="0"/>
              </a:spcBef>
              <a:spcAft>
                <a:spcPts val="0"/>
              </a:spcAft>
            </a:pPr>
            <a:r>
              <a:rPr lang="en-US" sz="900" dirty="0" smtClean="0">
                <a:solidFill>
                  <a:srgbClr val="444444"/>
                </a:solidFill>
                <a:ea typeface="Arial" charset="0"/>
                <a:cs typeface="Arial" charset="0"/>
              </a:rPr>
              <a:t>Speed (DD Boost): 5.6 TB/hr (16TB), 11.2 TB/hr (96 TB)</a:t>
            </a:r>
          </a:p>
          <a:p>
            <a:pPr algn="ctr" defTabSz="457200">
              <a:lnSpc>
                <a:spcPct val="150000"/>
              </a:lnSpc>
              <a:spcBef>
                <a:spcPts val="0"/>
              </a:spcBef>
              <a:spcAft>
                <a:spcPts val="0"/>
              </a:spcAft>
            </a:pPr>
            <a:r>
              <a:rPr lang="en-US" sz="900" dirty="0" smtClean="0">
                <a:solidFill>
                  <a:srgbClr val="444444"/>
                </a:solidFill>
                <a:ea typeface="Arial" charset="0"/>
                <a:cs typeface="Arial" charset="0"/>
              </a:rPr>
              <a:t>Usable capacity: .5 TB – 96 TB, Logical capacity:</a:t>
            </a:r>
            <a:r>
              <a:rPr lang="en-US" sz="900" b="1" dirty="0" smtClean="0">
                <a:solidFill>
                  <a:srgbClr val="444444"/>
                </a:solidFill>
                <a:ea typeface="Arial" charset="0"/>
                <a:cs typeface="Arial" charset="0"/>
              </a:rPr>
              <a:t> </a:t>
            </a:r>
            <a:r>
              <a:rPr lang="en-US" sz="900" dirty="0" smtClean="0">
                <a:solidFill>
                  <a:srgbClr val="444444"/>
                </a:solidFill>
                <a:ea typeface="Arial" charset="0"/>
                <a:cs typeface="Arial" charset="0"/>
              </a:rPr>
              <a:t>Up to 4.8 PB</a:t>
            </a:r>
            <a:endParaRPr lang="en-US" sz="900" dirty="0">
              <a:solidFill>
                <a:srgbClr val="444444"/>
              </a:solidFill>
              <a:ea typeface="Arial" charset="0"/>
              <a:cs typeface="Arial" charset="0"/>
            </a:endParaRPr>
          </a:p>
        </p:txBody>
      </p:sp>
      <p:graphicFrame>
        <p:nvGraphicFramePr>
          <p:cNvPr id="62" name="Group 104"/>
          <p:cNvGraphicFramePr>
            <a:graphicFrameLocks noGrp="1"/>
          </p:cNvGraphicFramePr>
          <p:nvPr>
            <p:extLst/>
          </p:nvPr>
        </p:nvGraphicFramePr>
        <p:xfrm>
          <a:off x="366626" y="1293547"/>
          <a:ext cx="1004973" cy="313626"/>
        </p:xfrm>
        <a:graphic>
          <a:graphicData uri="http://schemas.openxmlformats.org/drawingml/2006/table">
            <a:tbl>
              <a:tblPr/>
              <a:tblGrid>
                <a:gridCol w="1004973"/>
              </a:tblGrid>
              <a:tr h="247223">
                <a:tc>
                  <a:txBody>
                    <a:bodyPr/>
                    <a:lstStyle>
                      <a:lvl1pPr marL="0" algn="l" defTabSz="914400" rtl="0" eaLnBrk="1" latinLnBrk="0" hangingPunct="1">
                        <a:defRPr sz="1800" kern="1200">
                          <a:solidFill>
                            <a:schemeClr val="tx1"/>
                          </a:solidFill>
                          <a:latin typeface="Verdana"/>
                          <a:ea typeface=""/>
                          <a:cs typeface=""/>
                        </a:defRPr>
                      </a:lvl1pPr>
                      <a:lvl2pPr marL="457200" algn="l" defTabSz="914400" rtl="0" eaLnBrk="1" latinLnBrk="0" hangingPunct="1">
                        <a:defRPr sz="1800" kern="1200">
                          <a:solidFill>
                            <a:schemeClr val="tx1"/>
                          </a:solidFill>
                          <a:latin typeface="Verdana"/>
                          <a:ea typeface=""/>
                          <a:cs typeface=""/>
                        </a:defRPr>
                      </a:lvl2pPr>
                      <a:lvl3pPr marL="914400" algn="l" defTabSz="914400" rtl="0" eaLnBrk="1" latinLnBrk="0" hangingPunct="1">
                        <a:defRPr sz="1800" kern="1200">
                          <a:solidFill>
                            <a:schemeClr val="tx1"/>
                          </a:solidFill>
                          <a:latin typeface="Verdana"/>
                          <a:ea typeface=""/>
                          <a:cs typeface=""/>
                        </a:defRPr>
                      </a:lvl3pPr>
                      <a:lvl4pPr marL="1371600" algn="l" defTabSz="914400" rtl="0" eaLnBrk="1" latinLnBrk="0" hangingPunct="1">
                        <a:defRPr sz="1800" kern="1200">
                          <a:solidFill>
                            <a:schemeClr val="tx1"/>
                          </a:solidFill>
                          <a:latin typeface="Verdana"/>
                          <a:ea typeface=""/>
                          <a:cs typeface=""/>
                        </a:defRPr>
                      </a:lvl4pPr>
                      <a:lvl5pPr marL="1828800" algn="l" defTabSz="914400" rtl="0" eaLnBrk="1" latinLnBrk="0" hangingPunct="1">
                        <a:defRPr sz="1800" kern="1200">
                          <a:solidFill>
                            <a:schemeClr val="tx1"/>
                          </a:solidFill>
                          <a:latin typeface="Verdana"/>
                          <a:ea typeface=""/>
                          <a:cs typeface=""/>
                        </a:defRPr>
                      </a:lvl5pPr>
                      <a:lvl6pPr marL="2286000" algn="l" defTabSz="914400" rtl="0" eaLnBrk="1" latinLnBrk="0" hangingPunct="1">
                        <a:defRPr sz="1800" kern="1200">
                          <a:solidFill>
                            <a:schemeClr val="tx1"/>
                          </a:solidFill>
                          <a:latin typeface="Verdana"/>
                          <a:ea typeface=""/>
                          <a:cs typeface=""/>
                        </a:defRPr>
                      </a:lvl6pPr>
                      <a:lvl7pPr marL="2743200" algn="l" defTabSz="914400" rtl="0" eaLnBrk="1" latinLnBrk="0" hangingPunct="1">
                        <a:defRPr sz="1800" kern="1200">
                          <a:solidFill>
                            <a:schemeClr val="tx1"/>
                          </a:solidFill>
                          <a:latin typeface="Verdana"/>
                          <a:ea typeface=""/>
                          <a:cs typeface=""/>
                        </a:defRPr>
                      </a:lvl7pPr>
                      <a:lvl8pPr marL="3200400" algn="l" defTabSz="914400" rtl="0" eaLnBrk="1" latinLnBrk="0" hangingPunct="1">
                        <a:defRPr sz="1800" kern="1200">
                          <a:solidFill>
                            <a:schemeClr val="tx1"/>
                          </a:solidFill>
                          <a:latin typeface="Verdana"/>
                          <a:ea typeface=""/>
                          <a:cs typeface=""/>
                        </a:defRPr>
                      </a:lvl8pPr>
                      <a:lvl9pPr marL="3657600" algn="l" defTabSz="914400" rtl="0" eaLnBrk="1" latinLnBrk="0" hangingPunct="1">
                        <a:defRPr sz="1800" kern="1200">
                          <a:solidFill>
                            <a:schemeClr val="tx1"/>
                          </a:solidFill>
                          <a:latin typeface="Verdana"/>
                          <a:ea typeface=""/>
                          <a:cs typeface=""/>
                        </a:defRPr>
                      </a:lvl9pPr>
                    </a:lstStyle>
                    <a:p>
                      <a:pPr marL="6350" marR="0" lvl="0" indent="0" algn="ctr" defTabSz="914400" rtl="0" eaLnBrk="1" fontAlgn="base" latinLnBrk="0" hangingPunct="1">
                        <a:lnSpc>
                          <a:spcPct val="100000"/>
                        </a:lnSpc>
                        <a:spcBef>
                          <a:spcPct val="0"/>
                        </a:spcBef>
                        <a:spcAft>
                          <a:spcPct val="0"/>
                        </a:spcAft>
                        <a:buClr>
                          <a:schemeClr val="accent2"/>
                        </a:buClr>
                        <a:buSzTx/>
                        <a:buFont typeface="Wingdings 3" charset="0"/>
                        <a:buNone/>
                        <a:tabLst/>
                      </a:pPr>
                      <a:r>
                        <a:rPr kumimoji="0" lang="en-US" sz="800" b="0" i="0" u="none" strike="noStrike" cap="none" normalizeH="0" baseline="0" dirty="0" smtClean="0">
                          <a:ln>
                            <a:noFill/>
                          </a:ln>
                          <a:solidFill>
                            <a:schemeClr val="tx2"/>
                          </a:solidFill>
                          <a:effectLst/>
                          <a:latin typeface="Arial" charset="0"/>
                          <a:ea typeface="Arial" charset="0"/>
                          <a:cs typeface="Arial" charset="0"/>
                        </a:rPr>
                        <a:t>Data Domain </a:t>
                      </a:r>
                    </a:p>
                    <a:p>
                      <a:pPr marL="6350" marR="0" lvl="0" indent="0" algn="ctr" defTabSz="914400" rtl="0" eaLnBrk="1" fontAlgn="base" latinLnBrk="0" hangingPunct="1">
                        <a:lnSpc>
                          <a:spcPct val="100000"/>
                        </a:lnSpc>
                        <a:spcBef>
                          <a:spcPct val="0"/>
                        </a:spcBef>
                        <a:spcAft>
                          <a:spcPct val="0"/>
                        </a:spcAft>
                        <a:buClr>
                          <a:schemeClr val="accent2"/>
                        </a:buClr>
                        <a:buSzTx/>
                        <a:buFont typeface="Wingdings 3" charset="0"/>
                        <a:buNone/>
                        <a:tabLst/>
                      </a:pPr>
                      <a:r>
                        <a:rPr kumimoji="0" lang="en-US" sz="800" b="0" i="0" u="none" strike="noStrike" cap="none" normalizeH="0" baseline="0" dirty="0" smtClean="0">
                          <a:ln>
                            <a:noFill/>
                          </a:ln>
                          <a:solidFill>
                            <a:schemeClr val="tx2"/>
                          </a:solidFill>
                          <a:effectLst/>
                          <a:latin typeface="Arial" charset="0"/>
                          <a:ea typeface="Arial" charset="0"/>
                          <a:cs typeface="Arial" charset="0"/>
                        </a:rPr>
                        <a:t>Virtual Edition</a:t>
                      </a:r>
                      <a:endParaRPr kumimoji="0" lang="en-US" sz="800" b="0" i="0" u="none" strike="noStrike" cap="none" normalizeH="0" baseline="0" dirty="0">
                        <a:ln>
                          <a:noFill/>
                        </a:ln>
                        <a:solidFill>
                          <a:schemeClr val="tx2"/>
                        </a:solidFill>
                        <a:effectLst/>
                        <a:latin typeface="Arial" charset="0"/>
                        <a:ea typeface="Arial" charset="0"/>
                        <a:cs typeface="Arial" charset="0"/>
                      </a:endParaRPr>
                    </a:p>
                  </a:txBody>
                  <a:tcPr marL="93048" marR="46521" marT="34893" marB="34893" anchor="ctr" horzOverflow="overflow">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chemeClr val="bg1"/>
                    </a:solidFill>
                  </a:tcPr>
                </a:tc>
              </a:tr>
            </a:tbl>
          </a:graphicData>
        </a:graphic>
      </p:graphicFrame>
      <p:pic>
        <p:nvPicPr>
          <p:cNvPr id="64" name="Picture 6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04535" y="2514425"/>
            <a:ext cx="741139" cy="421214"/>
          </a:xfrm>
          <a:prstGeom prst="rect">
            <a:avLst/>
          </a:prstGeom>
        </p:spPr>
      </p:pic>
      <p:pic>
        <p:nvPicPr>
          <p:cNvPr id="65" name="Picture 6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80750" y="2162950"/>
            <a:ext cx="755463" cy="776868"/>
          </a:xfrm>
          <a:prstGeom prst="rect">
            <a:avLst/>
          </a:prstGeom>
        </p:spPr>
      </p:pic>
      <p:pic>
        <p:nvPicPr>
          <p:cNvPr id="66" name="Picture 6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73376" y="1807087"/>
            <a:ext cx="763828" cy="1136830"/>
          </a:xfrm>
          <a:prstGeom prst="rect">
            <a:avLst/>
          </a:prstGeom>
        </p:spPr>
      </p:pic>
      <p:sp>
        <p:nvSpPr>
          <p:cNvPr id="22" name="Rectangle 21"/>
          <p:cNvSpPr/>
          <p:nvPr/>
        </p:nvSpPr>
        <p:spPr>
          <a:xfrm>
            <a:off x="3346918" y="4533477"/>
            <a:ext cx="4184159" cy="577081"/>
          </a:xfrm>
          <a:prstGeom prst="rect">
            <a:avLst/>
          </a:prstGeom>
        </p:spPr>
        <p:txBody>
          <a:bodyPr wrap="none">
            <a:spAutoFit/>
          </a:bodyPr>
          <a:lstStyle/>
          <a:p>
            <a:pPr defTabSz="457200" fontAlgn="auto">
              <a:spcBef>
                <a:spcPts val="0"/>
              </a:spcBef>
              <a:spcAft>
                <a:spcPts val="0"/>
              </a:spcAft>
              <a:defRPr/>
            </a:pPr>
            <a:r>
              <a:rPr lang="en-US" sz="1050" b="1" kern="0" baseline="30000" dirty="0">
                <a:solidFill>
                  <a:srgbClr val="717074"/>
                </a:solidFill>
                <a:ea typeface="Arial" charset="0"/>
                <a:cs typeface="Arial" charset="0"/>
              </a:rPr>
              <a:t>1</a:t>
            </a:r>
            <a:r>
              <a:rPr lang="en-US" sz="1050" b="1" kern="0" dirty="0">
                <a:solidFill>
                  <a:srgbClr val="717074"/>
                </a:solidFill>
                <a:ea typeface="Arial" charset="0"/>
                <a:cs typeface="Arial" charset="0"/>
              </a:rPr>
              <a:t> </a:t>
            </a:r>
            <a:r>
              <a:rPr lang="en-US" sz="1050" kern="0" dirty="0">
                <a:solidFill>
                  <a:srgbClr val="717074"/>
                </a:solidFill>
                <a:ea typeface="Arial" charset="0"/>
                <a:cs typeface="Arial" charset="0"/>
              </a:rPr>
              <a:t>Total </a:t>
            </a:r>
            <a:r>
              <a:rPr lang="en-US" sz="1050" kern="0" dirty="0" smtClean="0">
                <a:solidFill>
                  <a:srgbClr val="717074"/>
                </a:solidFill>
                <a:ea typeface="Arial" charset="0"/>
                <a:cs typeface="Arial" charset="0"/>
              </a:rPr>
              <a:t>capacity on Active Tier only</a:t>
            </a:r>
            <a:endParaRPr lang="en-US" sz="1050" b="1" kern="0" baseline="30000" dirty="0" smtClean="0">
              <a:solidFill>
                <a:srgbClr val="717074"/>
              </a:solidFill>
              <a:ea typeface="Arial" charset="0"/>
              <a:cs typeface="Arial" charset="0"/>
            </a:endParaRPr>
          </a:p>
          <a:p>
            <a:pPr defTabSz="457200" fontAlgn="auto">
              <a:spcBef>
                <a:spcPts val="0"/>
              </a:spcBef>
              <a:spcAft>
                <a:spcPts val="0"/>
              </a:spcAft>
              <a:defRPr/>
            </a:pPr>
            <a:r>
              <a:rPr lang="en-US" sz="1050" b="1" kern="0" baseline="30000" dirty="0">
                <a:solidFill>
                  <a:srgbClr val="717074"/>
                </a:solidFill>
                <a:ea typeface="Arial" charset="0"/>
                <a:cs typeface="Arial" charset="0"/>
              </a:rPr>
              <a:t>2</a:t>
            </a:r>
            <a:r>
              <a:rPr lang="en-US" sz="1050" b="1" kern="0" dirty="0" smtClean="0">
                <a:solidFill>
                  <a:srgbClr val="717074"/>
                </a:solidFill>
                <a:ea typeface="Arial" charset="0"/>
                <a:cs typeface="Arial" charset="0"/>
              </a:rPr>
              <a:t> </a:t>
            </a:r>
            <a:r>
              <a:rPr lang="en-US" sz="1050" kern="0" dirty="0" smtClean="0">
                <a:solidFill>
                  <a:srgbClr val="717074"/>
                </a:solidFill>
                <a:ea typeface="Arial" charset="0"/>
                <a:cs typeface="Arial" charset="0"/>
              </a:rPr>
              <a:t>Total </a:t>
            </a:r>
            <a:r>
              <a:rPr lang="en-US" sz="1050" kern="0" dirty="0">
                <a:solidFill>
                  <a:srgbClr val="717074"/>
                </a:solidFill>
                <a:ea typeface="Arial" charset="0"/>
                <a:cs typeface="Arial" charset="0"/>
              </a:rPr>
              <a:t>capacity with DD </a:t>
            </a:r>
            <a:r>
              <a:rPr lang="en-US" sz="1050" kern="0" dirty="0" smtClean="0">
                <a:solidFill>
                  <a:srgbClr val="717074"/>
                </a:solidFill>
                <a:ea typeface="Arial" charset="0"/>
                <a:cs typeface="Arial" charset="0"/>
              </a:rPr>
              <a:t>Cloud Tier software for long-term retention</a:t>
            </a:r>
          </a:p>
          <a:p>
            <a:pPr defTabSz="457200" fontAlgn="auto">
              <a:spcBef>
                <a:spcPts val="0"/>
              </a:spcBef>
              <a:spcAft>
                <a:spcPts val="0"/>
              </a:spcAft>
              <a:defRPr/>
            </a:pPr>
            <a:r>
              <a:rPr lang="en-US" sz="1050" b="1" kern="0" baseline="30000" dirty="0" smtClean="0">
                <a:solidFill>
                  <a:srgbClr val="717074"/>
                </a:solidFill>
                <a:ea typeface="Arial" charset="0"/>
                <a:cs typeface="Arial" charset="0"/>
              </a:rPr>
              <a:t>3 </a:t>
            </a:r>
            <a:r>
              <a:rPr lang="en-US" sz="1050" kern="0" baseline="30000" dirty="0" smtClean="0">
                <a:solidFill>
                  <a:srgbClr val="717074"/>
                </a:solidFill>
                <a:ea typeface="Arial" charset="0"/>
                <a:cs typeface="Arial" charset="0"/>
              </a:rPr>
              <a:t> </a:t>
            </a:r>
            <a:r>
              <a:rPr lang="en-US" sz="1050" kern="0" dirty="0" smtClean="0">
                <a:solidFill>
                  <a:srgbClr val="717074"/>
                </a:solidFill>
                <a:ea typeface="Arial" charset="0"/>
                <a:cs typeface="Arial" charset="0"/>
              </a:rPr>
              <a:t>DD</a:t>
            </a:r>
            <a:r>
              <a:rPr lang="en-US" sz="1050" kern="0" baseline="30000" dirty="0">
                <a:solidFill>
                  <a:srgbClr val="717074"/>
                </a:solidFill>
                <a:ea typeface="Arial" charset="0"/>
                <a:cs typeface="Arial" charset="0"/>
              </a:rPr>
              <a:t> </a:t>
            </a:r>
            <a:r>
              <a:rPr lang="en-US" sz="1050" kern="0" dirty="0" smtClean="0">
                <a:solidFill>
                  <a:srgbClr val="717074"/>
                </a:solidFill>
                <a:ea typeface="Arial" charset="0"/>
                <a:cs typeface="Arial" charset="0"/>
              </a:rPr>
              <a:t>Extended Retention is also available for long-term retention</a:t>
            </a:r>
            <a:endParaRPr lang="en-US" sz="1050" kern="0" baseline="30000" dirty="0">
              <a:solidFill>
                <a:srgbClr val="717074"/>
              </a:solidFill>
              <a:ea typeface="Arial" charset="0"/>
              <a:cs typeface="Arial" charset="0"/>
            </a:endParaRPr>
          </a:p>
        </p:txBody>
      </p:sp>
    </p:spTree>
    <p:extLst>
      <p:ext uri="{BB962C8B-B14F-4D97-AF65-F5344CB8AC3E}">
        <p14:creationId xmlns:p14="http://schemas.microsoft.com/office/powerpoint/2010/main" val="1391176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274319" y="290332"/>
            <a:ext cx="7260800" cy="1661993"/>
          </a:xfrm>
        </p:spPr>
        <p:txBody>
          <a:bodyPr>
            <a:noAutofit/>
          </a:bodyPr>
          <a:lstStyle/>
          <a:p>
            <a:r>
              <a:rPr lang="en-US" sz="3600" dirty="0" smtClean="0"/>
              <a:t>Data Domain </a:t>
            </a:r>
            <a:br>
              <a:rPr lang="en-US" sz="3600" dirty="0" smtClean="0"/>
            </a:br>
            <a:r>
              <a:rPr lang="en-US" sz="3600" dirty="0" smtClean="0"/>
              <a:t>Integrated &amp; Converge Solution</a:t>
            </a:r>
            <a:endParaRPr lang="en-US" sz="3600" dirty="0"/>
          </a:p>
        </p:txBody>
      </p:sp>
    </p:spTree>
    <p:extLst>
      <p:ext uri="{BB962C8B-B14F-4D97-AF65-F5344CB8AC3E}">
        <p14:creationId xmlns:p14="http://schemas.microsoft.com/office/powerpoint/2010/main" val="518975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p:cNvSpPr>
            <a:spLocks noGrp="1"/>
          </p:cNvSpPr>
          <p:nvPr>
            <p:ph type="title"/>
          </p:nvPr>
        </p:nvSpPr>
        <p:spPr/>
        <p:txBody>
          <a:bodyPr/>
          <a:lstStyle/>
          <a:p>
            <a:r>
              <a:rPr lang="en-US" sz="2800" dirty="0" smtClean="0">
                <a:solidFill>
                  <a:schemeClr val="bg1"/>
                </a:solidFill>
              </a:rPr>
              <a:t>Protect Data Wherever It Lives</a:t>
            </a:r>
            <a:endParaRPr lang="en-US" sz="2800" dirty="0">
              <a:solidFill>
                <a:schemeClr val="bg1"/>
              </a:solidFill>
            </a:endParaRPr>
          </a:p>
        </p:txBody>
      </p:sp>
      <p:sp>
        <p:nvSpPr>
          <p:cNvPr id="33" name="Pentagon 32"/>
          <p:cNvSpPr/>
          <p:nvPr/>
        </p:nvSpPr>
        <p:spPr>
          <a:xfrm>
            <a:off x="838200" y="1782178"/>
            <a:ext cx="7696200" cy="1209721"/>
          </a:xfrm>
          <a:prstGeom prst="homePlate">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0" scaled="1"/>
            <a:tileRec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34" name="TextBox 33"/>
          <p:cNvSpPr txBox="1"/>
          <p:nvPr/>
        </p:nvSpPr>
        <p:spPr>
          <a:xfrm>
            <a:off x="446419" y="3187138"/>
            <a:ext cx="1534781" cy="338554"/>
          </a:xfrm>
          <a:prstGeom prst="rect">
            <a:avLst/>
          </a:prstGeom>
          <a:noFill/>
        </p:spPr>
        <p:txBody>
          <a:bodyPr wrap="square" rtlCol="0">
            <a:spAutoFit/>
          </a:bodyPr>
          <a:lstStyle/>
          <a:p>
            <a:pPr algn="ctr"/>
            <a:r>
              <a:rPr lang="en-US" sz="1600" dirty="0" smtClean="0">
                <a:solidFill>
                  <a:schemeClr val="bg2"/>
                </a:solidFill>
              </a:rPr>
              <a:t>On Premise</a:t>
            </a:r>
          </a:p>
        </p:txBody>
      </p:sp>
      <p:sp>
        <p:nvSpPr>
          <p:cNvPr id="35" name="TextBox 34"/>
          <p:cNvSpPr txBox="1"/>
          <p:nvPr/>
        </p:nvSpPr>
        <p:spPr>
          <a:xfrm>
            <a:off x="2589600" y="3187138"/>
            <a:ext cx="761234" cy="338554"/>
          </a:xfrm>
          <a:prstGeom prst="rect">
            <a:avLst/>
          </a:prstGeom>
          <a:noFill/>
        </p:spPr>
        <p:txBody>
          <a:bodyPr wrap="none" rtlCol="0">
            <a:spAutoFit/>
          </a:bodyPr>
          <a:lstStyle/>
          <a:p>
            <a:r>
              <a:rPr lang="en-US" sz="1600" dirty="0" smtClean="0">
                <a:solidFill>
                  <a:schemeClr val="bg2"/>
                </a:solidFill>
              </a:rPr>
              <a:t>Virtual</a:t>
            </a:r>
          </a:p>
        </p:txBody>
      </p:sp>
      <p:sp>
        <p:nvSpPr>
          <p:cNvPr id="36" name="TextBox 35"/>
          <p:cNvSpPr txBox="1"/>
          <p:nvPr/>
        </p:nvSpPr>
        <p:spPr>
          <a:xfrm>
            <a:off x="4536456" y="3187138"/>
            <a:ext cx="776175" cy="338554"/>
          </a:xfrm>
          <a:prstGeom prst="rect">
            <a:avLst/>
          </a:prstGeom>
          <a:noFill/>
        </p:spPr>
        <p:txBody>
          <a:bodyPr wrap="none" rtlCol="0">
            <a:spAutoFit/>
          </a:bodyPr>
          <a:lstStyle/>
          <a:p>
            <a:r>
              <a:rPr lang="en-US" sz="1600" dirty="0" smtClean="0">
                <a:solidFill>
                  <a:schemeClr val="bg2"/>
                </a:solidFill>
              </a:rPr>
              <a:t>Hybrid</a:t>
            </a:r>
          </a:p>
        </p:txBody>
      </p:sp>
      <p:sp>
        <p:nvSpPr>
          <p:cNvPr id="37" name="TextBox 36"/>
          <p:cNvSpPr txBox="1"/>
          <p:nvPr/>
        </p:nvSpPr>
        <p:spPr>
          <a:xfrm>
            <a:off x="6096000" y="3187138"/>
            <a:ext cx="2359673" cy="338554"/>
          </a:xfrm>
          <a:prstGeom prst="rect">
            <a:avLst/>
          </a:prstGeom>
          <a:noFill/>
        </p:spPr>
        <p:txBody>
          <a:bodyPr wrap="square" rtlCol="0">
            <a:spAutoFit/>
          </a:bodyPr>
          <a:lstStyle/>
          <a:p>
            <a:pPr algn="ctr"/>
            <a:r>
              <a:rPr lang="en-US" sz="1600" dirty="0" smtClean="0">
                <a:solidFill>
                  <a:schemeClr val="bg2"/>
                </a:solidFill>
              </a:rPr>
              <a:t>Born In The Cloud</a:t>
            </a:r>
          </a:p>
        </p:txBody>
      </p:sp>
      <p:pic>
        <p:nvPicPr>
          <p:cNvPr id="38"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14638" y="1235272"/>
            <a:ext cx="1398343" cy="1876036"/>
          </a:xfrm>
          <a:prstGeom prst="rect">
            <a:avLst/>
          </a:prstGeom>
          <a:noFill/>
          <a:ln w="9525">
            <a:noFill/>
            <a:miter lim="800000"/>
            <a:headEnd/>
            <a:tailEnd/>
          </a:ln>
        </p:spPr>
      </p:pic>
      <p:sp>
        <p:nvSpPr>
          <p:cNvPr id="39" name="Title 1"/>
          <p:cNvSpPr txBox="1">
            <a:spLocks/>
          </p:cNvSpPr>
          <p:nvPr/>
        </p:nvSpPr>
        <p:spPr>
          <a:xfrm>
            <a:off x="379413" y="228600"/>
            <a:ext cx="8458200" cy="457200"/>
          </a:xfrm>
          <a:prstGeom prst="rect">
            <a:avLst/>
          </a:prstGeom>
        </p:spPr>
        <p:txBody>
          <a:bodyPr lIns="0" tIns="0" rIns="0" bIns="0" anchor="t" anchorCtr="0"/>
          <a:lstStyle>
            <a:lvl1pPr algn="l" defTabSz="457200" rtl="0" eaLnBrk="1" latinLnBrk="0" hangingPunct="1">
              <a:lnSpc>
                <a:spcPct val="100000"/>
              </a:lnSpc>
              <a:spcBef>
                <a:spcPct val="0"/>
              </a:spcBef>
              <a:buNone/>
              <a:defRPr sz="2800" kern="1200">
                <a:solidFill>
                  <a:schemeClr val="tx2"/>
                </a:solidFill>
                <a:latin typeface="Architects Daughter"/>
                <a:ea typeface="+mj-ea"/>
                <a:cs typeface="Architects Daughter"/>
              </a:defRPr>
            </a:lvl1pPr>
          </a:lstStyle>
          <a:p>
            <a:endParaRPr lang="en-US" dirty="0"/>
          </a:p>
        </p:txBody>
      </p:sp>
      <p:pic>
        <p:nvPicPr>
          <p:cNvPr id="41" name="Picture 40" descr="vm basic 3d.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96747" y="1777610"/>
            <a:ext cx="1044735" cy="1218857"/>
          </a:xfrm>
          <a:prstGeom prst="rect">
            <a:avLst/>
          </a:prstGeom>
        </p:spPr>
      </p:pic>
      <p:pic>
        <p:nvPicPr>
          <p:cNvPr id="42"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267200" y="1282138"/>
            <a:ext cx="1398343" cy="1876036"/>
          </a:xfrm>
          <a:prstGeom prst="rect">
            <a:avLst/>
          </a:prstGeom>
          <a:noFill/>
          <a:ln w="9525">
            <a:noFill/>
            <a:miter lim="800000"/>
            <a:headEnd/>
            <a:tailEnd/>
          </a:ln>
        </p:spPr>
      </p:pic>
      <p:pic>
        <p:nvPicPr>
          <p:cNvPr id="43" name="Picture 42" descr="Cloud1-VMware-lg-300dpi.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48200" y="1358338"/>
            <a:ext cx="1447800" cy="933830"/>
          </a:xfrm>
          <a:prstGeom prst="rect">
            <a:avLst/>
          </a:prstGeom>
        </p:spPr>
      </p:pic>
      <p:sp>
        <p:nvSpPr>
          <p:cNvPr id="3" name="Text Placeholder 2"/>
          <p:cNvSpPr>
            <a:spLocks noGrp="1"/>
          </p:cNvSpPr>
          <p:nvPr>
            <p:ph type="body" sz="quarter" idx="10"/>
          </p:nvPr>
        </p:nvSpPr>
        <p:spPr>
          <a:xfrm>
            <a:off x="274319" y="819487"/>
            <a:ext cx="7955280" cy="238842"/>
          </a:xfrm>
        </p:spPr>
        <p:txBody>
          <a:bodyPr/>
          <a:lstStyle/>
          <a:p>
            <a:r>
              <a:rPr lang="en-US" dirty="0" smtClean="0"/>
              <a:t>Data protection is not one size fits all </a:t>
            </a:r>
            <a:endParaRPr lang="en-US" dirty="0"/>
          </a:p>
        </p:txBody>
      </p:sp>
      <p:pic>
        <p:nvPicPr>
          <p:cNvPr id="2" name="Picture 1"/>
          <p:cNvPicPr>
            <a:picLocks noChangeAspect="1"/>
          </p:cNvPicPr>
          <p:nvPr/>
        </p:nvPicPr>
        <p:blipFill>
          <a:blip r:embed="rId6"/>
          <a:stretch>
            <a:fillRect/>
          </a:stretch>
        </p:blipFill>
        <p:spPr>
          <a:xfrm>
            <a:off x="2235451" y="3580598"/>
            <a:ext cx="4767233" cy="1182423"/>
          </a:xfrm>
          <a:prstGeom prst="rect">
            <a:avLst/>
          </a:prstGeom>
        </p:spPr>
      </p:pic>
      <p:grpSp>
        <p:nvGrpSpPr>
          <p:cNvPr id="16" name="Group 15"/>
          <p:cNvGrpSpPr/>
          <p:nvPr/>
        </p:nvGrpSpPr>
        <p:grpSpPr>
          <a:xfrm>
            <a:off x="6130175" y="1612545"/>
            <a:ext cx="2099424" cy="1352962"/>
            <a:chOff x="6605439" y="1724665"/>
            <a:chExt cx="2099424" cy="1352962"/>
          </a:xfrm>
        </p:grpSpPr>
        <p:pic>
          <p:nvPicPr>
            <p:cNvPr id="17" name="Picture 3" descr="C:\Users\mwilke\AppData\Local\Microsoft\Windows\Temporary Internet Files\Content.IE5\INVG9UYY\Cloud1-VMware-sm-150dpi.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6605439" y="1724665"/>
              <a:ext cx="2099424" cy="135296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rotWithShape="1">
            <a:blip r:embed="rId8" cstate="email">
              <a:clrChange>
                <a:clrFrom>
                  <a:srgbClr val="FFFFFF"/>
                </a:clrFrom>
                <a:clrTo>
                  <a:srgbClr val="FFFFFF">
                    <a:alpha val="0"/>
                  </a:srgbClr>
                </a:clrTo>
              </a:clrChange>
              <a:extLst>
                <a:ext uri="{28A0092B-C50C-407E-A947-70E740481C1C}">
                  <a14:useLocalDpi xmlns:a14="http://schemas.microsoft.com/office/drawing/2010/main" val="0"/>
                </a:ext>
              </a:extLst>
            </a:blip>
            <a:srcRect t="-1876" b="23875"/>
            <a:stretch/>
          </p:blipFill>
          <p:spPr>
            <a:xfrm>
              <a:off x="6934200" y="1789937"/>
              <a:ext cx="1393094" cy="1086613"/>
            </a:xfrm>
            <a:prstGeom prst="rect">
              <a:avLst/>
            </a:prstGeom>
          </p:spPr>
        </p:pic>
      </p:grpSp>
    </p:spTree>
    <p:extLst>
      <p:ext uri="{BB962C8B-B14F-4D97-AF65-F5344CB8AC3E}">
        <p14:creationId xmlns:p14="http://schemas.microsoft.com/office/powerpoint/2010/main" val="901652688"/>
      </p:ext>
    </p:extLst>
  </p:cSld>
  <p:clrMapOvr>
    <a:masterClrMapping/>
  </p:clrMapOvr>
  <p:transition spd="med">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ilyada\Downloads\XtremIO_Beast_S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4704" y="1132459"/>
            <a:ext cx="765103" cy="226712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ilyada\Downloads\VMAX3_SO_1_rack.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9210" y="1476714"/>
            <a:ext cx="706063" cy="217622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www.coyotecrk.com/wp-content/uploads/2016/04/m.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9513" y="4339358"/>
            <a:ext cx="786608" cy="58995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sz="quarter" idx="10"/>
          </p:nvPr>
        </p:nvSpPr>
        <p:spPr>
          <a:xfrm>
            <a:off x="6027410" y="1588836"/>
            <a:ext cx="2501143" cy="2111921"/>
          </a:xfrm>
        </p:spPr>
        <p:txBody>
          <a:bodyPr/>
          <a:lstStyle/>
          <a:p>
            <a:pPr>
              <a:buClr>
                <a:srgbClr val="AAAAAA"/>
              </a:buClr>
            </a:pPr>
            <a:r>
              <a:rPr lang="en-US" sz="1800" b="1" dirty="0" smtClean="0">
                <a:solidFill>
                  <a:schemeClr val="bg1"/>
                </a:solidFill>
              </a:rPr>
              <a:t>Faster</a:t>
            </a:r>
            <a:r>
              <a:rPr lang="en-US" sz="1800" b="1" dirty="0" smtClean="0">
                <a:solidFill>
                  <a:srgbClr val="2C95DD"/>
                </a:solidFill>
              </a:rPr>
              <a:t> </a:t>
            </a:r>
            <a:r>
              <a:rPr lang="en-US" sz="1800" dirty="0" smtClean="0">
                <a:solidFill>
                  <a:schemeClr val="bg2"/>
                </a:solidFill>
              </a:rPr>
              <a:t>backup &amp; recovery</a:t>
            </a:r>
          </a:p>
          <a:p>
            <a:pPr>
              <a:buClr>
                <a:srgbClr val="AAAAAA"/>
              </a:buClr>
            </a:pPr>
            <a:r>
              <a:rPr lang="en-US" sz="1800" b="1" dirty="0" smtClean="0">
                <a:solidFill>
                  <a:schemeClr val="bg1"/>
                </a:solidFill>
              </a:rPr>
              <a:t>Eliminate</a:t>
            </a:r>
            <a:r>
              <a:rPr lang="en-US" sz="1800" b="1" dirty="0" smtClean="0">
                <a:solidFill>
                  <a:srgbClr val="2C95DD"/>
                </a:solidFill>
              </a:rPr>
              <a:t> </a:t>
            </a:r>
            <a:r>
              <a:rPr lang="en-US" sz="1800" dirty="0" smtClean="0">
                <a:solidFill>
                  <a:schemeClr val="bg2"/>
                </a:solidFill>
              </a:rPr>
              <a:t>impact on application</a:t>
            </a:r>
          </a:p>
          <a:p>
            <a:pPr>
              <a:buClr>
                <a:srgbClr val="AAAAAA"/>
              </a:buClr>
            </a:pPr>
            <a:r>
              <a:rPr lang="en-US" sz="1800" b="1" dirty="0" smtClean="0">
                <a:solidFill>
                  <a:schemeClr val="bg1"/>
                </a:solidFill>
              </a:rPr>
              <a:t>Reduce</a:t>
            </a:r>
            <a:r>
              <a:rPr lang="en-US" sz="1800" b="1" dirty="0" smtClean="0">
                <a:solidFill>
                  <a:srgbClr val="2C95DD"/>
                </a:solidFill>
              </a:rPr>
              <a:t> </a:t>
            </a:r>
            <a:r>
              <a:rPr lang="en-US" sz="1800" dirty="0" smtClean="0">
                <a:solidFill>
                  <a:schemeClr val="bg2"/>
                </a:solidFill>
              </a:rPr>
              <a:t>cost and complexity</a:t>
            </a:r>
            <a:r>
              <a:rPr lang="en-US" sz="1800" b="1" dirty="0" smtClean="0">
                <a:solidFill>
                  <a:schemeClr val="bg2"/>
                </a:solidFill>
              </a:rPr>
              <a:t/>
            </a:r>
            <a:br>
              <a:rPr lang="en-US" sz="1800" b="1" dirty="0" smtClean="0">
                <a:solidFill>
                  <a:schemeClr val="bg2"/>
                </a:solidFill>
              </a:rPr>
            </a:br>
            <a:endParaRPr lang="en-US" sz="1800" dirty="0">
              <a:solidFill>
                <a:schemeClr val="bg2"/>
              </a:solidFill>
            </a:endParaRPr>
          </a:p>
        </p:txBody>
      </p:sp>
      <p:sp>
        <p:nvSpPr>
          <p:cNvPr id="4" name="Title 3"/>
          <p:cNvSpPr>
            <a:spLocks noGrp="1"/>
          </p:cNvSpPr>
          <p:nvPr>
            <p:ph type="ctrTitle"/>
          </p:nvPr>
        </p:nvSpPr>
        <p:spPr>
          <a:xfrm>
            <a:off x="298633" y="243590"/>
            <a:ext cx="8458200" cy="457200"/>
          </a:xfrm>
        </p:spPr>
        <p:txBody>
          <a:bodyPr/>
          <a:lstStyle/>
          <a:p>
            <a:r>
              <a:rPr lang="en-US" cap="none" dirty="0" smtClean="0">
                <a:solidFill>
                  <a:schemeClr val="bg1"/>
                </a:solidFill>
                <a:latin typeface="+mj-lt"/>
              </a:rPr>
              <a:t>Storage integrated protection</a:t>
            </a:r>
            <a:endParaRPr lang="en-US" cap="none" dirty="0">
              <a:solidFill>
                <a:schemeClr val="bg1"/>
              </a:solidFill>
              <a:latin typeface="+mj-lt"/>
            </a:endParaRPr>
          </a:p>
        </p:txBody>
      </p:sp>
      <p:sp>
        <p:nvSpPr>
          <p:cNvPr id="5" name="Subtitle 4"/>
          <p:cNvSpPr>
            <a:spLocks noGrp="1"/>
          </p:cNvSpPr>
          <p:nvPr>
            <p:ph type="subTitle" idx="1"/>
          </p:nvPr>
        </p:nvSpPr>
        <p:spPr>
          <a:xfrm>
            <a:off x="328613" y="703000"/>
            <a:ext cx="8449733" cy="302417"/>
          </a:xfrm>
        </p:spPr>
        <p:txBody>
          <a:bodyPr/>
          <a:lstStyle/>
          <a:p>
            <a:r>
              <a:rPr lang="en-US" sz="1400" b="1" cap="none" dirty="0" err="1" smtClean="0">
                <a:latin typeface="+mj-lt"/>
              </a:rPr>
              <a:t>ProtectPoint</a:t>
            </a:r>
            <a:endParaRPr lang="en-US" sz="1400" b="1" cap="none" dirty="0">
              <a:latin typeface="+mj-lt"/>
            </a:endParaRPr>
          </a:p>
        </p:txBody>
      </p:sp>
      <p:pic>
        <p:nvPicPr>
          <p:cNvPr id="43" name="Picture 4" descr="http://upload.wikimedia.org/wikipedia/en/9/9b/SAP_AG_(logo).gif"/>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23674"/>
          <a:stretch/>
        </p:blipFill>
        <p:spPr bwMode="auto">
          <a:xfrm>
            <a:off x="1768904" y="4061261"/>
            <a:ext cx="516077" cy="270460"/>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44" name="Picture 8" descr="http://siliconangle.com/files/2014/08/oracle-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72403" y="3959415"/>
            <a:ext cx="362871" cy="362871"/>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45" name="Picture 10" descr="http://logicexpress.net/wp-content/uploads/revslider/Home/DB2-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7205" y="4322286"/>
            <a:ext cx="943397" cy="353236"/>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4098" name="Picture 2" descr="http://thomaslarock.com/wp-content/uploads/2011/12/SQL-Server-201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0004" y="3926352"/>
            <a:ext cx="521966" cy="42899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https://upload.wikimedia.org/wikipedia/commons/thumb/2/26/Epic.png/200px-Epic.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72403" y="4675522"/>
            <a:ext cx="525805" cy="230472"/>
          </a:xfrm>
          <a:prstGeom prst="rect">
            <a:avLst/>
          </a:prstGeom>
          <a:noFill/>
          <a:extLst>
            <a:ext uri="{909E8E84-426E-40DD-AFC4-6F175D3DCCD1}">
              <a14:hiddenFill xmlns:a14="http://schemas.microsoft.com/office/drawing/2010/main">
                <a:solidFill>
                  <a:srgbClr val="FFFFFF"/>
                </a:solidFill>
              </a14:hiddenFill>
            </a:ext>
          </a:extLst>
        </p:spPr>
      </p:pic>
      <p:sp>
        <p:nvSpPr>
          <p:cNvPr id="27" name="AutoShape 34"/>
          <p:cNvSpPr>
            <a:spLocks noChangeArrowheads="1"/>
          </p:cNvSpPr>
          <p:nvPr/>
        </p:nvSpPr>
        <p:spPr bwMode="auto">
          <a:xfrm>
            <a:off x="2640137" y="2414041"/>
            <a:ext cx="1816251" cy="542925"/>
          </a:xfrm>
          <a:prstGeom prst="rightArrow">
            <a:avLst>
              <a:gd name="adj1" fmla="val 71557"/>
              <a:gd name="adj2" fmla="val 33567"/>
            </a:avLst>
          </a:prstGeom>
          <a:gradFill>
            <a:gsLst>
              <a:gs pos="0">
                <a:schemeClr val="tx2">
                  <a:alpha val="10000"/>
                </a:schemeClr>
              </a:gs>
              <a:gs pos="100000">
                <a:schemeClr val="accent1"/>
              </a:gs>
            </a:gsLst>
            <a:lin ang="0" scaled="0"/>
          </a:gradFill>
          <a:ln w="12700">
            <a:gradFill>
              <a:gsLst>
                <a:gs pos="0">
                  <a:schemeClr val="accent1">
                    <a:lumMod val="75000"/>
                    <a:alpha val="0"/>
                  </a:schemeClr>
                </a:gs>
                <a:gs pos="100000">
                  <a:schemeClr val="accent1">
                    <a:lumMod val="7500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7" tIns="60959" rIns="121917" bIns="60959" numCol="1" spcCol="0" rtlCol="0" fromWordArt="0" anchor="ctr" anchorCtr="0" forceAA="0" compatLnSpc="1">
            <a:prstTxWarp prst="textNoShape">
              <a:avLst/>
            </a:prstTxWarp>
            <a:noAutofit/>
          </a:bodyPr>
          <a:lstStyle/>
          <a:p>
            <a:pPr algn="ctr" defTabSz="914355"/>
            <a:endParaRPr lang="en-US" dirty="0">
              <a:solidFill>
                <a:srgbClr val="717074"/>
              </a:solidFill>
              <a:latin typeface="Verdana"/>
            </a:endParaRPr>
          </a:p>
        </p:txBody>
      </p:sp>
      <p:pic>
        <p:nvPicPr>
          <p:cNvPr id="21" name="Picture 2" descr="C:\Users\ilyada\AppData\Local\Microsoft\Windows\Temporary Internet Files\Content.Outlook\OWW8JQ6B\DD9800-FR copy.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620822" y="1206022"/>
            <a:ext cx="973838" cy="274320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ilyada\Downloads\VMAX_All_Flash-SO-1-rack(2).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19721" y="1698219"/>
            <a:ext cx="693437" cy="211318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p:cNvGrpSpPr/>
          <p:nvPr/>
        </p:nvGrpSpPr>
        <p:grpSpPr>
          <a:xfrm>
            <a:off x="2297475" y="1450673"/>
            <a:ext cx="2200021" cy="1084594"/>
            <a:chOff x="1937346" y="1088016"/>
            <a:chExt cx="2200021" cy="1084594"/>
          </a:xfrm>
        </p:grpSpPr>
        <p:sp>
          <p:nvSpPr>
            <p:cNvPr id="23" name="Rectangle 22"/>
            <p:cNvSpPr/>
            <p:nvPr/>
          </p:nvSpPr>
          <p:spPr>
            <a:xfrm>
              <a:off x="2272876" y="1088016"/>
              <a:ext cx="1528960" cy="709803"/>
            </a:xfrm>
            <a:prstGeom prst="rect">
              <a:avLst/>
            </a:prstGeom>
          </p:spPr>
          <p:txBody>
            <a:bodyPr wrap="square" lIns="0" tIns="0" rIns="0" bIns="0" anchor="ctr">
              <a:noAutofit/>
            </a:bodyPr>
            <a:lstStyle/>
            <a:p>
              <a:pPr algn="ctr"/>
              <a:r>
                <a:rPr lang="en-US" sz="3600" b="1" dirty="0" smtClean="0">
                  <a:solidFill>
                    <a:schemeClr val="bg1"/>
                  </a:solidFill>
                  <a:latin typeface="+mn-lt"/>
                </a:rPr>
                <a:t>20</a:t>
              </a:r>
              <a:r>
                <a:rPr lang="en-US" sz="1800" b="1" dirty="0" smtClean="0">
                  <a:solidFill>
                    <a:schemeClr val="bg1"/>
                  </a:solidFill>
                  <a:latin typeface="+mn-lt"/>
                </a:rPr>
                <a:t>x</a:t>
              </a:r>
              <a:endParaRPr lang="en-US" sz="1800" b="1" dirty="0">
                <a:solidFill>
                  <a:schemeClr val="bg1"/>
                </a:solidFill>
                <a:latin typeface="+mn-lt"/>
              </a:endParaRPr>
            </a:p>
          </p:txBody>
        </p:sp>
        <p:sp>
          <p:nvSpPr>
            <p:cNvPr id="24" name="Rectangle 23"/>
            <p:cNvSpPr/>
            <p:nvPr/>
          </p:nvSpPr>
          <p:spPr>
            <a:xfrm>
              <a:off x="1937346" y="1727063"/>
              <a:ext cx="2200021" cy="445547"/>
            </a:xfrm>
            <a:prstGeom prst="rect">
              <a:avLst/>
            </a:prstGeom>
          </p:spPr>
          <p:txBody>
            <a:bodyPr wrap="square" lIns="0" tIns="0" rIns="0" bIns="0" anchor="t">
              <a:noAutofit/>
            </a:bodyPr>
            <a:lstStyle/>
            <a:p>
              <a:pPr algn="ctr">
                <a:spcAft>
                  <a:spcPts val="1200"/>
                </a:spcAft>
              </a:pPr>
              <a:r>
                <a:rPr lang="en-US" sz="1200" dirty="0" smtClean="0">
                  <a:solidFill>
                    <a:schemeClr val="bg2"/>
                  </a:solidFill>
                  <a:latin typeface="+mn-lt"/>
                </a:rPr>
                <a:t>Faster backup</a:t>
              </a:r>
              <a:endParaRPr lang="en-US" sz="1200" dirty="0">
                <a:solidFill>
                  <a:schemeClr val="bg2"/>
                </a:solidFill>
                <a:latin typeface="+mn-lt"/>
              </a:endParaRPr>
            </a:p>
          </p:txBody>
        </p:sp>
      </p:grpSp>
      <p:grpSp>
        <p:nvGrpSpPr>
          <p:cNvPr id="25" name="Group 24"/>
          <p:cNvGrpSpPr/>
          <p:nvPr/>
        </p:nvGrpSpPr>
        <p:grpSpPr>
          <a:xfrm>
            <a:off x="2325905" y="2820890"/>
            <a:ext cx="2200021" cy="1179135"/>
            <a:chOff x="6428873" y="1029211"/>
            <a:chExt cx="2200021" cy="1179135"/>
          </a:xfrm>
        </p:grpSpPr>
        <p:sp>
          <p:nvSpPr>
            <p:cNvPr id="26" name="Rectangle 25"/>
            <p:cNvSpPr/>
            <p:nvPr/>
          </p:nvSpPr>
          <p:spPr>
            <a:xfrm>
              <a:off x="6428873" y="1645328"/>
              <a:ext cx="2200021" cy="563018"/>
            </a:xfrm>
            <a:prstGeom prst="rect">
              <a:avLst/>
            </a:prstGeom>
          </p:spPr>
          <p:txBody>
            <a:bodyPr wrap="square" lIns="0" tIns="0" rIns="0" bIns="0" anchor="t">
              <a:noAutofit/>
            </a:bodyPr>
            <a:lstStyle/>
            <a:p>
              <a:pPr algn="ctr">
                <a:spcAft>
                  <a:spcPts val="1200"/>
                </a:spcAft>
              </a:pPr>
              <a:r>
                <a:rPr lang="en-US" sz="1200" dirty="0" smtClean="0">
                  <a:solidFill>
                    <a:schemeClr val="bg2"/>
                  </a:solidFill>
                  <a:latin typeface="+mn-lt"/>
                </a:rPr>
                <a:t>Faster recovery</a:t>
              </a:r>
              <a:endParaRPr lang="en-US" sz="1200" dirty="0">
                <a:solidFill>
                  <a:schemeClr val="bg2"/>
                </a:solidFill>
                <a:latin typeface="+mn-lt"/>
              </a:endParaRPr>
            </a:p>
          </p:txBody>
        </p:sp>
        <p:sp>
          <p:nvSpPr>
            <p:cNvPr id="28" name="Rectangle 27"/>
            <p:cNvSpPr/>
            <p:nvPr/>
          </p:nvSpPr>
          <p:spPr>
            <a:xfrm>
              <a:off x="6575583" y="1029211"/>
              <a:ext cx="1838241" cy="709803"/>
            </a:xfrm>
            <a:prstGeom prst="rect">
              <a:avLst/>
            </a:prstGeom>
          </p:spPr>
          <p:txBody>
            <a:bodyPr wrap="square" lIns="0" tIns="0" rIns="0" bIns="0" anchor="ctr">
              <a:noAutofit/>
            </a:bodyPr>
            <a:lstStyle/>
            <a:p>
              <a:pPr algn="ctr"/>
              <a:r>
                <a:rPr lang="en-US" sz="3600" b="1" dirty="0" smtClean="0">
                  <a:solidFill>
                    <a:schemeClr val="bg1"/>
                  </a:solidFill>
                  <a:latin typeface="+mn-lt"/>
                </a:rPr>
                <a:t>10</a:t>
              </a:r>
              <a:r>
                <a:rPr lang="en-US" sz="2000" b="1" dirty="0" smtClean="0">
                  <a:solidFill>
                    <a:schemeClr val="bg1"/>
                  </a:solidFill>
                  <a:latin typeface="+mn-lt"/>
                </a:rPr>
                <a:t>x</a:t>
              </a:r>
              <a:endParaRPr lang="en-US" sz="2000" b="1" dirty="0">
                <a:solidFill>
                  <a:schemeClr val="bg1"/>
                </a:solidFill>
                <a:latin typeface="+mn-lt"/>
              </a:endParaRPr>
            </a:p>
          </p:txBody>
        </p:sp>
      </p:grpSp>
    </p:spTree>
    <p:extLst>
      <p:ext uri="{BB962C8B-B14F-4D97-AF65-F5344CB8AC3E}">
        <p14:creationId xmlns:p14="http://schemas.microsoft.com/office/powerpoint/2010/main" val="1720345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rapezoid 7"/>
          <p:cNvSpPr/>
          <p:nvPr/>
        </p:nvSpPr>
        <p:spPr>
          <a:xfrm rot="5400000">
            <a:off x="-56597" y="1909123"/>
            <a:ext cx="2791481" cy="1998593"/>
          </a:xfrm>
          <a:prstGeom prst="trapezoid">
            <a:avLst>
              <a:gd name="adj" fmla="val 10442"/>
            </a:avLst>
          </a:prstGeom>
          <a:solidFill>
            <a:srgbClr val="AAAAAA">
              <a:alpha val="22000"/>
            </a:srgb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sp>
        <p:nvSpPr>
          <p:cNvPr id="6" name="Subtitle 5"/>
          <p:cNvSpPr>
            <a:spLocks noGrp="1"/>
          </p:cNvSpPr>
          <p:nvPr>
            <p:ph type="body" sz="quarter" idx="10"/>
          </p:nvPr>
        </p:nvSpPr>
        <p:spPr>
          <a:xfrm>
            <a:off x="274319" y="776613"/>
            <a:ext cx="7955280" cy="238842"/>
          </a:xfrm>
        </p:spPr>
        <p:txBody>
          <a:bodyPr/>
          <a:lstStyle/>
          <a:p>
            <a:r>
              <a:rPr lang="en-US" sz="1400" b="1" cap="none" dirty="0" smtClean="0"/>
              <a:t>Integrated data protection offering</a:t>
            </a:r>
          </a:p>
          <a:p>
            <a:endParaRPr lang="en-US" sz="1400" b="1" cap="none" dirty="0"/>
          </a:p>
        </p:txBody>
      </p:sp>
      <p:sp>
        <p:nvSpPr>
          <p:cNvPr id="3" name="Title 2"/>
          <p:cNvSpPr>
            <a:spLocks noGrp="1"/>
          </p:cNvSpPr>
          <p:nvPr>
            <p:ph type="title"/>
          </p:nvPr>
        </p:nvSpPr>
        <p:spPr/>
        <p:txBody>
          <a:bodyPr/>
          <a:lstStyle/>
          <a:p>
            <a:r>
              <a:rPr lang="en-US" cap="none" dirty="0" smtClean="0">
                <a:solidFill>
                  <a:schemeClr val="bg1"/>
                </a:solidFill>
              </a:rPr>
              <a:t>VCE Data </a:t>
            </a:r>
            <a:r>
              <a:rPr lang="en-US" dirty="0"/>
              <a:t>P</a:t>
            </a:r>
            <a:r>
              <a:rPr lang="en-US" cap="none" dirty="0" smtClean="0">
                <a:solidFill>
                  <a:schemeClr val="bg1"/>
                </a:solidFill>
              </a:rPr>
              <a:t>rotection </a:t>
            </a:r>
            <a:r>
              <a:rPr lang="en-US" dirty="0"/>
              <a:t>A</a:t>
            </a:r>
            <a:r>
              <a:rPr lang="en-US" cap="none" dirty="0" smtClean="0">
                <a:solidFill>
                  <a:schemeClr val="bg1"/>
                </a:solidFill>
              </a:rPr>
              <a:t>ppliance</a:t>
            </a:r>
            <a:endParaRPr lang="en-US" cap="none" dirty="0">
              <a:solidFill>
                <a:schemeClr val="bg1"/>
              </a:solidFill>
            </a:endParaRPr>
          </a:p>
        </p:txBody>
      </p:sp>
      <p:pic>
        <p:nvPicPr>
          <p:cNvPr id="22"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2174113" y="1471758"/>
            <a:ext cx="1598099" cy="4672223"/>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5"/>
          <p:cNvSpPr txBox="1">
            <a:spLocks/>
          </p:cNvSpPr>
          <p:nvPr/>
        </p:nvSpPr>
        <p:spPr>
          <a:xfrm>
            <a:off x="4079680" y="1190374"/>
            <a:ext cx="4735081" cy="3200400"/>
          </a:xfrm>
          <a:prstGeom prst="rect">
            <a:avLst/>
          </a:prstGeom>
        </p:spPr>
        <p:txBody>
          <a:bodyPr/>
          <a:lst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a:lstStyle>
          <a:p>
            <a:pPr marL="0" indent="0">
              <a:buClr>
                <a:schemeClr val="tx2">
                  <a:lumMod val="65000"/>
                </a:schemeClr>
              </a:buClr>
              <a:buNone/>
            </a:pPr>
            <a:endParaRPr lang="en-US" sz="2000" dirty="0" smtClean="0">
              <a:latin typeface="Arial" panose="020B0604020202020204" pitchFamily="34" charset="0"/>
              <a:cs typeface="Arial" panose="020B0604020202020204" pitchFamily="34" charset="0"/>
            </a:endParaRPr>
          </a:p>
          <a:p>
            <a:pPr>
              <a:lnSpc>
                <a:spcPct val="110000"/>
              </a:lnSpc>
              <a:buClr>
                <a:schemeClr val="tx2">
                  <a:lumMod val="65000"/>
                </a:schemeClr>
              </a:buClr>
            </a:pPr>
            <a:r>
              <a:rPr lang="en-US" sz="2000" dirty="0" smtClean="0">
                <a:latin typeface="Arial" panose="020B0604020202020204" pitchFamily="34" charset="0"/>
                <a:cs typeface="Arial" panose="020B0604020202020204" pitchFamily="34" charset="0"/>
              </a:rPr>
              <a:t>Includes </a:t>
            </a:r>
            <a:r>
              <a:rPr lang="en-US" sz="2000" dirty="0">
                <a:latin typeface="Arial" panose="020B0604020202020204" pitchFamily="34" charset="0"/>
                <a:cs typeface="Arial" panose="020B0604020202020204" pitchFamily="34" charset="0"/>
              </a:rPr>
              <a:t>best of breed </a:t>
            </a:r>
            <a:r>
              <a:rPr lang="en-US" sz="2000" dirty="0" smtClean="0">
                <a:latin typeface="Arial" panose="020B0604020202020204" pitchFamily="34" charset="0"/>
                <a:cs typeface="Arial" panose="020B0604020202020204" pitchFamily="34" charset="0"/>
              </a:rPr>
              <a:t>Dell EMC </a:t>
            </a:r>
            <a:r>
              <a:rPr lang="en-US" sz="2000" dirty="0">
                <a:latin typeface="Arial" panose="020B0604020202020204" pitchFamily="34" charset="0"/>
                <a:cs typeface="Arial" panose="020B0604020202020204" pitchFamily="34" charset="0"/>
              </a:rPr>
              <a:t>technology in a converged offering</a:t>
            </a:r>
          </a:p>
          <a:p>
            <a:pPr lvl="1" indent="-231775">
              <a:lnSpc>
                <a:spcPct val="110000"/>
              </a:lnSpc>
              <a:buClr>
                <a:schemeClr val="tx2">
                  <a:lumMod val="65000"/>
                </a:schemeClr>
              </a:buClr>
            </a:pPr>
            <a:r>
              <a:rPr lang="en-US" sz="1800" dirty="0">
                <a:latin typeface="Arial" panose="020B0604020202020204" pitchFamily="34" charset="0"/>
                <a:cs typeface="Arial" panose="020B0604020202020204" pitchFamily="34" charset="0"/>
              </a:rPr>
              <a:t>Data Domain with Avamar</a:t>
            </a:r>
          </a:p>
          <a:p>
            <a:pPr lvl="1" indent="-231775">
              <a:lnSpc>
                <a:spcPct val="110000"/>
              </a:lnSpc>
              <a:buClr>
                <a:schemeClr val="tx2">
                  <a:lumMod val="65000"/>
                </a:schemeClr>
              </a:buClr>
            </a:pPr>
            <a:r>
              <a:rPr lang="en-US" sz="1800" dirty="0">
                <a:latin typeface="Arial" panose="020B0604020202020204" pitchFamily="34" charset="0"/>
                <a:cs typeface="Arial" panose="020B0604020202020204" pitchFamily="34" charset="0"/>
              </a:rPr>
              <a:t>20 TB to 288 TB usable</a:t>
            </a:r>
          </a:p>
          <a:p>
            <a:pPr>
              <a:lnSpc>
                <a:spcPct val="110000"/>
              </a:lnSpc>
              <a:buClr>
                <a:schemeClr val="tx2">
                  <a:lumMod val="65000"/>
                </a:schemeClr>
              </a:buClr>
            </a:pPr>
            <a:r>
              <a:rPr lang="en-US" sz="2000" b="1" dirty="0">
                <a:solidFill>
                  <a:schemeClr val="bg1"/>
                </a:solidFill>
                <a:latin typeface="Arial" panose="020B0604020202020204" pitchFamily="34" charset="0"/>
                <a:cs typeface="Arial" panose="020B0604020202020204" pitchFamily="34" charset="0"/>
              </a:rPr>
              <a:t>75%</a:t>
            </a:r>
            <a:r>
              <a:rPr lang="en-US" sz="2000" dirty="0">
                <a:latin typeface="Arial" panose="020B0604020202020204" pitchFamily="34" charset="0"/>
                <a:cs typeface="Arial" panose="020B0604020202020204" pitchFamily="34" charset="0"/>
              </a:rPr>
              <a:t> faster time to value with rapid deployment</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0340" y="1701569"/>
            <a:ext cx="770959" cy="2372181"/>
          </a:xfrm>
          <a:prstGeom prst="rect">
            <a:avLst/>
          </a:prstGeom>
        </p:spPr>
      </p:pic>
      <p:pic>
        <p:nvPicPr>
          <p:cNvPr id="17" name="Picture 3"/>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836875" y="2977186"/>
            <a:ext cx="1246765" cy="1310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2916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274319" y="290332"/>
            <a:ext cx="7260800" cy="1661993"/>
          </a:xfrm>
        </p:spPr>
        <p:txBody>
          <a:bodyPr>
            <a:noAutofit/>
          </a:bodyPr>
          <a:lstStyle/>
          <a:p>
            <a:r>
              <a:rPr lang="en-US" sz="3600" dirty="0" smtClean="0"/>
              <a:t>Data Domain </a:t>
            </a:r>
            <a:br>
              <a:rPr lang="en-US" sz="3600" dirty="0" smtClean="0"/>
            </a:br>
            <a:r>
              <a:rPr lang="en-US" sz="3600" dirty="0" smtClean="0"/>
              <a:t>SDDC &amp; Cloud Solution</a:t>
            </a:r>
            <a:endParaRPr lang="en-US" sz="3600" dirty="0"/>
          </a:p>
        </p:txBody>
      </p:sp>
    </p:spTree>
    <p:extLst>
      <p:ext uri="{BB962C8B-B14F-4D97-AF65-F5344CB8AC3E}">
        <p14:creationId xmlns:p14="http://schemas.microsoft.com/office/powerpoint/2010/main" val="4193464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319" y="789440"/>
            <a:ext cx="7955280" cy="238842"/>
          </a:xfrm>
        </p:spPr>
        <p:txBody>
          <a:bodyPr/>
          <a:lstStyle/>
          <a:p>
            <a:r>
              <a:rPr lang="en-US" dirty="0" smtClean="0"/>
              <a:t>Unparalleled </a:t>
            </a:r>
            <a:r>
              <a:rPr lang="en-US" dirty="0"/>
              <a:t>efficiency for tiering protection storage to the cloud</a:t>
            </a:r>
          </a:p>
          <a:p>
            <a:endParaRPr lang="en-US" dirty="0"/>
          </a:p>
        </p:txBody>
      </p:sp>
      <p:sp>
        <p:nvSpPr>
          <p:cNvPr id="3" name="Title 2"/>
          <p:cNvSpPr>
            <a:spLocks noGrp="1"/>
          </p:cNvSpPr>
          <p:nvPr>
            <p:ph type="title"/>
          </p:nvPr>
        </p:nvSpPr>
        <p:spPr/>
        <p:txBody>
          <a:bodyPr/>
          <a:lstStyle/>
          <a:p>
            <a:r>
              <a:rPr lang="en-US" cap="none" dirty="0" smtClean="0">
                <a:solidFill>
                  <a:schemeClr val="bg1"/>
                </a:solidFill>
              </a:rPr>
              <a:t>Data Domain Cloud Tier</a:t>
            </a:r>
            <a:endParaRPr lang="en-US" cap="none" dirty="0">
              <a:solidFill>
                <a:schemeClr val="bg1"/>
              </a:solidFill>
            </a:endParaRPr>
          </a:p>
        </p:txBody>
      </p:sp>
      <p:sp>
        <p:nvSpPr>
          <p:cNvPr id="9" name="Content Placeholder 5"/>
          <p:cNvSpPr>
            <a:spLocks noGrp="1"/>
          </p:cNvSpPr>
          <p:nvPr>
            <p:ph sz="half" idx="4294967295"/>
          </p:nvPr>
        </p:nvSpPr>
        <p:spPr>
          <a:xfrm>
            <a:off x="4236810" y="1254313"/>
            <a:ext cx="4952065" cy="3200400"/>
          </a:xfrm>
          <a:prstGeom prst="rect">
            <a:avLst/>
          </a:prstGeom>
        </p:spPr>
        <p:txBody>
          <a:bodyPr/>
          <a:lstStyle/>
          <a:p>
            <a:pPr>
              <a:lnSpc>
                <a:spcPct val="90000"/>
              </a:lnSpc>
              <a:spcBef>
                <a:spcPts val="1800"/>
              </a:spcBef>
            </a:pPr>
            <a:endParaRPr lang="en-US" sz="2000" b="1" dirty="0" smtClean="0">
              <a:solidFill>
                <a:schemeClr val="bg1"/>
              </a:solidFill>
            </a:endParaRPr>
          </a:p>
          <a:p>
            <a:pPr>
              <a:lnSpc>
                <a:spcPct val="90000"/>
              </a:lnSpc>
              <a:spcBef>
                <a:spcPts val="1800"/>
              </a:spcBef>
            </a:pPr>
            <a:r>
              <a:rPr lang="en-US" sz="2000" b="1" dirty="0" smtClean="0">
                <a:solidFill>
                  <a:schemeClr val="bg1"/>
                </a:solidFill>
              </a:rPr>
              <a:t>Simple</a:t>
            </a:r>
            <a:r>
              <a:rPr lang="en-US" sz="2000" b="1" dirty="0">
                <a:solidFill>
                  <a:schemeClr val="bg1"/>
                </a:solidFill>
              </a:rPr>
              <a:t>:</a:t>
            </a:r>
            <a:r>
              <a:rPr lang="en-US" sz="2000" b="1" dirty="0">
                <a:solidFill>
                  <a:schemeClr val="bg2"/>
                </a:solidFill>
              </a:rPr>
              <a:t> </a:t>
            </a:r>
            <a:r>
              <a:rPr lang="en-US" sz="2000" dirty="0">
                <a:solidFill>
                  <a:schemeClr val="bg2"/>
                </a:solidFill>
              </a:rPr>
              <a:t>automated, native tiering to public, private or hybrid cloud</a:t>
            </a:r>
          </a:p>
          <a:p>
            <a:pPr>
              <a:lnSpc>
                <a:spcPct val="90000"/>
              </a:lnSpc>
              <a:spcBef>
                <a:spcPts val="1800"/>
              </a:spcBef>
            </a:pPr>
            <a:r>
              <a:rPr lang="en-US" sz="2000" b="1" dirty="0">
                <a:solidFill>
                  <a:schemeClr val="bg1"/>
                </a:solidFill>
              </a:rPr>
              <a:t>Cost-effective: </a:t>
            </a:r>
            <a:r>
              <a:rPr lang="en-US" sz="2000" dirty="0">
                <a:solidFill>
                  <a:schemeClr val="bg2"/>
                </a:solidFill>
              </a:rPr>
              <a:t>send and retrieve only unique data for lower TCO</a:t>
            </a:r>
          </a:p>
          <a:p>
            <a:pPr>
              <a:lnSpc>
                <a:spcPct val="90000"/>
              </a:lnSpc>
              <a:spcBef>
                <a:spcPts val="1800"/>
              </a:spcBef>
            </a:pPr>
            <a:r>
              <a:rPr lang="en-US" sz="2000" b="1" dirty="0">
                <a:solidFill>
                  <a:schemeClr val="bg1"/>
                </a:solidFill>
              </a:rPr>
              <a:t>Open: </a:t>
            </a:r>
            <a:r>
              <a:rPr lang="en-US" sz="2000" dirty="0">
                <a:solidFill>
                  <a:schemeClr val="bg2"/>
                </a:solidFill>
              </a:rPr>
              <a:t>broad ecosystem and flexible deployment options</a:t>
            </a:r>
          </a:p>
          <a:p>
            <a:endParaRPr lang="en-US" dirty="0"/>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663" y="1480178"/>
            <a:ext cx="843383" cy="2595025"/>
          </a:xfrm>
          <a:prstGeom prst="rect">
            <a:avLst/>
          </a:prstGeom>
        </p:spPr>
      </p:pic>
      <p:grpSp>
        <p:nvGrpSpPr>
          <p:cNvPr id="10" name="Group 9"/>
          <p:cNvGrpSpPr/>
          <p:nvPr/>
        </p:nvGrpSpPr>
        <p:grpSpPr>
          <a:xfrm>
            <a:off x="1157944" y="1707312"/>
            <a:ext cx="3078866" cy="1799816"/>
            <a:chOff x="3803907" y="1394414"/>
            <a:chExt cx="5203324" cy="2765769"/>
          </a:xfrm>
        </p:grpSpPr>
        <p:sp>
          <p:nvSpPr>
            <p:cNvPr id="12" name="Down Arrow 11"/>
            <p:cNvSpPr/>
            <p:nvPr/>
          </p:nvSpPr>
          <p:spPr>
            <a:xfrm rot="16200000">
              <a:off x="4218155" y="2468993"/>
              <a:ext cx="552313" cy="1380810"/>
            </a:xfrm>
            <a:prstGeom prst="downArrow">
              <a:avLst/>
            </a:prstGeom>
            <a:gradFill>
              <a:gsLst>
                <a:gs pos="0">
                  <a:schemeClr val="accent1">
                    <a:lumMod val="20000"/>
                    <a:lumOff val="80000"/>
                  </a:schemeClr>
                </a:gs>
                <a:gs pos="100000">
                  <a:srgbClr val="007DB8"/>
                </a:gs>
              </a:gsLst>
              <a:lin ang="5400000" scaled="0"/>
            </a:gradFill>
            <a:ln w="12700" cmpd="sng">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endParaRPr lang="en-US" sz="1400" dirty="0">
                <a:solidFill>
                  <a:schemeClr val="accent1">
                    <a:lumMod val="20000"/>
                    <a:lumOff val="80000"/>
                  </a:schemeClr>
                </a:solidFill>
              </a:endParaRPr>
            </a:p>
          </p:txBody>
        </p:sp>
        <p:pic>
          <p:nvPicPr>
            <p:cNvPr id="13" name="Picture 12"/>
            <p:cNvPicPr>
              <a:picLocks noChangeAspect="1"/>
            </p:cNvPicPr>
            <p:nvPr/>
          </p:nvPicPr>
          <p:blipFill>
            <a:blip r:embed="rId4"/>
            <a:stretch>
              <a:fillRect/>
            </a:stretch>
          </p:blipFill>
          <p:spPr>
            <a:xfrm>
              <a:off x="3901280" y="2845875"/>
              <a:ext cx="307682" cy="426773"/>
            </a:xfrm>
            <a:prstGeom prst="rect">
              <a:avLst/>
            </a:prstGeom>
          </p:spPr>
        </p:pic>
        <p:pic>
          <p:nvPicPr>
            <p:cNvPr id="14" name="Picture 13" descr="cloud bl2 -wht fill.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26538" y="1394414"/>
              <a:ext cx="3780693" cy="2457450"/>
            </a:xfrm>
            <a:prstGeom prst="rect">
              <a:avLst/>
            </a:prstGeom>
          </p:spPr>
        </p:pic>
        <p:sp>
          <p:nvSpPr>
            <p:cNvPr id="15" name="TextBox 14"/>
            <p:cNvSpPr txBox="1"/>
            <p:nvPr/>
          </p:nvSpPr>
          <p:spPr>
            <a:xfrm>
              <a:off x="5911175" y="3944739"/>
              <a:ext cx="2549450" cy="215444"/>
            </a:xfrm>
            <a:prstGeom prst="rect">
              <a:avLst/>
            </a:prstGeom>
            <a:noFill/>
          </p:spPr>
          <p:txBody>
            <a:bodyPr wrap="square" lIns="0" tIns="0" rIns="0" bIns="0" rtlCol="0">
              <a:spAutoFit/>
            </a:bodyPr>
            <a:lstStyle/>
            <a:p>
              <a:pPr algn="ctr" defTabSz="457200" fontAlgn="auto">
                <a:spcBef>
                  <a:spcPts val="0"/>
                </a:spcBef>
                <a:spcAft>
                  <a:spcPts val="0"/>
                </a:spcAft>
              </a:pPr>
              <a:r>
                <a:rPr lang="en-US" sz="1400" dirty="0" smtClean="0">
                  <a:solidFill>
                    <a:schemeClr val="bg2"/>
                  </a:solidFill>
                  <a:latin typeface="Verdana"/>
                </a:rPr>
                <a:t>Long-term Retention</a:t>
              </a:r>
            </a:p>
          </p:txBody>
        </p:sp>
        <p:pic>
          <p:nvPicPr>
            <p:cNvPr id="16" name="Picture 15" descr="ECS_-_Fade.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464820" y="1884547"/>
              <a:ext cx="487333" cy="712637"/>
            </a:xfrm>
            <a:prstGeom prst="rect">
              <a:avLst/>
            </a:prstGeom>
          </p:spPr>
        </p:pic>
        <p:pic>
          <p:nvPicPr>
            <p:cNvPr id="17" name="Picture 16" descr="virtustream logo - new-2.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73976" y="3026075"/>
              <a:ext cx="1611924" cy="493146"/>
            </a:xfrm>
            <a:prstGeom prst="rect">
              <a:avLst/>
            </a:prstGeom>
          </p:spPr>
        </p:pic>
        <p:pic>
          <p:nvPicPr>
            <p:cNvPr id="18" name="Picture 17" descr="Sponsor-Logo-EMC.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63055" y="2266266"/>
              <a:ext cx="842024" cy="271116"/>
            </a:xfrm>
            <a:prstGeom prst="rect">
              <a:avLst/>
            </a:prstGeom>
          </p:spPr>
        </p:pic>
        <p:sp>
          <p:nvSpPr>
            <p:cNvPr id="19" name="TextBox 18"/>
            <p:cNvSpPr txBox="1"/>
            <p:nvPr/>
          </p:nvSpPr>
          <p:spPr>
            <a:xfrm>
              <a:off x="6411061" y="2595588"/>
              <a:ext cx="1437894" cy="161583"/>
            </a:xfrm>
            <a:prstGeom prst="rect">
              <a:avLst/>
            </a:prstGeom>
            <a:noFill/>
          </p:spPr>
          <p:txBody>
            <a:bodyPr wrap="none" lIns="0" tIns="0" rIns="0" bIns="0" rtlCol="0">
              <a:spAutoFit/>
            </a:bodyPr>
            <a:lstStyle/>
            <a:p>
              <a:pPr defTabSz="457200" fontAlgn="auto">
                <a:spcBef>
                  <a:spcPts val="0"/>
                </a:spcBef>
                <a:spcAft>
                  <a:spcPts val="0"/>
                </a:spcAft>
              </a:pPr>
              <a:r>
                <a:rPr lang="en-US" sz="1050" dirty="0" smtClean="0">
                  <a:solidFill>
                    <a:srgbClr val="717074"/>
                  </a:solidFill>
                  <a:latin typeface="Verdana"/>
                </a:rPr>
                <a:t>Elastic Cloud Storage</a:t>
              </a:r>
            </a:p>
          </p:txBody>
        </p:sp>
        <p:pic>
          <p:nvPicPr>
            <p:cNvPr id="21" name="Picture 20"/>
            <p:cNvPicPr>
              <a:picLocks noChangeAspect="1"/>
            </p:cNvPicPr>
            <p:nvPr/>
          </p:nvPicPr>
          <p:blipFill>
            <a:blip r:embed="rId4"/>
            <a:stretch>
              <a:fillRect/>
            </a:stretch>
          </p:blipFill>
          <p:spPr>
            <a:xfrm>
              <a:off x="8462343" y="3593580"/>
              <a:ext cx="307682" cy="426773"/>
            </a:xfrm>
            <a:prstGeom prst="rect">
              <a:avLst/>
            </a:prstGeom>
          </p:spPr>
        </p:pic>
        <p:sp>
          <p:nvSpPr>
            <p:cNvPr id="22" name="TextBox 21"/>
            <p:cNvSpPr txBox="1"/>
            <p:nvPr/>
          </p:nvSpPr>
          <p:spPr>
            <a:xfrm>
              <a:off x="7457207" y="2947325"/>
              <a:ext cx="1151324" cy="745257"/>
            </a:xfrm>
            <a:prstGeom prst="rect">
              <a:avLst/>
            </a:prstGeom>
            <a:noFill/>
          </p:spPr>
          <p:txBody>
            <a:bodyPr wrap="square" rtlCol="0">
              <a:spAutoFit/>
            </a:bodyPr>
            <a:lstStyle/>
            <a:p>
              <a:pPr>
                <a:lnSpc>
                  <a:spcPct val="90000"/>
                </a:lnSpc>
                <a:spcBef>
                  <a:spcPts val="600"/>
                </a:spcBef>
                <a:spcAft>
                  <a:spcPts val="0"/>
                </a:spcAft>
                <a:buClr>
                  <a:schemeClr val="bg1"/>
                </a:buClr>
              </a:pPr>
              <a:r>
                <a:rPr lang="en-US" sz="700" b="1" dirty="0" smtClean="0">
                  <a:solidFill>
                    <a:schemeClr val="bg2"/>
                  </a:solidFill>
                  <a:latin typeface="+mn-lt"/>
                </a:rPr>
                <a:t>3</a:t>
              </a:r>
              <a:r>
                <a:rPr lang="en-US" sz="700" b="1" baseline="30000" dirty="0" smtClean="0">
                  <a:solidFill>
                    <a:schemeClr val="bg2"/>
                  </a:solidFill>
                  <a:latin typeface="+mn-lt"/>
                </a:rPr>
                <a:t>rd</a:t>
              </a:r>
              <a:r>
                <a:rPr lang="en-US" sz="700" b="1" dirty="0" smtClean="0">
                  <a:solidFill>
                    <a:schemeClr val="bg2"/>
                  </a:solidFill>
                  <a:latin typeface="+mn-lt"/>
                </a:rPr>
                <a:t> Party</a:t>
              </a:r>
            </a:p>
            <a:p>
              <a:pPr>
                <a:lnSpc>
                  <a:spcPct val="90000"/>
                </a:lnSpc>
                <a:spcBef>
                  <a:spcPts val="600"/>
                </a:spcBef>
                <a:spcAft>
                  <a:spcPts val="0"/>
                </a:spcAft>
                <a:buClr>
                  <a:schemeClr val="bg1"/>
                </a:buClr>
              </a:pPr>
              <a:r>
                <a:rPr lang="en-US" sz="700" b="1" dirty="0" smtClean="0">
                  <a:solidFill>
                    <a:schemeClr val="bg2"/>
                  </a:solidFill>
                  <a:latin typeface="+mn-lt"/>
                </a:rPr>
                <a:t>Public Clouds</a:t>
              </a:r>
            </a:p>
          </p:txBody>
        </p:sp>
      </p:grpSp>
    </p:spTree>
    <p:extLst>
      <p:ext uri="{BB962C8B-B14F-4D97-AF65-F5344CB8AC3E}">
        <p14:creationId xmlns:p14="http://schemas.microsoft.com/office/powerpoint/2010/main" val="1926219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body" sz="quarter" idx="10"/>
          </p:nvPr>
        </p:nvSpPr>
        <p:spPr>
          <a:xfrm>
            <a:off x="274319" y="750959"/>
            <a:ext cx="7955280" cy="238842"/>
          </a:xfrm>
        </p:spPr>
        <p:txBody>
          <a:bodyPr/>
          <a:lstStyle/>
          <a:p>
            <a:r>
              <a:rPr lang="en-US" sz="1400" b="1" cap="none" dirty="0" smtClean="0"/>
              <a:t>Software defined protection storage</a:t>
            </a:r>
            <a:endParaRPr lang="en-US" sz="1400" b="1" cap="none" dirty="0"/>
          </a:p>
        </p:txBody>
      </p:sp>
      <p:sp>
        <p:nvSpPr>
          <p:cNvPr id="2" name="Title 1"/>
          <p:cNvSpPr>
            <a:spLocks noGrp="1"/>
          </p:cNvSpPr>
          <p:nvPr>
            <p:ph type="title"/>
          </p:nvPr>
        </p:nvSpPr>
        <p:spPr/>
        <p:txBody>
          <a:bodyPr/>
          <a:lstStyle/>
          <a:p>
            <a:r>
              <a:rPr lang="en-US" cap="none" dirty="0" smtClean="0">
                <a:solidFill>
                  <a:schemeClr val="bg1"/>
                </a:solidFill>
              </a:rPr>
              <a:t>Data Domain Virtual Edition</a:t>
            </a:r>
            <a:endParaRPr lang="en-US" cap="none" dirty="0">
              <a:solidFill>
                <a:schemeClr val="bg1"/>
              </a:solidFill>
            </a:endParaRPr>
          </a:p>
        </p:txBody>
      </p:sp>
      <p:pic>
        <p:nvPicPr>
          <p:cNvPr id="6" name="Picture 5" descr="DDVEacryonym-Icons-0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83535" y="1486624"/>
            <a:ext cx="2590800" cy="2590800"/>
          </a:xfrm>
          <a:prstGeom prst="rect">
            <a:avLst/>
          </a:prstGeom>
        </p:spPr>
      </p:pic>
      <p:sp>
        <p:nvSpPr>
          <p:cNvPr id="7" name="Content Placeholder 5"/>
          <p:cNvSpPr txBox="1">
            <a:spLocks/>
          </p:cNvSpPr>
          <p:nvPr/>
        </p:nvSpPr>
        <p:spPr>
          <a:xfrm>
            <a:off x="3975273" y="1280160"/>
            <a:ext cx="5517661" cy="3200400"/>
          </a:xfrm>
          <a:prstGeom prst="rect">
            <a:avLst/>
          </a:prstGeom>
        </p:spPr>
        <p:txBody>
          <a:bodyPr/>
          <a:lst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a:lstStyle>
          <a:p>
            <a:pPr>
              <a:buClr>
                <a:schemeClr val="tx2">
                  <a:lumMod val="65000"/>
                </a:schemeClr>
              </a:buClr>
            </a:pPr>
            <a:r>
              <a:rPr lang="en-US" sz="1600" dirty="0" smtClean="0">
                <a:latin typeface="Arial" panose="020B0604020202020204" pitchFamily="34" charset="0"/>
                <a:cs typeface="Arial" panose="020B0604020202020204" pitchFamily="34" charset="0"/>
              </a:rPr>
              <a:t>Download </a:t>
            </a:r>
            <a:r>
              <a:rPr lang="en-US" sz="1600" dirty="0">
                <a:latin typeface="Arial" panose="020B0604020202020204" pitchFamily="34" charset="0"/>
                <a:cs typeface="Arial" panose="020B0604020202020204" pitchFamily="34" charset="0"/>
              </a:rPr>
              <a:t>and deploy in minutes</a:t>
            </a:r>
          </a:p>
          <a:p>
            <a:pPr>
              <a:buClr>
                <a:schemeClr val="tx2">
                  <a:lumMod val="65000"/>
                </a:schemeClr>
              </a:buClr>
            </a:pPr>
            <a:r>
              <a:rPr lang="en-US" sz="1600" dirty="0">
                <a:latin typeface="Arial" panose="020B0604020202020204" pitchFamily="34" charset="0"/>
                <a:cs typeface="Arial" panose="020B0604020202020204" pitchFamily="34" charset="0"/>
              </a:rPr>
              <a:t>Flexible capacity scales up to 96 TB</a:t>
            </a:r>
          </a:p>
          <a:p>
            <a:pPr>
              <a:buClr>
                <a:schemeClr val="tx2">
                  <a:lumMod val="65000"/>
                </a:schemeClr>
              </a:buClr>
            </a:pPr>
            <a:r>
              <a:rPr lang="en-US" sz="1600" dirty="0">
                <a:latin typeface="Arial" panose="020B0604020202020204" pitchFamily="34" charset="0"/>
                <a:cs typeface="Arial" panose="020B0604020202020204" pitchFamily="34" charset="0"/>
              </a:rPr>
              <a:t>Leverage existing </a:t>
            </a:r>
            <a:r>
              <a:rPr lang="en-US" sz="1600" dirty="0" smtClean="0">
                <a:latin typeface="Arial" panose="020B0604020202020204" pitchFamily="34" charset="0"/>
                <a:cs typeface="Arial" panose="020B0604020202020204" pitchFamily="34" charset="0"/>
              </a:rPr>
              <a:t>infrastructure</a:t>
            </a:r>
          </a:p>
          <a:p>
            <a:pPr>
              <a:buClr>
                <a:schemeClr val="tx2">
                  <a:lumMod val="65000"/>
                </a:schemeClr>
              </a:buClr>
            </a:pPr>
            <a:r>
              <a:rPr lang="en-US" sz="1600" dirty="0" smtClean="0">
                <a:latin typeface="Arial" panose="020B0604020202020204" pitchFamily="34" charset="0"/>
                <a:cs typeface="Arial" panose="020B0604020202020204" pitchFamily="34" charset="0"/>
              </a:rPr>
              <a:t>Typical </a:t>
            </a:r>
            <a:r>
              <a:rPr lang="en-US" sz="1600" dirty="0">
                <a:latin typeface="Arial" panose="020B0604020202020204" pitchFamily="34" charset="0"/>
                <a:cs typeface="Arial" panose="020B0604020202020204" pitchFamily="34" charset="0"/>
              </a:rPr>
              <a:t>u</a:t>
            </a:r>
            <a:r>
              <a:rPr lang="en-US" sz="1600" dirty="0" smtClean="0">
                <a:latin typeface="Arial" panose="020B0604020202020204" pitchFamily="34" charset="0"/>
                <a:cs typeface="Arial" panose="020B0604020202020204" pitchFamily="34" charset="0"/>
              </a:rPr>
              <a:t>se cases</a:t>
            </a:r>
            <a:endParaRPr lang="en-US" sz="1600" dirty="0">
              <a:latin typeface="Arial" panose="020B0604020202020204" pitchFamily="34" charset="0"/>
              <a:cs typeface="Arial" panose="020B0604020202020204" pitchFamily="34" charset="0"/>
            </a:endParaRPr>
          </a:p>
          <a:p>
            <a:pPr lvl="1"/>
            <a:r>
              <a:rPr lang="en-US" sz="1400" dirty="0" smtClean="0">
                <a:latin typeface="Arial" panose="020B0604020202020204" pitchFamily="34" charset="0"/>
                <a:cs typeface="Arial" panose="020B0604020202020204" pitchFamily="34" charset="0"/>
              </a:rPr>
              <a:t>ROBO</a:t>
            </a:r>
            <a:endParaRPr lang="en-US" sz="1400" dirty="0">
              <a:latin typeface="Arial" panose="020B0604020202020204" pitchFamily="34" charset="0"/>
              <a:cs typeface="Arial" panose="020B0604020202020204" pitchFamily="34" charset="0"/>
            </a:endParaRPr>
          </a:p>
          <a:p>
            <a:pPr lvl="1"/>
            <a:r>
              <a:rPr lang="en-US" sz="1400" dirty="0" smtClean="0">
                <a:latin typeface="Arial" panose="020B0604020202020204" pitchFamily="34" charset="0"/>
                <a:cs typeface="Arial" panose="020B0604020202020204" pitchFamily="34" charset="0"/>
              </a:rPr>
              <a:t>Small </a:t>
            </a:r>
            <a:r>
              <a:rPr lang="en-US" sz="1400" dirty="0">
                <a:latin typeface="Arial" panose="020B0604020202020204" pitchFamily="34" charset="0"/>
                <a:cs typeface="Arial" panose="020B0604020202020204" pitchFamily="34" charset="0"/>
              </a:rPr>
              <a:t>mid-sized Data Centers</a:t>
            </a:r>
          </a:p>
          <a:p>
            <a:pPr lvl="1"/>
            <a:r>
              <a:rPr lang="en-US" sz="1400" dirty="0" smtClean="0">
                <a:latin typeface="Arial" panose="020B0604020202020204" pitchFamily="34" charset="0"/>
                <a:cs typeface="Arial" panose="020B0604020202020204" pitchFamily="34" charset="0"/>
              </a:rPr>
              <a:t>Backup </a:t>
            </a:r>
            <a:r>
              <a:rPr lang="en-US" sz="1400" dirty="0">
                <a:latin typeface="Arial" panose="020B0604020202020204" pitchFamily="34" charset="0"/>
                <a:cs typeface="Arial" panose="020B0604020202020204" pitchFamily="34" charset="0"/>
              </a:rPr>
              <a:t>as a service (BaaS)</a:t>
            </a:r>
          </a:p>
          <a:p>
            <a:pPr lvl="1"/>
            <a:r>
              <a:rPr lang="en-US" sz="1400" dirty="0" smtClean="0">
                <a:latin typeface="Arial" panose="020B0604020202020204" pitchFamily="34" charset="0"/>
                <a:cs typeface="Arial" panose="020B0604020202020204" pitchFamily="34" charset="0"/>
              </a:rPr>
              <a:t>Replication </a:t>
            </a:r>
            <a:r>
              <a:rPr lang="en-US" sz="1400" dirty="0">
                <a:latin typeface="Arial" panose="020B0604020202020204" pitchFamily="34" charset="0"/>
                <a:cs typeface="Arial" panose="020B0604020202020204" pitchFamily="34" charset="0"/>
              </a:rPr>
              <a:t>as a service (</a:t>
            </a:r>
            <a:r>
              <a:rPr lang="en-US" sz="1400" dirty="0" err="1">
                <a:latin typeface="Arial" panose="020B0604020202020204" pitchFamily="34" charset="0"/>
                <a:cs typeface="Arial" panose="020B0604020202020204" pitchFamily="34" charset="0"/>
              </a:rPr>
              <a:t>RaaS</a:t>
            </a:r>
            <a:r>
              <a:rPr lang="en-US" sz="1400" dirty="0">
                <a:latin typeface="Arial" panose="020B0604020202020204" pitchFamily="34" charset="0"/>
                <a:cs typeface="Arial" panose="020B0604020202020204" pitchFamily="34" charset="0"/>
              </a:rPr>
              <a:t>)</a:t>
            </a:r>
          </a:p>
          <a:p>
            <a:pPr lvl="0"/>
            <a:r>
              <a:rPr lang="en-US" sz="1600" dirty="0" smtClean="0">
                <a:latin typeface="Arial" panose="020B0604020202020204" pitchFamily="34" charset="0"/>
                <a:cs typeface="Arial" panose="020B0604020202020204" pitchFamily="34" charset="0"/>
              </a:rPr>
              <a:t>Validated </a:t>
            </a:r>
            <a:r>
              <a:rPr lang="en-US" sz="1600" dirty="0">
                <a:latin typeface="Arial" panose="020B0604020202020204" pitchFamily="34" charset="0"/>
                <a:cs typeface="Arial" panose="020B0604020202020204" pitchFamily="34" charset="0"/>
              </a:rPr>
              <a:t>solution</a:t>
            </a:r>
          </a:p>
          <a:p>
            <a:pPr lvl="1"/>
            <a:r>
              <a:rPr lang="en-US" sz="1400" dirty="0" smtClean="0">
                <a:latin typeface="Arial" panose="020B0604020202020204" pitchFamily="34" charset="0"/>
                <a:cs typeface="Arial" panose="020B0604020202020204" pitchFamily="34" charset="0"/>
              </a:rPr>
              <a:t>DELL </a:t>
            </a:r>
            <a:r>
              <a:rPr lang="en-US" sz="1400" dirty="0">
                <a:latin typeface="Arial" panose="020B0604020202020204" pitchFamily="34" charset="0"/>
                <a:cs typeface="Arial" panose="020B0604020202020204" pitchFamily="34" charset="0"/>
              </a:rPr>
              <a:t>Power Edge </a:t>
            </a:r>
            <a:r>
              <a:rPr lang="en-US" sz="1400" dirty="0" smtClean="0">
                <a:latin typeface="Arial" panose="020B0604020202020204" pitchFamily="34" charset="0"/>
                <a:cs typeface="Arial" panose="020B0604020202020204" pitchFamily="34" charset="0"/>
              </a:rPr>
              <a:t>Server</a:t>
            </a:r>
          </a:p>
          <a:p>
            <a:pPr lvl="1"/>
            <a:r>
              <a:rPr lang="en-US" sz="1400" dirty="0" err="1" smtClean="0">
                <a:latin typeface="Arial" panose="020B0604020202020204" pitchFamily="34" charset="0"/>
                <a:cs typeface="Arial" panose="020B0604020202020204" pitchFamily="34" charset="0"/>
              </a:rPr>
              <a:t>VxRail</a:t>
            </a:r>
            <a:r>
              <a:rPr lang="en-US" sz="1400" dirty="0" smtClean="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Solution</a:t>
            </a:r>
          </a:p>
          <a:p>
            <a:pPr lvl="1" indent="-231775">
              <a:buClr>
                <a:schemeClr val="tx2">
                  <a:lumMod val="65000"/>
                </a:schemeClr>
              </a:buClr>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828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3406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5114" y="228600"/>
            <a:ext cx="5567295" cy="428625"/>
          </a:xfrm>
        </p:spPr>
        <p:txBody>
          <a:bodyPr/>
          <a:lstStyle/>
          <a:p>
            <a:r>
              <a:rPr lang="en-US" cap="none" dirty="0" smtClean="0">
                <a:solidFill>
                  <a:schemeClr val="bg1"/>
                </a:solidFill>
              </a:rPr>
              <a:t>Continuous Replication</a:t>
            </a:r>
            <a:endParaRPr lang="en-US" strike="sngStrike" cap="none" dirty="0">
              <a:solidFill>
                <a:schemeClr val="bg1"/>
              </a:solidFill>
            </a:endParaRPr>
          </a:p>
        </p:txBody>
      </p:sp>
      <p:sp>
        <p:nvSpPr>
          <p:cNvPr id="13" name="Left-Right Arrow 12"/>
          <p:cNvSpPr/>
          <p:nvPr/>
        </p:nvSpPr>
        <p:spPr>
          <a:xfrm>
            <a:off x="5362588" y="248369"/>
            <a:ext cx="3635111" cy="505225"/>
          </a:xfrm>
          <a:prstGeom prst="lef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w="127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p:cNvPicPr>
            <a:picLocks noChangeAspect="1"/>
          </p:cNvPicPr>
          <p:nvPr/>
        </p:nvPicPr>
        <p:blipFill>
          <a:blip r:embed="rId3" cstate="email">
            <a:duotone>
              <a:schemeClr val="accent1">
                <a:shade val="45000"/>
                <a:satMod val="135000"/>
              </a:schemeClr>
              <a:prstClr val="white"/>
            </a:duotone>
            <a:extLst>
              <a:ext uri="{BEBA8EAE-BF5A-486C-A8C5-ECC9F3942E4B}">
                <a14:imgProps xmlns:a14="http://schemas.microsoft.com/office/drawing/2010/main">
                  <a14:imgLayer r:embed="rId4">
                    <a14:imgEffect>
                      <a14:backgroundRemoval t="10000" b="90000" l="10000" r="90000"/>
                    </a14:imgEffect>
                    <a14:imgEffect>
                      <a14:sharpenSoften amount="100000"/>
                    </a14:imgEffect>
                    <a14:imgEffect>
                      <a14:colorTemperature colorTemp="11500"/>
                    </a14:imgEffect>
                    <a14:imgEffect>
                      <a14:saturation sat="400000"/>
                    </a14:imgEffect>
                    <a14:imgEffect>
                      <a14:brightnessContrast contrast="33000"/>
                    </a14:imgEffect>
                  </a14:imgLayer>
                </a14:imgProps>
              </a:ext>
              <a:ext uri="{28A0092B-C50C-407E-A947-70E740481C1C}">
                <a14:useLocalDpi xmlns:a14="http://schemas.microsoft.com/office/drawing/2010/main"/>
              </a:ext>
            </a:extLst>
          </a:blip>
          <a:stretch>
            <a:fillRect/>
          </a:stretch>
        </p:blipFill>
        <p:spPr>
          <a:xfrm>
            <a:off x="6546931" y="231712"/>
            <a:ext cx="593384" cy="593384"/>
          </a:xfrm>
          <a:prstGeom prst="rect">
            <a:avLst/>
          </a:prstGeom>
          <a:effectLst/>
        </p:spPr>
      </p:pic>
      <p:sp>
        <p:nvSpPr>
          <p:cNvPr id="15" name="TextBox 14"/>
          <p:cNvSpPr txBox="1"/>
          <p:nvPr/>
        </p:nvSpPr>
        <p:spPr>
          <a:xfrm>
            <a:off x="6584902" y="433044"/>
            <a:ext cx="468077" cy="123111"/>
          </a:xfrm>
          <a:prstGeom prst="rect">
            <a:avLst/>
          </a:prstGeom>
          <a:noFill/>
        </p:spPr>
        <p:txBody>
          <a:bodyPr wrap="none" lIns="0" tIns="0" rIns="0" bIns="0" rtlCol="0">
            <a:spAutoFit/>
          </a:bodyPr>
          <a:lstStyle/>
          <a:p>
            <a:pPr algn="ctr"/>
            <a:r>
              <a:rPr lang="en-US" sz="800" b="1" dirty="0" smtClean="0">
                <a:solidFill>
                  <a:schemeClr val="tx2"/>
                </a:solidFill>
                <a:effectLst>
                  <a:outerShdw blurRad="38100" dist="38100" dir="2700000" algn="tl">
                    <a:srgbClr val="000000">
                      <a:alpha val="43137"/>
                    </a:srgbClr>
                  </a:outerShdw>
                </a:effectLst>
              </a:rPr>
              <a:t>Snapshot</a:t>
            </a:r>
          </a:p>
        </p:txBody>
      </p:sp>
      <p:pic>
        <p:nvPicPr>
          <p:cNvPr id="16" name="Picture 15"/>
          <p:cNvPicPr>
            <a:picLocks noChangeAspect="1"/>
          </p:cNvPicPr>
          <p:nvPr/>
        </p:nvPicPr>
        <p:blipFill>
          <a:blip r:embed="rId3" cstate="email">
            <a:duotone>
              <a:schemeClr val="accent1">
                <a:shade val="45000"/>
                <a:satMod val="135000"/>
              </a:schemeClr>
              <a:prstClr val="white"/>
            </a:duotone>
            <a:extLst>
              <a:ext uri="{BEBA8EAE-BF5A-486C-A8C5-ECC9F3942E4B}">
                <a14:imgProps xmlns:a14="http://schemas.microsoft.com/office/drawing/2010/main">
                  <a14:imgLayer r:embed="rId4">
                    <a14:imgEffect>
                      <a14:backgroundRemoval t="10000" b="90000" l="10000" r="90000"/>
                    </a14:imgEffect>
                    <a14:imgEffect>
                      <a14:sharpenSoften amount="100000"/>
                    </a14:imgEffect>
                    <a14:imgEffect>
                      <a14:colorTemperature colorTemp="11500"/>
                    </a14:imgEffect>
                    <a14:imgEffect>
                      <a14:saturation sat="400000"/>
                    </a14:imgEffect>
                    <a14:imgEffect>
                      <a14:brightnessContrast contrast="33000"/>
                    </a14:imgEffect>
                  </a14:imgLayer>
                </a14:imgProps>
              </a:ext>
              <a:ext uri="{28A0092B-C50C-407E-A947-70E740481C1C}">
                <a14:useLocalDpi xmlns:a14="http://schemas.microsoft.com/office/drawing/2010/main"/>
              </a:ext>
            </a:extLst>
          </a:blip>
          <a:stretch>
            <a:fillRect/>
          </a:stretch>
        </p:blipFill>
        <p:spPr>
          <a:xfrm>
            <a:off x="5789525" y="231712"/>
            <a:ext cx="593384" cy="593384"/>
          </a:xfrm>
          <a:prstGeom prst="rect">
            <a:avLst/>
          </a:prstGeom>
          <a:effectLst>
            <a:glow rad="101600">
              <a:srgbClr val="FFFF00">
                <a:alpha val="60000"/>
              </a:srgbClr>
            </a:glow>
          </a:effectLst>
        </p:spPr>
      </p:pic>
      <p:sp>
        <p:nvSpPr>
          <p:cNvPr id="17" name="TextBox 16"/>
          <p:cNvSpPr txBox="1"/>
          <p:nvPr/>
        </p:nvSpPr>
        <p:spPr>
          <a:xfrm>
            <a:off x="5808896" y="433044"/>
            <a:ext cx="554639" cy="123111"/>
          </a:xfrm>
          <a:prstGeom prst="rect">
            <a:avLst/>
          </a:prstGeom>
          <a:noFill/>
        </p:spPr>
        <p:txBody>
          <a:bodyPr wrap="none" lIns="0" tIns="0" rIns="0" bIns="0" rtlCol="0">
            <a:spAutoFit/>
          </a:bodyPr>
          <a:lstStyle/>
          <a:p>
            <a:pPr algn="ctr"/>
            <a:r>
              <a:rPr lang="en-US" sz="800" b="1" dirty="0" smtClean="0">
                <a:solidFill>
                  <a:schemeClr val="tx2"/>
                </a:solidFill>
                <a:effectLst>
                  <a:outerShdw blurRad="38100" dist="38100" dir="2700000" algn="tl">
                    <a:srgbClr val="000000">
                      <a:alpha val="43137"/>
                    </a:srgbClr>
                  </a:outerShdw>
                </a:effectLst>
                <a:latin typeface="+mn-lt"/>
              </a:rPr>
              <a:t>Replication</a:t>
            </a:r>
          </a:p>
        </p:txBody>
      </p:sp>
      <p:pic>
        <p:nvPicPr>
          <p:cNvPr id="18" name="Picture 17"/>
          <p:cNvPicPr>
            <a:picLocks noChangeAspect="1"/>
          </p:cNvPicPr>
          <p:nvPr/>
        </p:nvPicPr>
        <p:blipFill>
          <a:blip r:embed="rId3" cstate="email">
            <a:duotone>
              <a:schemeClr val="accent1">
                <a:shade val="45000"/>
                <a:satMod val="135000"/>
              </a:schemeClr>
              <a:prstClr val="white"/>
            </a:duotone>
            <a:extLst>
              <a:ext uri="{BEBA8EAE-BF5A-486C-A8C5-ECC9F3942E4B}">
                <a14:imgProps xmlns:a14="http://schemas.microsoft.com/office/drawing/2010/main">
                  <a14:imgLayer r:embed="rId4">
                    <a14:imgEffect>
                      <a14:backgroundRemoval t="10000" b="90000" l="10000" r="90000"/>
                    </a14:imgEffect>
                    <a14:imgEffect>
                      <a14:sharpenSoften amount="100000"/>
                    </a14:imgEffect>
                    <a14:imgEffect>
                      <a14:colorTemperature colorTemp="11500"/>
                    </a14:imgEffect>
                    <a14:imgEffect>
                      <a14:saturation sat="400000"/>
                    </a14:imgEffect>
                    <a14:imgEffect>
                      <a14:brightnessContrast contrast="33000"/>
                    </a14:imgEffect>
                  </a14:imgLayer>
                </a14:imgProps>
              </a:ext>
              <a:ext uri="{28A0092B-C50C-407E-A947-70E740481C1C}">
                <a14:useLocalDpi xmlns:a14="http://schemas.microsoft.com/office/drawing/2010/main"/>
              </a:ext>
            </a:extLst>
          </a:blip>
          <a:stretch>
            <a:fillRect/>
          </a:stretch>
        </p:blipFill>
        <p:spPr>
          <a:xfrm>
            <a:off x="7304337" y="231712"/>
            <a:ext cx="593384" cy="593384"/>
          </a:xfrm>
          <a:prstGeom prst="rect">
            <a:avLst/>
          </a:prstGeom>
        </p:spPr>
      </p:pic>
      <p:sp>
        <p:nvSpPr>
          <p:cNvPr id="19" name="TextBox 18"/>
          <p:cNvSpPr txBox="1"/>
          <p:nvPr/>
        </p:nvSpPr>
        <p:spPr>
          <a:xfrm>
            <a:off x="7400894" y="433044"/>
            <a:ext cx="371897" cy="123111"/>
          </a:xfrm>
          <a:prstGeom prst="rect">
            <a:avLst/>
          </a:prstGeom>
          <a:noFill/>
        </p:spPr>
        <p:txBody>
          <a:bodyPr wrap="none" lIns="0" tIns="0" rIns="0" bIns="0" rtlCol="0">
            <a:spAutoFit/>
          </a:bodyPr>
          <a:lstStyle/>
          <a:p>
            <a:pPr algn="ctr"/>
            <a:r>
              <a:rPr lang="en-US" sz="800" b="1" dirty="0" smtClean="0">
                <a:solidFill>
                  <a:schemeClr val="tx2"/>
                </a:solidFill>
                <a:effectLst>
                  <a:outerShdw blurRad="38100" dist="38100" dir="2700000" algn="tl">
                    <a:srgbClr val="000000">
                      <a:alpha val="43137"/>
                    </a:srgbClr>
                  </a:outerShdw>
                </a:effectLst>
              </a:rPr>
              <a:t>Backup</a:t>
            </a:r>
          </a:p>
        </p:txBody>
      </p:sp>
      <p:pic>
        <p:nvPicPr>
          <p:cNvPr id="20" name="Picture 19"/>
          <p:cNvPicPr>
            <a:picLocks noChangeAspect="1"/>
          </p:cNvPicPr>
          <p:nvPr/>
        </p:nvPicPr>
        <p:blipFill>
          <a:blip r:embed="rId3" cstate="email">
            <a:duotone>
              <a:schemeClr val="accent1">
                <a:shade val="45000"/>
                <a:satMod val="135000"/>
              </a:schemeClr>
              <a:prstClr val="white"/>
            </a:duotone>
            <a:extLst>
              <a:ext uri="{BEBA8EAE-BF5A-486C-A8C5-ECC9F3942E4B}">
                <a14:imgProps xmlns:a14="http://schemas.microsoft.com/office/drawing/2010/main">
                  <a14:imgLayer r:embed="rId4">
                    <a14:imgEffect>
                      <a14:backgroundRemoval t="10000" b="90000" l="10000" r="90000"/>
                    </a14:imgEffect>
                    <a14:imgEffect>
                      <a14:sharpenSoften amount="100000"/>
                    </a14:imgEffect>
                    <a14:imgEffect>
                      <a14:colorTemperature colorTemp="11500"/>
                    </a14:imgEffect>
                    <a14:imgEffect>
                      <a14:saturation sat="400000"/>
                    </a14:imgEffect>
                    <a14:imgEffect>
                      <a14:brightnessContrast contrast="33000"/>
                    </a14:imgEffect>
                  </a14:imgLayer>
                </a14:imgProps>
              </a:ext>
              <a:ext uri="{28A0092B-C50C-407E-A947-70E740481C1C}">
                <a14:useLocalDpi xmlns:a14="http://schemas.microsoft.com/office/drawing/2010/main"/>
              </a:ext>
            </a:extLst>
          </a:blip>
          <a:stretch>
            <a:fillRect/>
          </a:stretch>
        </p:blipFill>
        <p:spPr>
          <a:xfrm>
            <a:off x="8061743" y="231712"/>
            <a:ext cx="593384" cy="593384"/>
          </a:xfrm>
          <a:prstGeom prst="rect">
            <a:avLst/>
          </a:prstGeom>
          <a:effectLst/>
        </p:spPr>
      </p:pic>
      <p:sp>
        <p:nvSpPr>
          <p:cNvPr id="21" name="TextBox 20"/>
          <p:cNvSpPr txBox="1"/>
          <p:nvPr/>
        </p:nvSpPr>
        <p:spPr>
          <a:xfrm>
            <a:off x="8168383" y="433044"/>
            <a:ext cx="378309" cy="123111"/>
          </a:xfrm>
          <a:prstGeom prst="rect">
            <a:avLst/>
          </a:prstGeom>
          <a:noFill/>
        </p:spPr>
        <p:txBody>
          <a:bodyPr wrap="none" lIns="0" tIns="0" rIns="0" bIns="0" rtlCol="0">
            <a:spAutoFit/>
          </a:bodyPr>
          <a:lstStyle/>
          <a:p>
            <a:pPr algn="ctr"/>
            <a:r>
              <a:rPr lang="en-US" sz="800" b="1" dirty="0" smtClean="0">
                <a:solidFill>
                  <a:schemeClr val="tx2"/>
                </a:solidFill>
                <a:effectLst>
                  <a:outerShdw blurRad="38100" dist="38100" dir="2700000" algn="tl">
                    <a:srgbClr val="000000">
                      <a:alpha val="43137"/>
                    </a:srgbClr>
                  </a:outerShdw>
                </a:effectLst>
                <a:latin typeface="+mn-lt"/>
              </a:rPr>
              <a:t>Archive</a:t>
            </a:r>
          </a:p>
        </p:txBody>
      </p:sp>
      <p:sp>
        <p:nvSpPr>
          <p:cNvPr id="22" name="Title 1"/>
          <p:cNvSpPr txBox="1">
            <a:spLocks/>
          </p:cNvSpPr>
          <p:nvPr/>
        </p:nvSpPr>
        <p:spPr>
          <a:xfrm>
            <a:off x="6069687" y="55500"/>
            <a:ext cx="2449512" cy="214312"/>
          </a:xfrm>
          <a:prstGeom prst="rect">
            <a:avLst/>
          </a:prstGeom>
        </p:spPr>
        <p:txBody>
          <a:bodyPr lIns="0" tIns="0" rIns="0" bIns="0" anchor="t" anchorCtr="0"/>
          <a:lstStyle>
            <a:lvl1pPr algn="l" defTabSz="457200" rtl="0" eaLnBrk="1" latinLnBrk="0" hangingPunct="1">
              <a:lnSpc>
                <a:spcPct val="100000"/>
              </a:lnSpc>
              <a:spcBef>
                <a:spcPct val="0"/>
              </a:spcBef>
              <a:buNone/>
              <a:defRPr sz="2800" kern="1200" cap="all" baseline="0">
                <a:solidFill>
                  <a:schemeClr val="tx2"/>
                </a:solidFill>
                <a:latin typeface="+mj-lt"/>
                <a:ea typeface="+mj-ea"/>
                <a:cs typeface="Verdana"/>
              </a:defRPr>
            </a:lvl1pPr>
          </a:lstStyle>
          <a:p>
            <a:r>
              <a:rPr lang="en-US" sz="1100" dirty="0" smtClean="0">
                <a:solidFill>
                  <a:schemeClr val="bg1"/>
                </a:solidFill>
              </a:rPr>
              <a:t>DATA PROTECTION CONTINUUM</a:t>
            </a:r>
            <a:endParaRPr lang="en-US" sz="1100" dirty="0">
              <a:solidFill>
                <a:schemeClr val="bg1"/>
              </a:solidFill>
            </a:endParaRPr>
          </a:p>
        </p:txBody>
      </p:sp>
      <p:sp>
        <p:nvSpPr>
          <p:cNvPr id="23" name="Content Placeholder 5"/>
          <p:cNvSpPr txBox="1">
            <a:spLocks/>
          </p:cNvSpPr>
          <p:nvPr/>
        </p:nvSpPr>
        <p:spPr>
          <a:xfrm>
            <a:off x="1848176" y="1473790"/>
            <a:ext cx="7028824" cy="2536591"/>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indent="-365760">
              <a:lnSpc>
                <a:spcPct val="150000"/>
              </a:lnSpc>
              <a:spcBef>
                <a:spcPts val="600"/>
              </a:spcBef>
              <a:buClr>
                <a:schemeClr val="bg1"/>
              </a:buClr>
              <a:buFont typeface="Wingdings" panose="05000000000000000000" pitchFamily="2" charset="2"/>
              <a:buChar char="§"/>
            </a:pPr>
            <a:r>
              <a:rPr lang="en-US" sz="1800" dirty="0" smtClean="0">
                <a:solidFill>
                  <a:schemeClr val="bg2"/>
                </a:solidFill>
              </a:rPr>
              <a:t>Any point-in-time recovery</a:t>
            </a:r>
          </a:p>
          <a:p>
            <a:pPr lvl="1" indent="-365760">
              <a:lnSpc>
                <a:spcPct val="150000"/>
              </a:lnSpc>
              <a:spcBef>
                <a:spcPts val="600"/>
              </a:spcBef>
              <a:buClr>
                <a:schemeClr val="bg1"/>
              </a:buClr>
              <a:buFont typeface="Wingdings" panose="05000000000000000000" pitchFamily="2" charset="2"/>
              <a:buChar char="§"/>
            </a:pPr>
            <a:r>
              <a:rPr lang="en-US" sz="1800" dirty="0">
                <a:solidFill>
                  <a:schemeClr val="bg2"/>
                </a:solidFill>
              </a:rPr>
              <a:t>Consistent recovery of inter-dependent applications</a:t>
            </a:r>
          </a:p>
          <a:p>
            <a:pPr lvl="1" indent="-365760">
              <a:lnSpc>
                <a:spcPct val="150000"/>
              </a:lnSpc>
              <a:spcBef>
                <a:spcPts val="600"/>
              </a:spcBef>
              <a:buClr>
                <a:schemeClr val="bg1"/>
              </a:buClr>
              <a:buFont typeface="Wingdings" panose="05000000000000000000" pitchFamily="2" charset="2"/>
              <a:buChar char="§"/>
            </a:pPr>
            <a:r>
              <a:rPr lang="en-US" sz="1800" dirty="0" smtClean="0">
                <a:solidFill>
                  <a:schemeClr val="bg2"/>
                </a:solidFill>
              </a:rPr>
              <a:t>Integrated </a:t>
            </a:r>
            <a:r>
              <a:rPr lang="en-US" sz="1800" dirty="0" err="1" smtClean="0">
                <a:solidFill>
                  <a:schemeClr val="bg2"/>
                </a:solidFill>
              </a:rPr>
              <a:t>vCenter</a:t>
            </a:r>
            <a:r>
              <a:rPr lang="en-US" sz="1800" dirty="0" smtClean="0">
                <a:solidFill>
                  <a:schemeClr val="bg2"/>
                </a:solidFill>
              </a:rPr>
              <a:t> management and orchestration</a:t>
            </a:r>
          </a:p>
          <a:p>
            <a:pPr lvl="1" indent="-365760">
              <a:lnSpc>
                <a:spcPct val="150000"/>
              </a:lnSpc>
              <a:spcBef>
                <a:spcPts val="600"/>
              </a:spcBef>
              <a:buClr>
                <a:schemeClr val="bg1"/>
              </a:buClr>
              <a:buFont typeface="Wingdings" panose="05000000000000000000" pitchFamily="2" charset="2"/>
              <a:buChar char="§"/>
            </a:pPr>
            <a:r>
              <a:rPr lang="en-US" sz="1800" dirty="0" smtClean="0">
                <a:solidFill>
                  <a:schemeClr val="bg2"/>
                </a:solidFill>
              </a:rPr>
              <a:t>Disaster and operational recovery</a:t>
            </a:r>
          </a:p>
          <a:p>
            <a:pPr lvl="1" indent="-365760">
              <a:lnSpc>
                <a:spcPct val="150000"/>
              </a:lnSpc>
              <a:spcBef>
                <a:spcPts val="600"/>
              </a:spcBef>
              <a:buClr>
                <a:schemeClr val="bg1"/>
              </a:buClr>
              <a:buFont typeface="Wingdings" panose="05000000000000000000" pitchFamily="2" charset="2"/>
              <a:buChar char="§"/>
            </a:pPr>
            <a:r>
              <a:rPr lang="en-US" sz="1800" dirty="0" smtClean="0">
                <a:solidFill>
                  <a:schemeClr val="bg2"/>
                </a:solidFill>
              </a:rPr>
              <a:t>Software-only solution</a:t>
            </a:r>
          </a:p>
        </p:txBody>
      </p:sp>
      <p:pic>
        <p:nvPicPr>
          <p:cNvPr id="30" name="Picture 5"/>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76419" y="3423559"/>
            <a:ext cx="653575" cy="71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3"/>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916039" y="2381656"/>
            <a:ext cx="574336" cy="581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31" descr="checked circle.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90430" y="1174648"/>
            <a:ext cx="625552" cy="581297"/>
          </a:xfrm>
          <a:prstGeom prst="rect">
            <a:avLst/>
          </a:prstGeom>
        </p:spPr>
      </p:pic>
      <p:sp>
        <p:nvSpPr>
          <p:cNvPr id="33" name="TextBox 32"/>
          <p:cNvSpPr txBox="1"/>
          <p:nvPr/>
        </p:nvSpPr>
        <p:spPr>
          <a:xfrm>
            <a:off x="676895" y="1755945"/>
            <a:ext cx="1052623" cy="400110"/>
          </a:xfrm>
          <a:prstGeom prst="rect">
            <a:avLst/>
          </a:prstGeom>
          <a:noFill/>
        </p:spPr>
        <p:txBody>
          <a:bodyPr wrap="square" rtlCol="0">
            <a:spAutoFit/>
          </a:bodyPr>
          <a:lstStyle/>
          <a:p>
            <a:r>
              <a:rPr lang="en-US" sz="2000" dirty="0" smtClean="0">
                <a:solidFill>
                  <a:schemeClr val="bg2"/>
                </a:solidFill>
              </a:rPr>
              <a:t>Simple</a:t>
            </a:r>
          </a:p>
        </p:txBody>
      </p:sp>
      <p:sp>
        <p:nvSpPr>
          <p:cNvPr id="34" name="TextBox 33"/>
          <p:cNvSpPr txBox="1"/>
          <p:nvPr/>
        </p:nvSpPr>
        <p:spPr>
          <a:xfrm>
            <a:off x="615535" y="2945232"/>
            <a:ext cx="1175342" cy="400110"/>
          </a:xfrm>
          <a:prstGeom prst="rect">
            <a:avLst/>
          </a:prstGeom>
          <a:noFill/>
        </p:spPr>
        <p:txBody>
          <a:bodyPr wrap="square" rtlCol="0">
            <a:spAutoFit/>
          </a:bodyPr>
          <a:lstStyle/>
          <a:p>
            <a:r>
              <a:rPr lang="en-US" sz="2000" dirty="0" smtClean="0">
                <a:solidFill>
                  <a:schemeClr val="bg2"/>
                </a:solidFill>
              </a:rPr>
              <a:t>Efficient</a:t>
            </a:r>
          </a:p>
        </p:txBody>
      </p:sp>
      <p:sp>
        <p:nvSpPr>
          <p:cNvPr id="35" name="TextBox 34"/>
          <p:cNvSpPr txBox="1"/>
          <p:nvPr/>
        </p:nvSpPr>
        <p:spPr>
          <a:xfrm>
            <a:off x="711341" y="4139069"/>
            <a:ext cx="1034947" cy="400110"/>
          </a:xfrm>
          <a:prstGeom prst="rect">
            <a:avLst/>
          </a:prstGeom>
          <a:noFill/>
        </p:spPr>
        <p:txBody>
          <a:bodyPr wrap="square" rtlCol="0">
            <a:spAutoFit/>
          </a:bodyPr>
          <a:lstStyle/>
          <a:p>
            <a:r>
              <a:rPr lang="en-US" sz="2000" dirty="0" smtClean="0">
                <a:solidFill>
                  <a:schemeClr val="bg2"/>
                </a:solidFill>
              </a:rPr>
              <a:t>Proven</a:t>
            </a:r>
          </a:p>
        </p:txBody>
      </p:sp>
    </p:spTree>
    <p:extLst>
      <p:ext uri="{BB962C8B-B14F-4D97-AF65-F5344CB8AC3E}">
        <p14:creationId xmlns:p14="http://schemas.microsoft.com/office/powerpoint/2010/main" val="678209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2000" fill="hold"/>
                                        <p:tgtEl>
                                          <p:spTgt spid="17"/>
                                        </p:tgtEl>
                                      </p:cBhvr>
                                      <p:by x="150000" y="150000"/>
                                    </p:animScale>
                                  </p:childTnLst>
                                </p:cTn>
                              </p:par>
                              <p:par>
                                <p:cTn id="7" presetID="6" presetClass="emph" presetSubtype="0" fill="hold" nodeType="withEffect">
                                  <p:stCondLst>
                                    <p:cond delay="0"/>
                                  </p:stCondLst>
                                  <p:childTnLst>
                                    <p:animScale>
                                      <p:cBhvr>
                                        <p:cTn id="8" dur="2000" fill="hold"/>
                                        <p:tgtEl>
                                          <p:spTgt spid="1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7490" y="162656"/>
            <a:ext cx="9450533" cy="428625"/>
          </a:xfrm>
        </p:spPr>
        <p:txBody>
          <a:bodyPr/>
          <a:lstStyle/>
          <a:p>
            <a:r>
              <a:rPr lang="en-US" sz="2600" cap="none" dirty="0" smtClean="0">
                <a:solidFill>
                  <a:schemeClr val="bg1"/>
                </a:solidFill>
              </a:rPr>
              <a:t>Storage Integrated Data Protection </a:t>
            </a:r>
            <a:endParaRPr lang="en-US" sz="2600" cap="none" dirty="0">
              <a:solidFill>
                <a:schemeClr val="bg1"/>
              </a:solidFill>
            </a:endParaRPr>
          </a:p>
        </p:txBody>
      </p:sp>
      <p:pic>
        <p:nvPicPr>
          <p:cNvPr id="15"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5133125" y="2733670"/>
            <a:ext cx="558800" cy="524628"/>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5685024" y="2795929"/>
            <a:ext cx="1928733" cy="400110"/>
          </a:xfrm>
          <a:prstGeom prst="rect">
            <a:avLst/>
          </a:prstGeom>
          <a:noFill/>
        </p:spPr>
        <p:txBody>
          <a:bodyPr wrap="none" rtlCol="0">
            <a:spAutoFit/>
          </a:bodyPr>
          <a:lstStyle/>
          <a:p>
            <a:r>
              <a:rPr lang="en-US" sz="2000" dirty="0" smtClean="0"/>
              <a:t>RPO = Minutes</a:t>
            </a:r>
          </a:p>
        </p:txBody>
      </p:sp>
      <p:sp>
        <p:nvSpPr>
          <p:cNvPr id="18" name="TextBox 17"/>
          <p:cNvSpPr txBox="1"/>
          <p:nvPr/>
        </p:nvSpPr>
        <p:spPr>
          <a:xfrm>
            <a:off x="5685024" y="3573804"/>
            <a:ext cx="1672637" cy="400110"/>
          </a:xfrm>
          <a:prstGeom prst="rect">
            <a:avLst/>
          </a:prstGeom>
          <a:noFill/>
        </p:spPr>
        <p:txBody>
          <a:bodyPr wrap="none" rtlCol="0">
            <a:spAutoFit/>
          </a:bodyPr>
          <a:lstStyle/>
          <a:p>
            <a:r>
              <a:rPr lang="en-US" sz="2000" dirty="0" smtClean="0"/>
              <a:t>Minimal RTO</a:t>
            </a:r>
          </a:p>
        </p:txBody>
      </p:sp>
      <p:pic>
        <p:nvPicPr>
          <p:cNvPr id="19"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5133125" y="3511545"/>
            <a:ext cx="558800" cy="524628"/>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21"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639775" y="1931338"/>
            <a:ext cx="558800" cy="524628"/>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1191674" y="1993597"/>
            <a:ext cx="1760610" cy="400110"/>
          </a:xfrm>
          <a:prstGeom prst="rect">
            <a:avLst/>
          </a:prstGeom>
          <a:noFill/>
        </p:spPr>
        <p:txBody>
          <a:bodyPr wrap="none" rtlCol="0">
            <a:spAutoFit/>
          </a:bodyPr>
          <a:lstStyle/>
          <a:p>
            <a:r>
              <a:rPr lang="en-US" sz="2000" dirty="0" smtClean="0"/>
              <a:t>Cost Effective</a:t>
            </a:r>
            <a:endParaRPr lang="en-US" sz="2000" dirty="0"/>
          </a:p>
        </p:txBody>
      </p:sp>
      <p:sp>
        <p:nvSpPr>
          <p:cNvPr id="24" name="TextBox 23"/>
          <p:cNvSpPr txBox="1"/>
          <p:nvPr/>
        </p:nvSpPr>
        <p:spPr>
          <a:xfrm>
            <a:off x="1191674" y="2795929"/>
            <a:ext cx="2268570" cy="400110"/>
          </a:xfrm>
          <a:prstGeom prst="rect">
            <a:avLst/>
          </a:prstGeom>
          <a:noFill/>
        </p:spPr>
        <p:txBody>
          <a:bodyPr wrap="none" rtlCol="0">
            <a:spAutoFit/>
          </a:bodyPr>
          <a:lstStyle/>
          <a:p>
            <a:r>
              <a:rPr lang="en-US" sz="2000" dirty="0" smtClean="0"/>
              <a:t>Reliable Recovery</a:t>
            </a:r>
          </a:p>
        </p:txBody>
      </p:sp>
      <p:pic>
        <p:nvPicPr>
          <p:cNvPr id="25"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639775" y="2733670"/>
            <a:ext cx="558800" cy="524628"/>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1191674" y="3573804"/>
            <a:ext cx="1922321" cy="400110"/>
          </a:xfrm>
          <a:prstGeom prst="rect">
            <a:avLst/>
          </a:prstGeom>
          <a:noFill/>
        </p:spPr>
        <p:txBody>
          <a:bodyPr wrap="none" rtlCol="0">
            <a:spAutoFit/>
          </a:bodyPr>
          <a:lstStyle/>
          <a:p>
            <a:r>
              <a:rPr lang="en-US" sz="2000" dirty="0" smtClean="0"/>
              <a:t>App Integration</a:t>
            </a:r>
          </a:p>
        </p:txBody>
      </p:sp>
      <p:pic>
        <p:nvPicPr>
          <p:cNvPr id="28"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639775" y="3511545"/>
            <a:ext cx="558800" cy="524628"/>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29" name="Rectangle 28"/>
          <p:cNvSpPr/>
          <p:nvPr/>
        </p:nvSpPr>
        <p:spPr>
          <a:xfrm>
            <a:off x="1554175" y="1276642"/>
            <a:ext cx="1468672" cy="461665"/>
          </a:xfrm>
          <a:prstGeom prst="rect">
            <a:avLst/>
          </a:prstGeom>
        </p:spPr>
        <p:txBody>
          <a:bodyPr wrap="none">
            <a:spAutoFit/>
          </a:bodyPr>
          <a:lstStyle/>
          <a:p>
            <a:r>
              <a:rPr lang="en-US" sz="2400" b="1" dirty="0" smtClean="0">
                <a:solidFill>
                  <a:schemeClr val="bg2"/>
                </a:solidFill>
                <a:effectLst>
                  <a:glow rad="190500">
                    <a:srgbClr val="FFFFFF">
                      <a:alpha val="70000"/>
                    </a:srgbClr>
                  </a:glow>
                </a:effectLst>
              </a:rPr>
              <a:t>Backups</a:t>
            </a:r>
            <a:endParaRPr lang="en-US" sz="2400" b="1" dirty="0">
              <a:solidFill>
                <a:schemeClr val="bg2"/>
              </a:solidFill>
              <a:effectLst>
                <a:glow rad="190500">
                  <a:srgbClr val="FFFFFF">
                    <a:alpha val="70000"/>
                  </a:srgbClr>
                </a:glow>
              </a:effectLst>
            </a:endParaRPr>
          </a:p>
        </p:txBody>
      </p:sp>
      <p:sp>
        <p:nvSpPr>
          <p:cNvPr id="30" name="Rectangle 29"/>
          <p:cNvSpPr/>
          <p:nvPr/>
        </p:nvSpPr>
        <p:spPr>
          <a:xfrm>
            <a:off x="5416125" y="1276642"/>
            <a:ext cx="1757212" cy="461665"/>
          </a:xfrm>
          <a:prstGeom prst="rect">
            <a:avLst/>
          </a:prstGeom>
        </p:spPr>
        <p:txBody>
          <a:bodyPr wrap="none">
            <a:spAutoFit/>
          </a:bodyPr>
          <a:lstStyle/>
          <a:p>
            <a:r>
              <a:rPr lang="en-US" sz="2400" b="1" dirty="0" smtClean="0">
                <a:solidFill>
                  <a:schemeClr val="bg2"/>
                </a:solidFill>
                <a:effectLst>
                  <a:glow rad="190500">
                    <a:srgbClr val="FFFFFF">
                      <a:alpha val="70000"/>
                    </a:srgbClr>
                  </a:glow>
                </a:effectLst>
              </a:rPr>
              <a:t>Snapshots</a:t>
            </a:r>
            <a:endParaRPr lang="en-US" sz="2400" b="1" dirty="0">
              <a:solidFill>
                <a:schemeClr val="bg2"/>
              </a:solidFill>
              <a:effectLst>
                <a:glow rad="190500">
                  <a:srgbClr val="FFFFFF">
                    <a:alpha val="70000"/>
                  </a:srgbClr>
                </a:glow>
              </a:effectLst>
            </a:endParaRPr>
          </a:p>
        </p:txBody>
      </p:sp>
      <p:sp>
        <p:nvSpPr>
          <p:cNvPr id="31" name="Rectangle 30"/>
          <p:cNvSpPr/>
          <p:nvPr/>
        </p:nvSpPr>
        <p:spPr>
          <a:xfrm>
            <a:off x="4156217" y="1276642"/>
            <a:ext cx="364202" cy="461665"/>
          </a:xfrm>
          <a:prstGeom prst="rect">
            <a:avLst/>
          </a:prstGeom>
        </p:spPr>
        <p:txBody>
          <a:bodyPr wrap="none">
            <a:spAutoFit/>
          </a:bodyPr>
          <a:lstStyle/>
          <a:p>
            <a:r>
              <a:rPr lang="en-US" sz="2400" b="1" dirty="0" smtClean="0">
                <a:solidFill>
                  <a:schemeClr val="bg2"/>
                </a:solidFill>
                <a:effectLst>
                  <a:glow rad="190500">
                    <a:srgbClr val="FFFFFF">
                      <a:alpha val="70000"/>
                    </a:srgbClr>
                  </a:glow>
                </a:effectLst>
              </a:rPr>
              <a:t>+</a:t>
            </a:r>
            <a:endParaRPr lang="en-US" sz="2400" b="1" dirty="0">
              <a:solidFill>
                <a:schemeClr val="bg2"/>
              </a:solidFill>
              <a:effectLst>
                <a:glow rad="190500">
                  <a:srgbClr val="FFFFFF">
                    <a:alpha val="70000"/>
                  </a:srgbClr>
                </a:glow>
              </a:effectLst>
            </a:endParaRPr>
          </a:p>
        </p:txBody>
      </p:sp>
      <p:pic>
        <p:nvPicPr>
          <p:cNvPr id="34"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5133125" y="1931338"/>
            <a:ext cx="558800" cy="524628"/>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5685024" y="1993597"/>
            <a:ext cx="1864869" cy="400110"/>
          </a:xfrm>
          <a:prstGeom prst="rect">
            <a:avLst/>
          </a:prstGeom>
          <a:noFill/>
        </p:spPr>
        <p:txBody>
          <a:bodyPr wrap="none" rtlCol="0">
            <a:spAutoFit/>
          </a:bodyPr>
          <a:lstStyle/>
          <a:p>
            <a:r>
              <a:rPr lang="en-US" sz="2000" dirty="0" smtClean="0"/>
              <a:t>No App Impact</a:t>
            </a:r>
            <a:endParaRPr lang="en-US" sz="2000" dirty="0"/>
          </a:p>
        </p:txBody>
      </p:sp>
      <p:sp>
        <p:nvSpPr>
          <p:cNvPr id="38" name="Left-Right Arrow 37"/>
          <p:cNvSpPr/>
          <p:nvPr/>
        </p:nvSpPr>
        <p:spPr>
          <a:xfrm>
            <a:off x="5362588" y="248369"/>
            <a:ext cx="3635111" cy="505225"/>
          </a:xfrm>
          <a:prstGeom prst="lef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w="127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Picture 38"/>
          <p:cNvPicPr>
            <a:picLocks noChangeAspect="1"/>
          </p:cNvPicPr>
          <p:nvPr/>
        </p:nvPicPr>
        <p:blipFill>
          <a:blip r:embed="rId4" cstate="email">
            <a:duotone>
              <a:schemeClr val="accent1">
                <a:shade val="45000"/>
                <a:satMod val="135000"/>
              </a:schemeClr>
              <a:prstClr val="white"/>
            </a:duotone>
            <a:extLst>
              <a:ext uri="{BEBA8EAE-BF5A-486C-A8C5-ECC9F3942E4B}">
                <a14:imgProps xmlns:a14="http://schemas.microsoft.com/office/drawing/2010/main">
                  <a14:imgLayer r:embed="rId5">
                    <a14:imgEffect>
                      <a14:backgroundRemoval t="10000" b="90000" l="10000" r="90000"/>
                    </a14:imgEffect>
                    <a14:imgEffect>
                      <a14:sharpenSoften amount="100000"/>
                    </a14:imgEffect>
                    <a14:imgEffect>
                      <a14:colorTemperature colorTemp="11500"/>
                    </a14:imgEffect>
                    <a14:imgEffect>
                      <a14:saturation sat="400000"/>
                    </a14:imgEffect>
                    <a14:imgEffect>
                      <a14:brightnessContrast contrast="33000"/>
                    </a14:imgEffect>
                  </a14:imgLayer>
                </a14:imgProps>
              </a:ext>
              <a:ext uri="{28A0092B-C50C-407E-A947-70E740481C1C}">
                <a14:useLocalDpi xmlns:a14="http://schemas.microsoft.com/office/drawing/2010/main"/>
              </a:ext>
            </a:extLst>
          </a:blip>
          <a:stretch>
            <a:fillRect/>
          </a:stretch>
        </p:blipFill>
        <p:spPr>
          <a:xfrm>
            <a:off x="6546931" y="231712"/>
            <a:ext cx="593384" cy="593384"/>
          </a:xfrm>
          <a:prstGeom prst="rect">
            <a:avLst/>
          </a:prstGeom>
          <a:effectLst>
            <a:glow rad="101600">
              <a:srgbClr val="FFFF00">
                <a:alpha val="40000"/>
              </a:srgbClr>
            </a:glow>
          </a:effectLst>
        </p:spPr>
      </p:pic>
      <p:sp>
        <p:nvSpPr>
          <p:cNvPr id="40" name="TextBox 39"/>
          <p:cNvSpPr txBox="1"/>
          <p:nvPr/>
        </p:nvSpPr>
        <p:spPr>
          <a:xfrm>
            <a:off x="6598550" y="433044"/>
            <a:ext cx="468077" cy="123111"/>
          </a:xfrm>
          <a:prstGeom prst="rect">
            <a:avLst/>
          </a:prstGeom>
          <a:noFill/>
        </p:spPr>
        <p:txBody>
          <a:bodyPr wrap="none" lIns="0" tIns="0" rIns="0" bIns="0" rtlCol="0">
            <a:spAutoFit/>
          </a:bodyPr>
          <a:lstStyle/>
          <a:p>
            <a:pPr algn="ctr"/>
            <a:r>
              <a:rPr lang="en-US" sz="800" b="1" dirty="0" smtClean="0">
                <a:solidFill>
                  <a:schemeClr val="tx2"/>
                </a:solidFill>
                <a:effectLst>
                  <a:outerShdw blurRad="38100" dist="38100" dir="2700000" algn="tl">
                    <a:srgbClr val="000000">
                      <a:alpha val="43137"/>
                    </a:srgbClr>
                  </a:outerShdw>
                </a:effectLst>
              </a:rPr>
              <a:t>Snapshot</a:t>
            </a:r>
          </a:p>
        </p:txBody>
      </p:sp>
      <p:pic>
        <p:nvPicPr>
          <p:cNvPr id="41" name="Picture 40"/>
          <p:cNvPicPr>
            <a:picLocks noChangeAspect="1"/>
          </p:cNvPicPr>
          <p:nvPr/>
        </p:nvPicPr>
        <p:blipFill>
          <a:blip r:embed="rId4" cstate="email">
            <a:duotone>
              <a:schemeClr val="accent1">
                <a:shade val="45000"/>
                <a:satMod val="135000"/>
              </a:schemeClr>
              <a:prstClr val="white"/>
            </a:duotone>
            <a:extLst>
              <a:ext uri="{BEBA8EAE-BF5A-486C-A8C5-ECC9F3942E4B}">
                <a14:imgProps xmlns:a14="http://schemas.microsoft.com/office/drawing/2010/main">
                  <a14:imgLayer r:embed="rId5">
                    <a14:imgEffect>
                      <a14:backgroundRemoval t="10000" b="90000" l="10000" r="90000"/>
                    </a14:imgEffect>
                    <a14:imgEffect>
                      <a14:sharpenSoften amount="100000"/>
                    </a14:imgEffect>
                    <a14:imgEffect>
                      <a14:colorTemperature colorTemp="11500"/>
                    </a14:imgEffect>
                    <a14:imgEffect>
                      <a14:saturation sat="400000"/>
                    </a14:imgEffect>
                    <a14:imgEffect>
                      <a14:brightnessContrast contrast="33000"/>
                    </a14:imgEffect>
                  </a14:imgLayer>
                </a14:imgProps>
              </a:ext>
              <a:ext uri="{28A0092B-C50C-407E-A947-70E740481C1C}">
                <a14:useLocalDpi xmlns:a14="http://schemas.microsoft.com/office/drawing/2010/main"/>
              </a:ext>
            </a:extLst>
          </a:blip>
          <a:stretch>
            <a:fillRect/>
          </a:stretch>
        </p:blipFill>
        <p:spPr>
          <a:xfrm>
            <a:off x="5789525" y="231712"/>
            <a:ext cx="593384" cy="593384"/>
          </a:xfrm>
          <a:prstGeom prst="rect">
            <a:avLst/>
          </a:prstGeom>
          <a:effectLst/>
        </p:spPr>
      </p:pic>
      <p:sp>
        <p:nvSpPr>
          <p:cNvPr id="42" name="TextBox 41"/>
          <p:cNvSpPr txBox="1"/>
          <p:nvPr/>
        </p:nvSpPr>
        <p:spPr>
          <a:xfrm>
            <a:off x="5808896" y="433044"/>
            <a:ext cx="554639" cy="123111"/>
          </a:xfrm>
          <a:prstGeom prst="rect">
            <a:avLst/>
          </a:prstGeom>
          <a:noFill/>
        </p:spPr>
        <p:txBody>
          <a:bodyPr wrap="none" lIns="0" tIns="0" rIns="0" bIns="0" rtlCol="0">
            <a:spAutoFit/>
          </a:bodyPr>
          <a:lstStyle/>
          <a:p>
            <a:pPr algn="ctr"/>
            <a:r>
              <a:rPr lang="en-US" sz="800" b="1" dirty="0" smtClean="0">
                <a:solidFill>
                  <a:schemeClr val="tx2"/>
                </a:solidFill>
                <a:effectLst>
                  <a:outerShdw blurRad="38100" dist="38100" dir="2700000" algn="tl">
                    <a:srgbClr val="000000">
                      <a:alpha val="43137"/>
                    </a:srgbClr>
                  </a:outerShdw>
                </a:effectLst>
                <a:latin typeface="+mn-lt"/>
              </a:rPr>
              <a:t>Replication</a:t>
            </a:r>
          </a:p>
        </p:txBody>
      </p:sp>
      <p:pic>
        <p:nvPicPr>
          <p:cNvPr id="43" name="Picture 42"/>
          <p:cNvPicPr>
            <a:picLocks noChangeAspect="1"/>
          </p:cNvPicPr>
          <p:nvPr/>
        </p:nvPicPr>
        <p:blipFill>
          <a:blip r:embed="rId4" cstate="email">
            <a:duotone>
              <a:schemeClr val="accent1">
                <a:shade val="45000"/>
                <a:satMod val="135000"/>
              </a:schemeClr>
              <a:prstClr val="white"/>
            </a:duotone>
            <a:extLst>
              <a:ext uri="{BEBA8EAE-BF5A-486C-A8C5-ECC9F3942E4B}">
                <a14:imgProps xmlns:a14="http://schemas.microsoft.com/office/drawing/2010/main">
                  <a14:imgLayer r:embed="rId5">
                    <a14:imgEffect>
                      <a14:backgroundRemoval t="10000" b="90000" l="10000" r="90000"/>
                    </a14:imgEffect>
                    <a14:imgEffect>
                      <a14:sharpenSoften amount="100000"/>
                    </a14:imgEffect>
                    <a14:imgEffect>
                      <a14:colorTemperature colorTemp="11500"/>
                    </a14:imgEffect>
                    <a14:imgEffect>
                      <a14:saturation sat="400000"/>
                    </a14:imgEffect>
                    <a14:imgEffect>
                      <a14:brightnessContrast contrast="33000"/>
                    </a14:imgEffect>
                  </a14:imgLayer>
                </a14:imgProps>
              </a:ext>
              <a:ext uri="{28A0092B-C50C-407E-A947-70E740481C1C}">
                <a14:useLocalDpi xmlns:a14="http://schemas.microsoft.com/office/drawing/2010/main"/>
              </a:ext>
            </a:extLst>
          </a:blip>
          <a:stretch>
            <a:fillRect/>
          </a:stretch>
        </p:blipFill>
        <p:spPr>
          <a:xfrm>
            <a:off x="7304337" y="231712"/>
            <a:ext cx="593384" cy="593384"/>
          </a:xfrm>
          <a:prstGeom prst="rect">
            <a:avLst/>
          </a:prstGeom>
          <a:effectLst>
            <a:glow rad="101600">
              <a:srgbClr val="FFFF00">
                <a:alpha val="40000"/>
              </a:srgbClr>
            </a:glow>
          </a:effectLst>
        </p:spPr>
      </p:pic>
      <p:sp>
        <p:nvSpPr>
          <p:cNvPr id="44" name="TextBox 43"/>
          <p:cNvSpPr txBox="1"/>
          <p:nvPr/>
        </p:nvSpPr>
        <p:spPr>
          <a:xfrm>
            <a:off x="7400894" y="433044"/>
            <a:ext cx="371897" cy="123111"/>
          </a:xfrm>
          <a:prstGeom prst="rect">
            <a:avLst/>
          </a:prstGeom>
          <a:noFill/>
        </p:spPr>
        <p:txBody>
          <a:bodyPr wrap="none" lIns="0" tIns="0" rIns="0" bIns="0" rtlCol="0">
            <a:spAutoFit/>
          </a:bodyPr>
          <a:lstStyle/>
          <a:p>
            <a:pPr algn="ctr"/>
            <a:r>
              <a:rPr lang="en-US" sz="800" b="1" dirty="0" smtClean="0">
                <a:solidFill>
                  <a:schemeClr val="tx2"/>
                </a:solidFill>
                <a:effectLst>
                  <a:outerShdw blurRad="38100" dist="38100" dir="2700000" algn="tl">
                    <a:srgbClr val="000000">
                      <a:alpha val="43137"/>
                    </a:srgbClr>
                  </a:outerShdw>
                </a:effectLst>
              </a:rPr>
              <a:t>Backup</a:t>
            </a:r>
          </a:p>
        </p:txBody>
      </p:sp>
      <p:pic>
        <p:nvPicPr>
          <p:cNvPr id="45" name="Picture 44"/>
          <p:cNvPicPr>
            <a:picLocks noChangeAspect="1"/>
          </p:cNvPicPr>
          <p:nvPr/>
        </p:nvPicPr>
        <p:blipFill>
          <a:blip r:embed="rId4" cstate="email">
            <a:duotone>
              <a:schemeClr val="accent1">
                <a:shade val="45000"/>
                <a:satMod val="135000"/>
              </a:schemeClr>
              <a:prstClr val="white"/>
            </a:duotone>
            <a:extLst>
              <a:ext uri="{BEBA8EAE-BF5A-486C-A8C5-ECC9F3942E4B}">
                <a14:imgProps xmlns:a14="http://schemas.microsoft.com/office/drawing/2010/main">
                  <a14:imgLayer r:embed="rId5">
                    <a14:imgEffect>
                      <a14:backgroundRemoval t="10000" b="90000" l="10000" r="90000"/>
                    </a14:imgEffect>
                    <a14:imgEffect>
                      <a14:sharpenSoften amount="100000"/>
                    </a14:imgEffect>
                    <a14:imgEffect>
                      <a14:colorTemperature colorTemp="11500"/>
                    </a14:imgEffect>
                    <a14:imgEffect>
                      <a14:saturation sat="400000"/>
                    </a14:imgEffect>
                    <a14:imgEffect>
                      <a14:brightnessContrast contrast="33000"/>
                    </a14:imgEffect>
                  </a14:imgLayer>
                </a14:imgProps>
              </a:ext>
              <a:ext uri="{28A0092B-C50C-407E-A947-70E740481C1C}">
                <a14:useLocalDpi xmlns:a14="http://schemas.microsoft.com/office/drawing/2010/main"/>
              </a:ext>
            </a:extLst>
          </a:blip>
          <a:stretch>
            <a:fillRect/>
          </a:stretch>
        </p:blipFill>
        <p:spPr>
          <a:xfrm>
            <a:off x="8061743" y="231712"/>
            <a:ext cx="593384" cy="593384"/>
          </a:xfrm>
          <a:prstGeom prst="rect">
            <a:avLst/>
          </a:prstGeom>
          <a:effectLst/>
        </p:spPr>
      </p:pic>
      <p:sp>
        <p:nvSpPr>
          <p:cNvPr id="46" name="TextBox 45"/>
          <p:cNvSpPr txBox="1"/>
          <p:nvPr/>
        </p:nvSpPr>
        <p:spPr>
          <a:xfrm>
            <a:off x="8168383" y="433044"/>
            <a:ext cx="378309" cy="123111"/>
          </a:xfrm>
          <a:prstGeom prst="rect">
            <a:avLst/>
          </a:prstGeom>
          <a:noFill/>
        </p:spPr>
        <p:txBody>
          <a:bodyPr wrap="none" lIns="0" tIns="0" rIns="0" bIns="0" rtlCol="0">
            <a:spAutoFit/>
          </a:bodyPr>
          <a:lstStyle/>
          <a:p>
            <a:pPr algn="ctr"/>
            <a:r>
              <a:rPr lang="en-US" sz="800" b="1" dirty="0" smtClean="0">
                <a:solidFill>
                  <a:schemeClr val="tx2"/>
                </a:solidFill>
                <a:effectLst>
                  <a:outerShdw blurRad="38100" dist="38100" dir="2700000" algn="tl">
                    <a:srgbClr val="000000">
                      <a:alpha val="43137"/>
                    </a:srgbClr>
                  </a:outerShdw>
                </a:effectLst>
                <a:latin typeface="+mn-lt"/>
              </a:rPr>
              <a:t>Archive</a:t>
            </a:r>
          </a:p>
        </p:txBody>
      </p:sp>
      <p:sp>
        <p:nvSpPr>
          <p:cNvPr id="47" name="Title 1"/>
          <p:cNvSpPr txBox="1">
            <a:spLocks/>
          </p:cNvSpPr>
          <p:nvPr/>
        </p:nvSpPr>
        <p:spPr>
          <a:xfrm>
            <a:off x="6069687" y="55500"/>
            <a:ext cx="2449512" cy="214312"/>
          </a:xfrm>
          <a:prstGeom prst="rect">
            <a:avLst/>
          </a:prstGeom>
        </p:spPr>
        <p:txBody>
          <a:bodyPr lIns="0" tIns="0" rIns="0" bIns="0" anchor="t" anchorCtr="0"/>
          <a:lstStyle>
            <a:lvl1pPr algn="l" defTabSz="457200" rtl="0" eaLnBrk="1" latinLnBrk="0" hangingPunct="1">
              <a:lnSpc>
                <a:spcPct val="100000"/>
              </a:lnSpc>
              <a:spcBef>
                <a:spcPct val="0"/>
              </a:spcBef>
              <a:buNone/>
              <a:defRPr sz="2800" kern="1200" cap="all" baseline="0">
                <a:solidFill>
                  <a:schemeClr val="tx2"/>
                </a:solidFill>
                <a:latin typeface="+mj-lt"/>
                <a:ea typeface="+mj-ea"/>
                <a:cs typeface="Verdana"/>
              </a:defRPr>
            </a:lvl1pPr>
          </a:lstStyle>
          <a:p>
            <a:r>
              <a:rPr lang="en-US" sz="1100" dirty="0" smtClean="0">
                <a:solidFill>
                  <a:schemeClr val="bg1"/>
                </a:solidFill>
              </a:rPr>
              <a:t>DATA PROTECTION CONTINUUM</a:t>
            </a:r>
            <a:endParaRPr lang="en-US" sz="1100" dirty="0">
              <a:solidFill>
                <a:schemeClr val="bg1"/>
              </a:solidFill>
            </a:endParaRPr>
          </a:p>
        </p:txBody>
      </p:sp>
    </p:spTree>
    <p:extLst>
      <p:ext uri="{BB962C8B-B14F-4D97-AF65-F5344CB8AC3E}">
        <p14:creationId xmlns:p14="http://schemas.microsoft.com/office/powerpoint/2010/main" val="1176854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2000" fill="hold"/>
                                        <p:tgtEl>
                                          <p:spTgt spid="42"/>
                                        </p:tgtEl>
                                      </p:cBhvr>
                                      <p:by x="150000" y="150000"/>
                                    </p:animScale>
                                  </p:childTnLst>
                                </p:cTn>
                              </p:par>
                              <p:par>
                                <p:cTn id="7" presetID="6" presetClass="emph" presetSubtype="0" fill="hold" nodeType="withEffect">
                                  <p:stCondLst>
                                    <p:cond delay="0"/>
                                  </p:stCondLst>
                                  <p:childTnLst>
                                    <p:animScale>
                                      <p:cBhvr>
                                        <p:cTn id="8" dur="2000" fill="hold"/>
                                        <p:tgtEl>
                                          <p:spTgt spid="4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2721666" y="1195984"/>
            <a:ext cx="6375784" cy="3773906"/>
          </a:xfrm>
        </p:spPr>
        <p:txBody>
          <a:bodyPr/>
          <a:lstStyle/>
          <a:p>
            <a:pPr>
              <a:buClr>
                <a:schemeClr val="bg1"/>
              </a:buClr>
              <a:buFont typeface="Wingdings" panose="05000000000000000000" pitchFamily="2" charset="2"/>
              <a:buChar char="§"/>
            </a:pPr>
            <a:r>
              <a:rPr lang="en-US" dirty="0" smtClean="0"/>
              <a:t>Policy-based lifecycle data protection </a:t>
            </a:r>
            <a:br>
              <a:rPr lang="en-US" dirty="0" smtClean="0"/>
            </a:br>
            <a:r>
              <a:rPr lang="en-US" dirty="0" smtClean="0"/>
              <a:t>management for snapshot copies</a:t>
            </a:r>
          </a:p>
          <a:p>
            <a:pPr>
              <a:buClr>
                <a:schemeClr val="bg1"/>
              </a:buClr>
              <a:buFont typeface="Wingdings" panose="05000000000000000000" pitchFamily="2" charset="2"/>
              <a:buChar char="§"/>
            </a:pPr>
            <a:r>
              <a:rPr lang="en-US" dirty="0" smtClean="0"/>
              <a:t>Support for both SAN and NAS arrays</a:t>
            </a:r>
          </a:p>
          <a:p>
            <a:pPr>
              <a:buClr>
                <a:schemeClr val="bg1"/>
              </a:buClr>
              <a:buFont typeface="Wingdings" panose="05000000000000000000" pitchFamily="2" charset="2"/>
              <a:buChar char="§"/>
            </a:pPr>
            <a:r>
              <a:rPr lang="en-US" dirty="0" smtClean="0"/>
              <a:t>Non-disruptive live backup</a:t>
            </a:r>
          </a:p>
          <a:p>
            <a:pPr lvl="1">
              <a:buClr>
                <a:schemeClr val="bg1"/>
              </a:buClr>
              <a:buFont typeface="Wingdings" panose="05000000000000000000" pitchFamily="2" charset="2"/>
              <a:buChar char="§"/>
            </a:pPr>
            <a:r>
              <a:rPr lang="en-US" sz="1800" dirty="0" smtClean="0"/>
              <a:t>Rollover to backup media for longer retention</a:t>
            </a:r>
          </a:p>
          <a:p>
            <a:pPr>
              <a:buClr>
                <a:schemeClr val="bg1"/>
              </a:buClr>
              <a:buFont typeface="Wingdings" panose="05000000000000000000" pitchFamily="2" charset="2"/>
              <a:buChar char="§"/>
            </a:pPr>
            <a:r>
              <a:rPr lang="en-US" dirty="0" smtClean="0"/>
              <a:t>Application aware</a:t>
            </a:r>
          </a:p>
          <a:p>
            <a:pPr lvl="1">
              <a:buClr>
                <a:schemeClr val="bg1"/>
              </a:buClr>
              <a:buFont typeface="Wingdings" panose="05000000000000000000" pitchFamily="2" charset="2"/>
              <a:buChar char="§"/>
            </a:pPr>
            <a:r>
              <a:rPr lang="en-US" sz="1800" dirty="0" smtClean="0"/>
              <a:t>Exchange, SQL, DB2, Oracle, SAP, and SAP with Oracle</a:t>
            </a:r>
            <a:endParaRPr lang="en-US" dirty="0" smtClean="0"/>
          </a:p>
        </p:txBody>
      </p:sp>
      <p:sp>
        <p:nvSpPr>
          <p:cNvPr id="13" name="Title 1"/>
          <p:cNvSpPr>
            <a:spLocks noGrp="1"/>
          </p:cNvSpPr>
          <p:nvPr>
            <p:ph type="ctrTitle"/>
          </p:nvPr>
        </p:nvSpPr>
        <p:spPr/>
        <p:txBody>
          <a:bodyPr/>
          <a:lstStyle/>
          <a:p>
            <a:r>
              <a:rPr lang="en-US" cap="none" dirty="0" smtClean="0">
                <a:solidFill>
                  <a:schemeClr val="bg1"/>
                </a:solidFill>
              </a:rPr>
              <a:t>Snapshot Management</a:t>
            </a:r>
            <a:endParaRPr lang="en-US" cap="none" dirty="0">
              <a:solidFill>
                <a:schemeClr val="bg1"/>
              </a:solidFill>
            </a:endParaRPr>
          </a:p>
        </p:txBody>
      </p:sp>
      <p:grpSp>
        <p:nvGrpSpPr>
          <p:cNvPr id="3" name="Group 2"/>
          <p:cNvGrpSpPr/>
          <p:nvPr/>
        </p:nvGrpSpPr>
        <p:grpSpPr>
          <a:xfrm>
            <a:off x="237036" y="1451925"/>
            <a:ext cx="2177716" cy="2013284"/>
            <a:chOff x="54141" y="1379622"/>
            <a:chExt cx="2177716" cy="2013284"/>
          </a:xfrm>
        </p:grpSpPr>
        <p:sp>
          <p:nvSpPr>
            <p:cNvPr id="2" name="Rounded Rectangle 1"/>
            <p:cNvSpPr/>
            <p:nvPr/>
          </p:nvSpPr>
          <p:spPr>
            <a:xfrm>
              <a:off x="144378" y="1520722"/>
              <a:ext cx="1997242" cy="1872184"/>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ln w="12700" cmpd="sng">
              <a:noFill/>
            </a:ln>
            <a:effectLst/>
            <a:scene3d>
              <a:camera prst="orthographicFront">
                <a:rot lat="0" lon="0" rev="0"/>
              </a:camera>
              <a:lightRig rig="contrasting" dir="t">
                <a:rot lat="0" lon="0" rev="7800000"/>
              </a:lightRig>
            </a:scene3d>
            <a:sp3d>
              <a:bevelT w="139700" h="1397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26" name="Picture 2"/>
            <p:cNvPicPr>
              <a:picLocks noChangeAspect="1" noChangeArrowheads="1"/>
            </p:cNvPicPr>
            <p:nvPr/>
          </p:nvPicPr>
          <p:blipFill rotWithShape="1">
            <a:blip r:embed="rId3" cstate="email">
              <a:lum bright="70000" contrast="-70000"/>
              <a:extLst>
                <a:ext uri="{28A0092B-C50C-407E-A947-70E740481C1C}">
                  <a14:useLocalDpi xmlns:a14="http://schemas.microsoft.com/office/drawing/2010/main"/>
                </a:ext>
              </a:extLst>
            </a:blip>
            <a:srcRect/>
            <a:stretch/>
          </p:blipFill>
          <p:spPr bwMode="auto">
            <a:xfrm>
              <a:off x="54141" y="1379622"/>
              <a:ext cx="2177716" cy="1736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7" name="Left-Right Arrow 16"/>
          <p:cNvSpPr/>
          <p:nvPr/>
        </p:nvSpPr>
        <p:spPr>
          <a:xfrm>
            <a:off x="5362588" y="248369"/>
            <a:ext cx="3635111" cy="505225"/>
          </a:xfrm>
          <a:prstGeom prst="lef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w="127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p:cNvPicPr>
            <a:picLocks noChangeAspect="1"/>
          </p:cNvPicPr>
          <p:nvPr/>
        </p:nvPicPr>
        <p:blipFill>
          <a:blip r:embed="rId4" cstate="email">
            <a:duotone>
              <a:schemeClr val="accent1">
                <a:shade val="45000"/>
                <a:satMod val="135000"/>
              </a:schemeClr>
              <a:prstClr val="white"/>
            </a:duotone>
            <a:extLst>
              <a:ext uri="{BEBA8EAE-BF5A-486C-A8C5-ECC9F3942E4B}">
                <a14:imgProps xmlns:a14="http://schemas.microsoft.com/office/drawing/2010/main">
                  <a14:imgLayer r:embed="rId5">
                    <a14:imgEffect>
                      <a14:backgroundRemoval t="10000" b="90000" l="10000" r="90000"/>
                    </a14:imgEffect>
                    <a14:imgEffect>
                      <a14:sharpenSoften amount="100000"/>
                    </a14:imgEffect>
                    <a14:imgEffect>
                      <a14:colorTemperature colorTemp="11500"/>
                    </a14:imgEffect>
                    <a14:imgEffect>
                      <a14:saturation sat="400000"/>
                    </a14:imgEffect>
                    <a14:imgEffect>
                      <a14:brightnessContrast contrast="33000"/>
                    </a14:imgEffect>
                  </a14:imgLayer>
                </a14:imgProps>
              </a:ext>
              <a:ext uri="{28A0092B-C50C-407E-A947-70E740481C1C}">
                <a14:useLocalDpi xmlns:a14="http://schemas.microsoft.com/office/drawing/2010/main"/>
              </a:ext>
            </a:extLst>
          </a:blip>
          <a:stretch>
            <a:fillRect/>
          </a:stretch>
        </p:blipFill>
        <p:spPr>
          <a:xfrm>
            <a:off x="6546931" y="231712"/>
            <a:ext cx="593384" cy="593384"/>
          </a:xfrm>
          <a:prstGeom prst="rect">
            <a:avLst/>
          </a:prstGeom>
          <a:effectLst>
            <a:glow rad="101600">
              <a:schemeClr val="accent3">
                <a:satMod val="175000"/>
                <a:alpha val="40000"/>
              </a:schemeClr>
            </a:glow>
          </a:effectLst>
        </p:spPr>
      </p:pic>
      <p:sp>
        <p:nvSpPr>
          <p:cNvPr id="25" name="TextBox 24"/>
          <p:cNvSpPr txBox="1"/>
          <p:nvPr/>
        </p:nvSpPr>
        <p:spPr>
          <a:xfrm>
            <a:off x="6598550" y="433044"/>
            <a:ext cx="468077" cy="123111"/>
          </a:xfrm>
          <a:prstGeom prst="rect">
            <a:avLst/>
          </a:prstGeom>
          <a:noFill/>
        </p:spPr>
        <p:txBody>
          <a:bodyPr wrap="none" lIns="0" tIns="0" rIns="0" bIns="0" rtlCol="0">
            <a:spAutoFit/>
          </a:bodyPr>
          <a:lstStyle/>
          <a:p>
            <a:pPr algn="ctr"/>
            <a:r>
              <a:rPr lang="en-US" sz="800" b="1" dirty="0" smtClean="0">
                <a:solidFill>
                  <a:schemeClr val="tx2"/>
                </a:solidFill>
                <a:effectLst>
                  <a:outerShdw blurRad="38100" dist="38100" dir="2700000" algn="tl">
                    <a:srgbClr val="000000">
                      <a:alpha val="43137"/>
                    </a:srgbClr>
                  </a:outerShdw>
                </a:effectLst>
              </a:rPr>
              <a:t>Snapshot</a:t>
            </a:r>
          </a:p>
        </p:txBody>
      </p:sp>
      <p:pic>
        <p:nvPicPr>
          <p:cNvPr id="30" name="Picture 29"/>
          <p:cNvPicPr>
            <a:picLocks noChangeAspect="1"/>
          </p:cNvPicPr>
          <p:nvPr/>
        </p:nvPicPr>
        <p:blipFill>
          <a:blip r:embed="rId4" cstate="email">
            <a:duotone>
              <a:schemeClr val="accent1">
                <a:shade val="45000"/>
                <a:satMod val="135000"/>
              </a:schemeClr>
              <a:prstClr val="white"/>
            </a:duotone>
            <a:extLst>
              <a:ext uri="{BEBA8EAE-BF5A-486C-A8C5-ECC9F3942E4B}">
                <a14:imgProps xmlns:a14="http://schemas.microsoft.com/office/drawing/2010/main">
                  <a14:imgLayer r:embed="rId5">
                    <a14:imgEffect>
                      <a14:backgroundRemoval t="10000" b="90000" l="10000" r="90000"/>
                    </a14:imgEffect>
                    <a14:imgEffect>
                      <a14:sharpenSoften amount="100000"/>
                    </a14:imgEffect>
                    <a14:imgEffect>
                      <a14:colorTemperature colorTemp="11500"/>
                    </a14:imgEffect>
                    <a14:imgEffect>
                      <a14:saturation sat="400000"/>
                    </a14:imgEffect>
                    <a14:imgEffect>
                      <a14:brightnessContrast contrast="33000"/>
                    </a14:imgEffect>
                  </a14:imgLayer>
                </a14:imgProps>
              </a:ext>
              <a:ext uri="{28A0092B-C50C-407E-A947-70E740481C1C}">
                <a14:useLocalDpi xmlns:a14="http://schemas.microsoft.com/office/drawing/2010/main"/>
              </a:ext>
            </a:extLst>
          </a:blip>
          <a:stretch>
            <a:fillRect/>
          </a:stretch>
        </p:blipFill>
        <p:spPr>
          <a:xfrm>
            <a:off x="5789525" y="231712"/>
            <a:ext cx="593384" cy="593384"/>
          </a:xfrm>
          <a:prstGeom prst="rect">
            <a:avLst/>
          </a:prstGeom>
          <a:effectLst/>
        </p:spPr>
      </p:pic>
      <p:sp>
        <p:nvSpPr>
          <p:cNvPr id="31" name="TextBox 30"/>
          <p:cNvSpPr txBox="1"/>
          <p:nvPr/>
        </p:nvSpPr>
        <p:spPr>
          <a:xfrm>
            <a:off x="5808896" y="433044"/>
            <a:ext cx="554639" cy="123111"/>
          </a:xfrm>
          <a:prstGeom prst="rect">
            <a:avLst/>
          </a:prstGeom>
          <a:noFill/>
        </p:spPr>
        <p:txBody>
          <a:bodyPr wrap="none" lIns="0" tIns="0" rIns="0" bIns="0" rtlCol="0">
            <a:spAutoFit/>
          </a:bodyPr>
          <a:lstStyle/>
          <a:p>
            <a:pPr algn="ctr"/>
            <a:r>
              <a:rPr lang="en-US" sz="800" b="1" dirty="0" smtClean="0">
                <a:solidFill>
                  <a:schemeClr val="tx2"/>
                </a:solidFill>
                <a:effectLst>
                  <a:outerShdw blurRad="38100" dist="38100" dir="2700000" algn="tl">
                    <a:srgbClr val="000000">
                      <a:alpha val="43137"/>
                    </a:srgbClr>
                  </a:outerShdw>
                </a:effectLst>
                <a:latin typeface="+mn-lt"/>
              </a:rPr>
              <a:t>Replication</a:t>
            </a:r>
          </a:p>
        </p:txBody>
      </p:sp>
      <p:pic>
        <p:nvPicPr>
          <p:cNvPr id="32" name="Picture 31"/>
          <p:cNvPicPr>
            <a:picLocks noChangeAspect="1"/>
          </p:cNvPicPr>
          <p:nvPr/>
        </p:nvPicPr>
        <p:blipFill>
          <a:blip r:embed="rId4" cstate="email">
            <a:duotone>
              <a:schemeClr val="accent1">
                <a:shade val="45000"/>
                <a:satMod val="135000"/>
              </a:schemeClr>
              <a:prstClr val="white"/>
            </a:duotone>
            <a:extLst>
              <a:ext uri="{BEBA8EAE-BF5A-486C-A8C5-ECC9F3942E4B}">
                <a14:imgProps xmlns:a14="http://schemas.microsoft.com/office/drawing/2010/main">
                  <a14:imgLayer r:embed="rId5">
                    <a14:imgEffect>
                      <a14:backgroundRemoval t="10000" b="90000" l="10000" r="90000"/>
                    </a14:imgEffect>
                    <a14:imgEffect>
                      <a14:sharpenSoften amount="100000"/>
                    </a14:imgEffect>
                    <a14:imgEffect>
                      <a14:colorTemperature colorTemp="11500"/>
                    </a14:imgEffect>
                    <a14:imgEffect>
                      <a14:saturation sat="400000"/>
                    </a14:imgEffect>
                    <a14:imgEffect>
                      <a14:brightnessContrast contrast="33000"/>
                    </a14:imgEffect>
                  </a14:imgLayer>
                </a14:imgProps>
              </a:ext>
              <a:ext uri="{28A0092B-C50C-407E-A947-70E740481C1C}">
                <a14:useLocalDpi xmlns:a14="http://schemas.microsoft.com/office/drawing/2010/main"/>
              </a:ext>
            </a:extLst>
          </a:blip>
          <a:stretch>
            <a:fillRect/>
          </a:stretch>
        </p:blipFill>
        <p:spPr>
          <a:xfrm>
            <a:off x="7304337" y="231712"/>
            <a:ext cx="593384" cy="593384"/>
          </a:xfrm>
          <a:prstGeom prst="rect">
            <a:avLst/>
          </a:prstGeom>
          <a:effectLst/>
        </p:spPr>
      </p:pic>
      <p:sp>
        <p:nvSpPr>
          <p:cNvPr id="33" name="TextBox 32"/>
          <p:cNvSpPr txBox="1"/>
          <p:nvPr/>
        </p:nvSpPr>
        <p:spPr>
          <a:xfrm>
            <a:off x="7400894" y="433044"/>
            <a:ext cx="371897" cy="123111"/>
          </a:xfrm>
          <a:prstGeom prst="rect">
            <a:avLst/>
          </a:prstGeom>
          <a:noFill/>
        </p:spPr>
        <p:txBody>
          <a:bodyPr wrap="none" lIns="0" tIns="0" rIns="0" bIns="0" rtlCol="0">
            <a:spAutoFit/>
          </a:bodyPr>
          <a:lstStyle/>
          <a:p>
            <a:pPr algn="ctr"/>
            <a:r>
              <a:rPr lang="en-US" sz="800" b="1" dirty="0" smtClean="0">
                <a:solidFill>
                  <a:schemeClr val="tx2"/>
                </a:solidFill>
                <a:effectLst>
                  <a:outerShdw blurRad="38100" dist="38100" dir="2700000" algn="tl">
                    <a:srgbClr val="000000">
                      <a:alpha val="43137"/>
                    </a:srgbClr>
                  </a:outerShdw>
                </a:effectLst>
              </a:rPr>
              <a:t>Backup</a:t>
            </a:r>
          </a:p>
        </p:txBody>
      </p:sp>
      <p:pic>
        <p:nvPicPr>
          <p:cNvPr id="34" name="Picture 33"/>
          <p:cNvPicPr>
            <a:picLocks noChangeAspect="1"/>
          </p:cNvPicPr>
          <p:nvPr/>
        </p:nvPicPr>
        <p:blipFill>
          <a:blip r:embed="rId4" cstate="email">
            <a:duotone>
              <a:schemeClr val="accent1">
                <a:shade val="45000"/>
                <a:satMod val="135000"/>
              </a:schemeClr>
              <a:prstClr val="white"/>
            </a:duotone>
            <a:extLst>
              <a:ext uri="{BEBA8EAE-BF5A-486C-A8C5-ECC9F3942E4B}">
                <a14:imgProps xmlns:a14="http://schemas.microsoft.com/office/drawing/2010/main">
                  <a14:imgLayer r:embed="rId5">
                    <a14:imgEffect>
                      <a14:backgroundRemoval t="10000" b="90000" l="10000" r="90000"/>
                    </a14:imgEffect>
                    <a14:imgEffect>
                      <a14:sharpenSoften amount="100000"/>
                    </a14:imgEffect>
                    <a14:imgEffect>
                      <a14:colorTemperature colorTemp="11500"/>
                    </a14:imgEffect>
                    <a14:imgEffect>
                      <a14:saturation sat="400000"/>
                    </a14:imgEffect>
                    <a14:imgEffect>
                      <a14:brightnessContrast contrast="33000"/>
                    </a14:imgEffect>
                  </a14:imgLayer>
                </a14:imgProps>
              </a:ext>
              <a:ext uri="{28A0092B-C50C-407E-A947-70E740481C1C}">
                <a14:useLocalDpi xmlns:a14="http://schemas.microsoft.com/office/drawing/2010/main"/>
              </a:ext>
            </a:extLst>
          </a:blip>
          <a:stretch>
            <a:fillRect/>
          </a:stretch>
        </p:blipFill>
        <p:spPr>
          <a:xfrm>
            <a:off x="8061743" y="231712"/>
            <a:ext cx="593384" cy="593384"/>
          </a:xfrm>
          <a:prstGeom prst="rect">
            <a:avLst/>
          </a:prstGeom>
          <a:effectLst/>
        </p:spPr>
      </p:pic>
      <p:sp>
        <p:nvSpPr>
          <p:cNvPr id="35" name="TextBox 34"/>
          <p:cNvSpPr txBox="1"/>
          <p:nvPr/>
        </p:nvSpPr>
        <p:spPr>
          <a:xfrm>
            <a:off x="8168383" y="433044"/>
            <a:ext cx="378309" cy="123111"/>
          </a:xfrm>
          <a:prstGeom prst="rect">
            <a:avLst/>
          </a:prstGeom>
          <a:noFill/>
        </p:spPr>
        <p:txBody>
          <a:bodyPr wrap="none" lIns="0" tIns="0" rIns="0" bIns="0" rtlCol="0">
            <a:spAutoFit/>
          </a:bodyPr>
          <a:lstStyle/>
          <a:p>
            <a:pPr algn="ctr"/>
            <a:r>
              <a:rPr lang="en-US" sz="800" b="1" dirty="0" smtClean="0">
                <a:solidFill>
                  <a:schemeClr val="tx2"/>
                </a:solidFill>
                <a:effectLst>
                  <a:outerShdw blurRad="38100" dist="38100" dir="2700000" algn="tl">
                    <a:srgbClr val="000000">
                      <a:alpha val="43137"/>
                    </a:srgbClr>
                  </a:outerShdw>
                </a:effectLst>
                <a:latin typeface="+mn-lt"/>
              </a:rPr>
              <a:t>Archive</a:t>
            </a:r>
          </a:p>
        </p:txBody>
      </p:sp>
      <p:sp>
        <p:nvSpPr>
          <p:cNvPr id="36" name="Title 1"/>
          <p:cNvSpPr txBox="1">
            <a:spLocks/>
          </p:cNvSpPr>
          <p:nvPr/>
        </p:nvSpPr>
        <p:spPr>
          <a:xfrm>
            <a:off x="6069687" y="55500"/>
            <a:ext cx="2449512" cy="214312"/>
          </a:xfrm>
          <a:prstGeom prst="rect">
            <a:avLst/>
          </a:prstGeom>
        </p:spPr>
        <p:txBody>
          <a:bodyPr lIns="0" tIns="0" rIns="0" bIns="0" anchor="t" anchorCtr="0"/>
          <a:lstStyle>
            <a:lvl1pPr algn="l" defTabSz="457200" rtl="0" eaLnBrk="1" latinLnBrk="0" hangingPunct="1">
              <a:lnSpc>
                <a:spcPct val="100000"/>
              </a:lnSpc>
              <a:spcBef>
                <a:spcPct val="0"/>
              </a:spcBef>
              <a:buNone/>
              <a:defRPr sz="2800" kern="1200" cap="all" baseline="0">
                <a:solidFill>
                  <a:schemeClr val="tx2"/>
                </a:solidFill>
                <a:latin typeface="+mj-lt"/>
                <a:ea typeface="+mj-ea"/>
                <a:cs typeface="Verdana"/>
              </a:defRPr>
            </a:lvl1pPr>
          </a:lstStyle>
          <a:p>
            <a:r>
              <a:rPr lang="en-US" sz="1100" dirty="0" smtClean="0">
                <a:solidFill>
                  <a:schemeClr val="bg1"/>
                </a:solidFill>
              </a:rPr>
              <a:t>DATA PROTECTION CONTINUUM</a:t>
            </a:r>
            <a:endParaRPr lang="en-US" sz="1100" dirty="0">
              <a:solidFill>
                <a:schemeClr val="bg1"/>
              </a:solidFill>
            </a:endParaRPr>
          </a:p>
        </p:txBody>
      </p:sp>
    </p:spTree>
    <p:extLst>
      <p:ext uri="{BB962C8B-B14F-4D97-AF65-F5344CB8AC3E}">
        <p14:creationId xmlns:p14="http://schemas.microsoft.com/office/powerpoint/2010/main" val="1105252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2000" fill="hold"/>
                                        <p:tgtEl>
                                          <p:spTgt spid="31"/>
                                        </p:tgtEl>
                                      </p:cBhvr>
                                      <p:by x="150000" y="150000"/>
                                    </p:animScale>
                                  </p:childTnLst>
                                </p:cTn>
                              </p:par>
                              <p:par>
                                <p:cTn id="7" presetID="6" presetClass="emph" presetSubtype="0" fill="hold" nodeType="withEffect">
                                  <p:stCondLst>
                                    <p:cond delay="0"/>
                                  </p:stCondLst>
                                  <p:childTnLst>
                                    <p:animScale>
                                      <p:cBhvr>
                                        <p:cTn id="8" dur="2000" fill="hold"/>
                                        <p:tgtEl>
                                          <p:spTgt spid="3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85883" y="1095016"/>
            <a:ext cx="2503672" cy="1873956"/>
          </a:xfrm>
          <a:prstGeom prst="roundRect">
            <a:avLst/>
          </a:prstGeom>
          <a:solidFill>
            <a:schemeClr val="tx2">
              <a:lumMod val="75000"/>
            </a:schemeClr>
          </a:solidFill>
          <a:ln w="12700" cmpd="sng">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284163" y="228600"/>
            <a:ext cx="8458200" cy="428625"/>
          </a:xfrm>
        </p:spPr>
        <p:txBody>
          <a:bodyPr/>
          <a:lstStyle/>
          <a:p>
            <a:r>
              <a:rPr lang="en-US" cap="none" dirty="0" smtClean="0">
                <a:solidFill>
                  <a:schemeClr val="bg1"/>
                </a:solidFill>
              </a:rPr>
              <a:t>Backup and Recovery</a:t>
            </a:r>
            <a:endParaRPr lang="en-US" cap="none" dirty="0">
              <a:solidFill>
                <a:schemeClr val="bg1"/>
              </a:solidFill>
            </a:endParaRPr>
          </a:p>
        </p:txBody>
      </p:sp>
      <p:sp>
        <p:nvSpPr>
          <p:cNvPr id="23" name="Content Placeholder 6"/>
          <p:cNvSpPr txBox="1">
            <a:spLocks/>
          </p:cNvSpPr>
          <p:nvPr/>
        </p:nvSpPr>
        <p:spPr>
          <a:xfrm>
            <a:off x="2820504" y="1027581"/>
            <a:ext cx="6069868" cy="3666579"/>
          </a:xfrm>
          <a:prstGeom prst="rect">
            <a:avLst/>
          </a:prstGeom>
        </p:spPr>
        <p:txBody>
          <a:bodyPr>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02920">
              <a:lnSpc>
                <a:spcPct val="110000"/>
              </a:lnSpc>
              <a:spcBef>
                <a:spcPts val="200"/>
              </a:spcBef>
              <a:buClr>
                <a:schemeClr val="bg1"/>
              </a:buClr>
              <a:buFont typeface="Wingdings" panose="05000000000000000000" pitchFamily="2" charset="2"/>
              <a:buChar char="§"/>
            </a:pPr>
            <a:r>
              <a:rPr lang="en-US" sz="2000" dirty="0" smtClean="0">
                <a:solidFill>
                  <a:schemeClr val="bg2"/>
                </a:solidFill>
              </a:rPr>
              <a:t>Up to 20x faster backup with Storage Integrated Data Protection</a:t>
            </a:r>
          </a:p>
          <a:p>
            <a:pPr marL="160020" indent="0">
              <a:lnSpc>
                <a:spcPct val="110000"/>
              </a:lnSpc>
              <a:spcBef>
                <a:spcPts val="200"/>
              </a:spcBef>
              <a:buClr>
                <a:schemeClr val="bg1"/>
              </a:buClr>
              <a:buNone/>
            </a:pPr>
            <a:endParaRPr lang="en-US" sz="1400" dirty="0" smtClean="0">
              <a:solidFill>
                <a:schemeClr val="bg2"/>
              </a:solidFill>
            </a:endParaRPr>
          </a:p>
          <a:p>
            <a:pPr marL="502920">
              <a:lnSpc>
                <a:spcPct val="110000"/>
              </a:lnSpc>
              <a:spcBef>
                <a:spcPts val="200"/>
              </a:spcBef>
              <a:buClr>
                <a:schemeClr val="bg1"/>
              </a:buClr>
              <a:buFont typeface="Wingdings" panose="05000000000000000000" pitchFamily="2" charset="2"/>
              <a:buChar char="§"/>
            </a:pPr>
            <a:r>
              <a:rPr lang="en-US" sz="2000" dirty="0" smtClean="0">
                <a:solidFill>
                  <a:schemeClr val="bg2"/>
                </a:solidFill>
              </a:rPr>
              <a:t>Up to 30x faster image-based recovery</a:t>
            </a:r>
          </a:p>
          <a:p>
            <a:pPr marL="160020" indent="0">
              <a:lnSpc>
                <a:spcPct val="110000"/>
              </a:lnSpc>
              <a:spcBef>
                <a:spcPts val="200"/>
              </a:spcBef>
              <a:buClr>
                <a:schemeClr val="bg1"/>
              </a:buClr>
              <a:buNone/>
            </a:pPr>
            <a:endParaRPr lang="en-US" sz="1400" dirty="0" smtClean="0">
              <a:solidFill>
                <a:schemeClr val="bg2"/>
              </a:solidFill>
            </a:endParaRPr>
          </a:p>
          <a:p>
            <a:pPr marL="502920">
              <a:lnSpc>
                <a:spcPct val="110000"/>
              </a:lnSpc>
              <a:spcBef>
                <a:spcPts val="200"/>
              </a:spcBef>
              <a:buClr>
                <a:schemeClr val="bg1"/>
              </a:buClr>
              <a:buFont typeface="Wingdings" panose="05000000000000000000" pitchFamily="2" charset="2"/>
              <a:buChar char="§"/>
            </a:pPr>
            <a:r>
              <a:rPr lang="en-US" sz="2000" dirty="0" smtClean="0">
                <a:solidFill>
                  <a:schemeClr val="bg2"/>
                </a:solidFill>
              </a:rPr>
              <a:t>Cloud-enabled, both IN the cloud and TO the cloud</a:t>
            </a:r>
          </a:p>
          <a:p>
            <a:pPr marL="160020" indent="0">
              <a:lnSpc>
                <a:spcPct val="110000"/>
              </a:lnSpc>
              <a:spcBef>
                <a:spcPts val="200"/>
              </a:spcBef>
              <a:buClr>
                <a:schemeClr val="bg1"/>
              </a:buClr>
              <a:buNone/>
            </a:pPr>
            <a:endParaRPr lang="en-US" sz="1400" dirty="0" smtClean="0">
              <a:solidFill>
                <a:schemeClr val="bg2"/>
              </a:solidFill>
            </a:endParaRPr>
          </a:p>
          <a:p>
            <a:pPr marL="502920">
              <a:lnSpc>
                <a:spcPct val="110000"/>
              </a:lnSpc>
              <a:spcBef>
                <a:spcPts val="0"/>
              </a:spcBef>
              <a:buClr>
                <a:schemeClr val="bg1"/>
              </a:buClr>
              <a:buFont typeface="Wingdings" panose="05000000000000000000" pitchFamily="2" charset="2"/>
              <a:buChar char="§"/>
            </a:pPr>
            <a:r>
              <a:rPr lang="en-US" sz="2000" dirty="0" smtClean="0">
                <a:solidFill>
                  <a:schemeClr val="bg2"/>
                </a:solidFill>
              </a:rPr>
              <a:t>Empowers app owners to work within their native utilities</a:t>
            </a:r>
          </a:p>
          <a:p>
            <a:pPr marL="160020" indent="0">
              <a:lnSpc>
                <a:spcPct val="110000"/>
              </a:lnSpc>
              <a:spcBef>
                <a:spcPts val="0"/>
              </a:spcBef>
              <a:buClr>
                <a:schemeClr val="bg1"/>
              </a:buClr>
              <a:buNone/>
            </a:pPr>
            <a:endParaRPr lang="en-US" sz="1400" dirty="0" smtClean="0">
              <a:solidFill>
                <a:schemeClr val="bg2"/>
              </a:solidFill>
            </a:endParaRPr>
          </a:p>
          <a:p>
            <a:pPr marL="502920">
              <a:lnSpc>
                <a:spcPct val="110000"/>
              </a:lnSpc>
              <a:spcBef>
                <a:spcPts val="200"/>
              </a:spcBef>
              <a:buClr>
                <a:schemeClr val="bg1"/>
              </a:buClr>
              <a:buFont typeface="Wingdings" panose="05000000000000000000" pitchFamily="2" charset="2"/>
              <a:buChar char="§"/>
            </a:pPr>
            <a:r>
              <a:rPr lang="en-US" sz="2000" dirty="0" smtClean="0">
                <a:solidFill>
                  <a:schemeClr val="bg2"/>
                </a:solidFill>
              </a:rPr>
              <a:t>Tightest </a:t>
            </a:r>
            <a:r>
              <a:rPr lang="en-US" sz="2000" dirty="0">
                <a:solidFill>
                  <a:schemeClr val="bg2"/>
                </a:solidFill>
              </a:rPr>
              <a:t>integration with Data </a:t>
            </a:r>
            <a:r>
              <a:rPr lang="en-US" sz="2000" dirty="0" smtClean="0">
                <a:solidFill>
                  <a:schemeClr val="bg2"/>
                </a:solidFill>
              </a:rPr>
              <a:t>Domain</a:t>
            </a:r>
          </a:p>
          <a:p>
            <a:pPr marL="160020" indent="0">
              <a:lnSpc>
                <a:spcPct val="110000"/>
              </a:lnSpc>
              <a:spcBef>
                <a:spcPts val="200"/>
              </a:spcBef>
              <a:buClr>
                <a:schemeClr val="bg1"/>
              </a:buClr>
              <a:buNone/>
            </a:pPr>
            <a:endParaRPr lang="en-US" sz="1400" dirty="0" smtClean="0">
              <a:solidFill>
                <a:schemeClr val="bg2"/>
              </a:solidFill>
            </a:endParaRPr>
          </a:p>
          <a:p>
            <a:pPr marL="502920">
              <a:lnSpc>
                <a:spcPct val="110000"/>
              </a:lnSpc>
              <a:spcBef>
                <a:spcPts val="200"/>
              </a:spcBef>
              <a:buClr>
                <a:schemeClr val="bg1"/>
              </a:buClr>
              <a:buFont typeface="Wingdings" panose="05000000000000000000" pitchFamily="2" charset="2"/>
              <a:buChar char="§"/>
            </a:pPr>
            <a:r>
              <a:rPr lang="en-US" sz="2000" dirty="0" smtClean="0">
                <a:solidFill>
                  <a:schemeClr val="bg2"/>
                </a:solidFill>
              </a:rPr>
              <a:t>Heterogeneous platform support across </a:t>
            </a:r>
            <a:r>
              <a:rPr lang="en-US" sz="2000" dirty="0">
                <a:solidFill>
                  <a:schemeClr val="bg2"/>
                </a:solidFill>
              </a:rPr>
              <a:t>a</a:t>
            </a:r>
            <a:r>
              <a:rPr lang="en-US" sz="2000" dirty="0" smtClean="0">
                <a:solidFill>
                  <a:schemeClr val="bg2"/>
                </a:solidFill>
              </a:rPr>
              <a:t> broad range of apps</a:t>
            </a:r>
            <a:endParaRPr lang="en-US" sz="2000" dirty="0">
              <a:solidFill>
                <a:schemeClr val="bg2"/>
              </a:solidFill>
            </a:endParaRPr>
          </a:p>
        </p:txBody>
      </p:sp>
      <p:sp>
        <p:nvSpPr>
          <p:cNvPr id="26" name="TextBox 25"/>
          <p:cNvSpPr txBox="1"/>
          <p:nvPr/>
        </p:nvSpPr>
        <p:spPr>
          <a:xfrm>
            <a:off x="1136767" y="1906089"/>
            <a:ext cx="1693904" cy="553998"/>
          </a:xfrm>
          <a:prstGeom prst="rect">
            <a:avLst/>
          </a:prstGeom>
          <a:noFill/>
        </p:spPr>
        <p:txBody>
          <a:bodyPr wrap="square" rtlCol="0">
            <a:spAutoFit/>
          </a:bodyPr>
          <a:lstStyle/>
          <a:p>
            <a:pPr algn="ctr"/>
            <a:r>
              <a:rPr lang="en-US" sz="1500" b="1" dirty="0" smtClean="0"/>
              <a:t>Daily full backup</a:t>
            </a:r>
          </a:p>
        </p:txBody>
      </p:sp>
      <p:sp>
        <p:nvSpPr>
          <p:cNvPr id="4" name="Rectangle 3"/>
          <p:cNvSpPr/>
          <p:nvPr/>
        </p:nvSpPr>
        <p:spPr>
          <a:xfrm>
            <a:off x="185883" y="3095262"/>
            <a:ext cx="2503672" cy="1200329"/>
          </a:xfrm>
          <a:prstGeom prst="rect">
            <a:avLst/>
          </a:prstGeom>
        </p:spPr>
        <p:txBody>
          <a:bodyPr wrap="square">
            <a:spAutoFit/>
          </a:bodyPr>
          <a:lstStyle/>
          <a:p>
            <a:pPr algn="ctr"/>
            <a:r>
              <a:rPr lang="en-US" sz="2400" i="1" dirty="0">
                <a:solidFill>
                  <a:schemeClr val="bg2"/>
                </a:solidFill>
              </a:rPr>
              <a:t>Never backup </a:t>
            </a:r>
            <a:r>
              <a:rPr lang="en-US" sz="2400" i="1" dirty="0" smtClean="0">
                <a:solidFill>
                  <a:schemeClr val="bg2"/>
                </a:solidFill>
              </a:rPr>
              <a:t>the same </a:t>
            </a:r>
            <a:r>
              <a:rPr lang="en-US" sz="2400" i="1" dirty="0">
                <a:solidFill>
                  <a:schemeClr val="bg2"/>
                </a:solidFill>
              </a:rPr>
              <a:t>data </a:t>
            </a:r>
            <a:r>
              <a:rPr lang="en-US" sz="2400" i="1" dirty="0" smtClean="0">
                <a:solidFill>
                  <a:schemeClr val="bg2"/>
                </a:solidFill>
              </a:rPr>
              <a:t>twice!</a:t>
            </a:r>
            <a:endParaRPr lang="en-US" sz="2400" i="1" dirty="0">
              <a:solidFill>
                <a:schemeClr val="bg2"/>
              </a:solidFill>
            </a:endParaRPr>
          </a:p>
        </p:txBody>
      </p:sp>
      <p:pic>
        <p:nvPicPr>
          <p:cNvPr id="2051"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747155" y="1688471"/>
            <a:ext cx="450551" cy="227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7729" y="1398509"/>
            <a:ext cx="1039989" cy="1238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Left-Right Arrow 18"/>
          <p:cNvSpPr/>
          <p:nvPr/>
        </p:nvSpPr>
        <p:spPr>
          <a:xfrm>
            <a:off x="5362588" y="248369"/>
            <a:ext cx="3635111" cy="505225"/>
          </a:xfrm>
          <a:prstGeom prst="lef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w="127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p:cNvPicPr>
            <a:picLocks noChangeAspect="1"/>
          </p:cNvPicPr>
          <p:nvPr/>
        </p:nvPicPr>
        <p:blipFill>
          <a:blip r:embed="rId5" cstate="email">
            <a:duotone>
              <a:schemeClr val="accent1">
                <a:shade val="45000"/>
                <a:satMod val="135000"/>
              </a:schemeClr>
              <a:prstClr val="white"/>
            </a:duotone>
            <a:extLst>
              <a:ext uri="{BEBA8EAE-BF5A-486C-A8C5-ECC9F3942E4B}">
                <a14:imgProps xmlns:a14="http://schemas.microsoft.com/office/drawing/2010/main">
                  <a14:imgLayer r:embed="rId6">
                    <a14:imgEffect>
                      <a14:backgroundRemoval t="10000" b="90000" l="10000" r="90000"/>
                    </a14:imgEffect>
                    <a14:imgEffect>
                      <a14:sharpenSoften amount="100000"/>
                    </a14:imgEffect>
                    <a14:imgEffect>
                      <a14:colorTemperature colorTemp="11500"/>
                    </a14:imgEffect>
                    <a14:imgEffect>
                      <a14:saturation sat="400000"/>
                    </a14:imgEffect>
                    <a14:imgEffect>
                      <a14:brightnessContrast contrast="33000"/>
                    </a14:imgEffect>
                  </a14:imgLayer>
                </a14:imgProps>
              </a:ext>
              <a:ext uri="{28A0092B-C50C-407E-A947-70E740481C1C}">
                <a14:useLocalDpi xmlns:a14="http://schemas.microsoft.com/office/drawing/2010/main"/>
              </a:ext>
            </a:extLst>
          </a:blip>
          <a:stretch>
            <a:fillRect/>
          </a:stretch>
        </p:blipFill>
        <p:spPr>
          <a:xfrm>
            <a:off x="6535896" y="231712"/>
            <a:ext cx="593384" cy="593384"/>
          </a:xfrm>
          <a:prstGeom prst="rect">
            <a:avLst/>
          </a:prstGeom>
          <a:effectLst/>
        </p:spPr>
      </p:pic>
      <p:sp>
        <p:nvSpPr>
          <p:cNvPr id="21" name="TextBox 20"/>
          <p:cNvSpPr txBox="1"/>
          <p:nvPr/>
        </p:nvSpPr>
        <p:spPr>
          <a:xfrm>
            <a:off x="6598550" y="433044"/>
            <a:ext cx="468077" cy="123111"/>
          </a:xfrm>
          <a:prstGeom prst="rect">
            <a:avLst/>
          </a:prstGeom>
          <a:noFill/>
        </p:spPr>
        <p:txBody>
          <a:bodyPr wrap="none" lIns="0" tIns="0" rIns="0" bIns="0" rtlCol="0">
            <a:spAutoFit/>
          </a:bodyPr>
          <a:lstStyle/>
          <a:p>
            <a:pPr algn="ctr"/>
            <a:r>
              <a:rPr lang="en-US" sz="800" b="1" dirty="0" smtClean="0">
                <a:solidFill>
                  <a:schemeClr val="tx2"/>
                </a:solidFill>
                <a:effectLst>
                  <a:outerShdw blurRad="38100" dist="38100" dir="2700000" algn="tl">
                    <a:srgbClr val="000000">
                      <a:alpha val="43137"/>
                    </a:srgbClr>
                  </a:outerShdw>
                </a:effectLst>
              </a:rPr>
              <a:t>Snapshot</a:t>
            </a:r>
          </a:p>
        </p:txBody>
      </p:sp>
      <p:pic>
        <p:nvPicPr>
          <p:cNvPr id="22" name="Picture 21"/>
          <p:cNvPicPr>
            <a:picLocks noChangeAspect="1"/>
          </p:cNvPicPr>
          <p:nvPr/>
        </p:nvPicPr>
        <p:blipFill>
          <a:blip r:embed="rId5" cstate="email">
            <a:duotone>
              <a:schemeClr val="accent1">
                <a:shade val="45000"/>
                <a:satMod val="135000"/>
              </a:schemeClr>
              <a:prstClr val="white"/>
            </a:duotone>
            <a:extLst>
              <a:ext uri="{BEBA8EAE-BF5A-486C-A8C5-ECC9F3942E4B}">
                <a14:imgProps xmlns:a14="http://schemas.microsoft.com/office/drawing/2010/main">
                  <a14:imgLayer r:embed="rId6">
                    <a14:imgEffect>
                      <a14:backgroundRemoval t="10000" b="90000" l="10000" r="90000"/>
                    </a14:imgEffect>
                    <a14:imgEffect>
                      <a14:sharpenSoften amount="100000"/>
                    </a14:imgEffect>
                    <a14:imgEffect>
                      <a14:colorTemperature colorTemp="11500"/>
                    </a14:imgEffect>
                    <a14:imgEffect>
                      <a14:saturation sat="400000"/>
                    </a14:imgEffect>
                    <a14:imgEffect>
                      <a14:brightnessContrast contrast="33000"/>
                    </a14:imgEffect>
                  </a14:imgLayer>
                </a14:imgProps>
              </a:ext>
              <a:ext uri="{28A0092B-C50C-407E-A947-70E740481C1C}">
                <a14:useLocalDpi xmlns:a14="http://schemas.microsoft.com/office/drawing/2010/main"/>
              </a:ext>
            </a:extLst>
          </a:blip>
          <a:stretch>
            <a:fillRect/>
          </a:stretch>
        </p:blipFill>
        <p:spPr>
          <a:xfrm>
            <a:off x="5789525" y="231712"/>
            <a:ext cx="593384" cy="593384"/>
          </a:xfrm>
          <a:prstGeom prst="rect">
            <a:avLst/>
          </a:prstGeom>
          <a:effectLst/>
        </p:spPr>
      </p:pic>
      <p:sp>
        <p:nvSpPr>
          <p:cNvPr id="24" name="TextBox 23"/>
          <p:cNvSpPr txBox="1"/>
          <p:nvPr/>
        </p:nvSpPr>
        <p:spPr>
          <a:xfrm>
            <a:off x="5808896" y="433044"/>
            <a:ext cx="554639" cy="123111"/>
          </a:xfrm>
          <a:prstGeom prst="rect">
            <a:avLst/>
          </a:prstGeom>
          <a:noFill/>
        </p:spPr>
        <p:txBody>
          <a:bodyPr wrap="none" lIns="0" tIns="0" rIns="0" bIns="0" rtlCol="0">
            <a:spAutoFit/>
          </a:bodyPr>
          <a:lstStyle/>
          <a:p>
            <a:pPr algn="ctr"/>
            <a:r>
              <a:rPr lang="en-US" sz="800" b="1" dirty="0" smtClean="0">
                <a:solidFill>
                  <a:schemeClr val="tx2"/>
                </a:solidFill>
                <a:effectLst>
                  <a:outerShdw blurRad="38100" dist="38100" dir="2700000" algn="tl">
                    <a:srgbClr val="000000">
                      <a:alpha val="43137"/>
                    </a:srgbClr>
                  </a:outerShdw>
                </a:effectLst>
                <a:latin typeface="+mn-lt"/>
              </a:rPr>
              <a:t>Replication</a:t>
            </a:r>
          </a:p>
        </p:txBody>
      </p:sp>
      <p:pic>
        <p:nvPicPr>
          <p:cNvPr id="25" name="Picture 24"/>
          <p:cNvPicPr>
            <a:picLocks noChangeAspect="1"/>
          </p:cNvPicPr>
          <p:nvPr/>
        </p:nvPicPr>
        <p:blipFill>
          <a:blip r:embed="rId5" cstate="email">
            <a:duotone>
              <a:schemeClr val="accent1">
                <a:shade val="45000"/>
                <a:satMod val="135000"/>
              </a:schemeClr>
              <a:prstClr val="white"/>
            </a:duotone>
            <a:extLst>
              <a:ext uri="{BEBA8EAE-BF5A-486C-A8C5-ECC9F3942E4B}">
                <a14:imgProps xmlns:a14="http://schemas.microsoft.com/office/drawing/2010/main">
                  <a14:imgLayer r:embed="rId6">
                    <a14:imgEffect>
                      <a14:backgroundRemoval t="10000" b="90000" l="10000" r="90000"/>
                    </a14:imgEffect>
                    <a14:imgEffect>
                      <a14:sharpenSoften amount="100000"/>
                    </a14:imgEffect>
                    <a14:imgEffect>
                      <a14:colorTemperature colorTemp="11500"/>
                    </a14:imgEffect>
                    <a14:imgEffect>
                      <a14:saturation sat="400000"/>
                    </a14:imgEffect>
                    <a14:imgEffect>
                      <a14:brightnessContrast contrast="33000"/>
                    </a14:imgEffect>
                  </a14:imgLayer>
                </a14:imgProps>
              </a:ext>
              <a:ext uri="{28A0092B-C50C-407E-A947-70E740481C1C}">
                <a14:useLocalDpi xmlns:a14="http://schemas.microsoft.com/office/drawing/2010/main"/>
              </a:ext>
            </a:extLst>
          </a:blip>
          <a:stretch>
            <a:fillRect/>
          </a:stretch>
        </p:blipFill>
        <p:spPr>
          <a:xfrm>
            <a:off x="7304337" y="231712"/>
            <a:ext cx="593384" cy="593384"/>
          </a:xfrm>
          <a:prstGeom prst="rect">
            <a:avLst/>
          </a:prstGeom>
          <a:effectLst>
            <a:glow rad="101600">
              <a:schemeClr val="accent3">
                <a:satMod val="175000"/>
                <a:alpha val="40000"/>
              </a:schemeClr>
            </a:glow>
          </a:effectLst>
        </p:spPr>
      </p:pic>
      <p:sp>
        <p:nvSpPr>
          <p:cNvPr id="27" name="TextBox 26"/>
          <p:cNvSpPr txBox="1"/>
          <p:nvPr/>
        </p:nvSpPr>
        <p:spPr>
          <a:xfrm>
            <a:off x="7400894" y="433044"/>
            <a:ext cx="371897" cy="123111"/>
          </a:xfrm>
          <a:prstGeom prst="rect">
            <a:avLst/>
          </a:prstGeom>
          <a:noFill/>
        </p:spPr>
        <p:txBody>
          <a:bodyPr wrap="none" lIns="0" tIns="0" rIns="0" bIns="0" rtlCol="0">
            <a:spAutoFit/>
          </a:bodyPr>
          <a:lstStyle/>
          <a:p>
            <a:pPr algn="ctr"/>
            <a:r>
              <a:rPr lang="en-US" sz="800" b="1" dirty="0" smtClean="0">
                <a:solidFill>
                  <a:schemeClr val="tx2"/>
                </a:solidFill>
                <a:effectLst>
                  <a:outerShdw blurRad="38100" dist="38100" dir="2700000" algn="tl">
                    <a:srgbClr val="000000">
                      <a:alpha val="43137"/>
                    </a:srgbClr>
                  </a:outerShdw>
                </a:effectLst>
              </a:rPr>
              <a:t>Backup</a:t>
            </a:r>
          </a:p>
        </p:txBody>
      </p:sp>
      <p:pic>
        <p:nvPicPr>
          <p:cNvPr id="28" name="Picture 27"/>
          <p:cNvPicPr>
            <a:picLocks noChangeAspect="1"/>
          </p:cNvPicPr>
          <p:nvPr/>
        </p:nvPicPr>
        <p:blipFill>
          <a:blip r:embed="rId5" cstate="email">
            <a:duotone>
              <a:schemeClr val="accent1">
                <a:shade val="45000"/>
                <a:satMod val="135000"/>
              </a:schemeClr>
              <a:prstClr val="white"/>
            </a:duotone>
            <a:extLst>
              <a:ext uri="{BEBA8EAE-BF5A-486C-A8C5-ECC9F3942E4B}">
                <a14:imgProps xmlns:a14="http://schemas.microsoft.com/office/drawing/2010/main">
                  <a14:imgLayer r:embed="rId6">
                    <a14:imgEffect>
                      <a14:backgroundRemoval t="10000" b="90000" l="10000" r="90000"/>
                    </a14:imgEffect>
                    <a14:imgEffect>
                      <a14:sharpenSoften amount="100000"/>
                    </a14:imgEffect>
                    <a14:imgEffect>
                      <a14:colorTemperature colorTemp="11500"/>
                    </a14:imgEffect>
                    <a14:imgEffect>
                      <a14:saturation sat="400000"/>
                    </a14:imgEffect>
                    <a14:imgEffect>
                      <a14:brightnessContrast contrast="33000"/>
                    </a14:imgEffect>
                  </a14:imgLayer>
                </a14:imgProps>
              </a:ext>
              <a:ext uri="{28A0092B-C50C-407E-A947-70E740481C1C}">
                <a14:useLocalDpi xmlns:a14="http://schemas.microsoft.com/office/drawing/2010/main"/>
              </a:ext>
            </a:extLst>
          </a:blip>
          <a:stretch>
            <a:fillRect/>
          </a:stretch>
        </p:blipFill>
        <p:spPr>
          <a:xfrm>
            <a:off x="8061743" y="231712"/>
            <a:ext cx="593384" cy="593384"/>
          </a:xfrm>
          <a:prstGeom prst="rect">
            <a:avLst/>
          </a:prstGeom>
          <a:effectLst/>
        </p:spPr>
      </p:pic>
      <p:sp>
        <p:nvSpPr>
          <p:cNvPr id="29" name="TextBox 28"/>
          <p:cNvSpPr txBox="1"/>
          <p:nvPr/>
        </p:nvSpPr>
        <p:spPr>
          <a:xfrm>
            <a:off x="8168383" y="433044"/>
            <a:ext cx="378309" cy="123111"/>
          </a:xfrm>
          <a:prstGeom prst="rect">
            <a:avLst/>
          </a:prstGeom>
          <a:noFill/>
        </p:spPr>
        <p:txBody>
          <a:bodyPr wrap="none" lIns="0" tIns="0" rIns="0" bIns="0" rtlCol="0">
            <a:spAutoFit/>
          </a:bodyPr>
          <a:lstStyle/>
          <a:p>
            <a:pPr algn="ctr"/>
            <a:r>
              <a:rPr lang="en-US" sz="800" b="1" dirty="0" smtClean="0">
                <a:solidFill>
                  <a:schemeClr val="tx2"/>
                </a:solidFill>
                <a:effectLst>
                  <a:outerShdw blurRad="38100" dist="38100" dir="2700000" algn="tl">
                    <a:srgbClr val="000000">
                      <a:alpha val="43137"/>
                    </a:srgbClr>
                  </a:outerShdw>
                </a:effectLst>
                <a:latin typeface="+mn-lt"/>
              </a:rPr>
              <a:t>Archive</a:t>
            </a:r>
          </a:p>
        </p:txBody>
      </p:sp>
      <p:sp>
        <p:nvSpPr>
          <p:cNvPr id="30" name="Title 1"/>
          <p:cNvSpPr txBox="1">
            <a:spLocks/>
          </p:cNvSpPr>
          <p:nvPr/>
        </p:nvSpPr>
        <p:spPr>
          <a:xfrm>
            <a:off x="6069687" y="55500"/>
            <a:ext cx="2449512" cy="214312"/>
          </a:xfrm>
          <a:prstGeom prst="rect">
            <a:avLst/>
          </a:prstGeom>
        </p:spPr>
        <p:txBody>
          <a:bodyPr lIns="0" tIns="0" rIns="0" bIns="0" anchor="t" anchorCtr="0"/>
          <a:lstStyle>
            <a:lvl1pPr algn="l" defTabSz="457200" rtl="0" eaLnBrk="1" latinLnBrk="0" hangingPunct="1">
              <a:lnSpc>
                <a:spcPct val="100000"/>
              </a:lnSpc>
              <a:spcBef>
                <a:spcPct val="0"/>
              </a:spcBef>
              <a:buNone/>
              <a:defRPr sz="2800" kern="1200" cap="all" baseline="0">
                <a:solidFill>
                  <a:schemeClr val="tx2"/>
                </a:solidFill>
                <a:latin typeface="+mj-lt"/>
                <a:ea typeface="+mj-ea"/>
                <a:cs typeface="Verdana"/>
              </a:defRPr>
            </a:lvl1pPr>
          </a:lstStyle>
          <a:p>
            <a:r>
              <a:rPr lang="en-US" sz="1100" dirty="0" smtClean="0">
                <a:solidFill>
                  <a:schemeClr val="bg1"/>
                </a:solidFill>
              </a:rPr>
              <a:t>DATA PROTECTION CONTINUUM</a:t>
            </a:r>
            <a:endParaRPr lang="en-US" sz="1100" dirty="0">
              <a:solidFill>
                <a:schemeClr val="bg1"/>
              </a:solidFill>
            </a:endParaRPr>
          </a:p>
        </p:txBody>
      </p:sp>
    </p:spTree>
    <p:extLst>
      <p:ext uri="{BB962C8B-B14F-4D97-AF65-F5344CB8AC3E}">
        <p14:creationId xmlns:p14="http://schemas.microsoft.com/office/powerpoint/2010/main" val="860020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2000" fill="hold"/>
                                        <p:tgtEl>
                                          <p:spTgt spid="24"/>
                                        </p:tgtEl>
                                      </p:cBhvr>
                                      <p:by x="150000" y="150000"/>
                                    </p:animScale>
                                  </p:childTnLst>
                                </p:cTn>
                              </p:par>
                              <p:par>
                                <p:cTn id="7" presetID="6" presetClass="emph" presetSubtype="0" fill="hold" nodeType="withEffect">
                                  <p:stCondLst>
                                    <p:cond delay="0"/>
                                  </p:stCondLst>
                                  <p:childTnLst>
                                    <p:animScale>
                                      <p:cBhvr>
                                        <p:cTn id="8" dur="2000" fill="hold"/>
                                        <p:tgtEl>
                                          <p:spTgt spid="2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cap="none" dirty="0" smtClean="0">
                <a:solidFill>
                  <a:schemeClr val="bg1"/>
                </a:solidFill>
              </a:rPr>
              <a:t>Data Protection Continuum</a:t>
            </a:r>
            <a:endParaRPr lang="en-US" cap="none" dirty="0">
              <a:solidFill>
                <a:schemeClr val="bg1"/>
              </a:solidFill>
            </a:endParaRPr>
          </a:p>
        </p:txBody>
      </p:sp>
      <p:sp>
        <p:nvSpPr>
          <p:cNvPr id="25" name="Left-Right Arrow 24"/>
          <p:cNvSpPr/>
          <p:nvPr/>
        </p:nvSpPr>
        <p:spPr>
          <a:xfrm>
            <a:off x="314074" y="2677898"/>
            <a:ext cx="8514143" cy="1201802"/>
          </a:xfrm>
          <a:prstGeom prst="leftRightArrow">
            <a:avLst/>
          </a:prstGeom>
          <a:solidFill>
            <a:schemeClr val="bg1"/>
          </a:solidFill>
          <a:ln w="127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p:cNvPicPr>
            <a:picLocks noChangeAspect="1"/>
          </p:cNvPicPr>
          <p:nvPr/>
        </p:nvPicPr>
        <p:blipFill>
          <a:blip r:embed="rId3" cstate="email">
            <a:duotone>
              <a:schemeClr val="accent1">
                <a:shade val="45000"/>
                <a:satMod val="135000"/>
              </a:schemeClr>
              <a:prstClr val="white"/>
            </a:duotone>
            <a:extLst>
              <a:ext uri="{BEBA8EAE-BF5A-486C-A8C5-ECC9F3942E4B}">
                <a14:imgProps xmlns:a14="http://schemas.microsoft.com/office/drawing/2010/main">
                  <a14:imgLayer r:embed="rId4">
                    <a14:imgEffect>
                      <a14:backgroundRemoval t="10000" b="90000" l="10000" r="90000"/>
                    </a14:imgEffect>
                    <a14:imgEffect>
                      <a14:sharpenSoften amount="100000"/>
                    </a14:imgEffect>
                    <a14:imgEffect>
                      <a14:colorTemperature colorTemp="11500"/>
                    </a14:imgEffect>
                    <a14:imgEffect>
                      <a14:saturation sat="400000"/>
                    </a14:imgEffect>
                    <a14:imgEffect>
                      <a14:brightnessContrast contrast="33000"/>
                    </a14:imgEffect>
                  </a14:imgLayer>
                </a14:imgProps>
              </a:ext>
              <a:ext uri="{28A0092B-C50C-407E-A947-70E740481C1C}">
                <a14:useLocalDpi xmlns:a14="http://schemas.microsoft.com/office/drawing/2010/main"/>
              </a:ext>
            </a:extLst>
          </a:blip>
          <a:stretch>
            <a:fillRect/>
          </a:stretch>
        </p:blipFill>
        <p:spPr>
          <a:xfrm>
            <a:off x="3957164" y="2660494"/>
            <a:ext cx="1235942" cy="1235942"/>
          </a:xfrm>
          <a:prstGeom prst="rect">
            <a:avLst/>
          </a:prstGeom>
        </p:spPr>
      </p:pic>
      <p:sp>
        <p:nvSpPr>
          <p:cNvPr id="28" name="TextBox 27"/>
          <p:cNvSpPr txBox="1"/>
          <p:nvPr/>
        </p:nvSpPr>
        <p:spPr>
          <a:xfrm>
            <a:off x="4229669" y="3177167"/>
            <a:ext cx="702115" cy="184666"/>
          </a:xfrm>
          <a:prstGeom prst="rect">
            <a:avLst/>
          </a:prstGeom>
          <a:noFill/>
        </p:spPr>
        <p:txBody>
          <a:bodyPr wrap="none" lIns="0" tIns="0" rIns="0" bIns="0" rtlCol="0">
            <a:spAutoFit/>
          </a:bodyPr>
          <a:lstStyle/>
          <a:p>
            <a:pPr algn="ctr"/>
            <a:r>
              <a:rPr lang="en-US" sz="1200" b="1" dirty="0" smtClean="0">
                <a:solidFill>
                  <a:schemeClr val="tx2"/>
                </a:solidFill>
                <a:effectLst>
                  <a:outerShdw blurRad="38100" dist="38100" dir="2700000" algn="tl">
                    <a:srgbClr val="000000">
                      <a:alpha val="43137"/>
                    </a:srgbClr>
                  </a:outerShdw>
                </a:effectLst>
              </a:rPr>
              <a:t>Snapshot</a:t>
            </a:r>
          </a:p>
        </p:txBody>
      </p:sp>
      <p:pic>
        <p:nvPicPr>
          <p:cNvPr id="30" name="Picture 29"/>
          <p:cNvPicPr>
            <a:picLocks noChangeAspect="1"/>
          </p:cNvPicPr>
          <p:nvPr/>
        </p:nvPicPr>
        <p:blipFill>
          <a:blip r:embed="rId3" cstate="email">
            <a:duotone>
              <a:schemeClr val="accent1">
                <a:shade val="45000"/>
                <a:satMod val="135000"/>
              </a:schemeClr>
              <a:prstClr val="white"/>
            </a:duotone>
            <a:extLst>
              <a:ext uri="{BEBA8EAE-BF5A-486C-A8C5-ECC9F3942E4B}">
                <a14:imgProps xmlns:a14="http://schemas.microsoft.com/office/drawing/2010/main">
                  <a14:imgLayer r:embed="rId4">
                    <a14:imgEffect>
                      <a14:backgroundRemoval t="10000" b="90000" l="10000" r="90000"/>
                    </a14:imgEffect>
                    <a14:imgEffect>
                      <a14:sharpenSoften amount="100000"/>
                    </a14:imgEffect>
                    <a14:imgEffect>
                      <a14:colorTemperature colorTemp="11500"/>
                    </a14:imgEffect>
                    <a14:imgEffect>
                      <a14:saturation sat="400000"/>
                    </a14:imgEffect>
                    <a14:imgEffect>
                      <a14:brightnessContrast contrast="33000"/>
                    </a14:imgEffect>
                  </a14:imgLayer>
                </a14:imgProps>
              </a:ext>
              <a:ext uri="{28A0092B-C50C-407E-A947-70E740481C1C}">
                <a14:useLocalDpi xmlns:a14="http://schemas.microsoft.com/office/drawing/2010/main"/>
              </a:ext>
            </a:extLst>
          </a:blip>
          <a:stretch>
            <a:fillRect/>
          </a:stretch>
        </p:blipFill>
        <p:spPr>
          <a:xfrm>
            <a:off x="2418880" y="2661688"/>
            <a:ext cx="1235942" cy="1235942"/>
          </a:xfrm>
          <a:prstGeom prst="rect">
            <a:avLst/>
          </a:prstGeom>
        </p:spPr>
      </p:pic>
      <p:sp>
        <p:nvSpPr>
          <p:cNvPr id="31" name="TextBox 30"/>
          <p:cNvSpPr txBox="1"/>
          <p:nvPr/>
        </p:nvSpPr>
        <p:spPr>
          <a:xfrm>
            <a:off x="2621672" y="3189809"/>
            <a:ext cx="830356" cy="184666"/>
          </a:xfrm>
          <a:prstGeom prst="rect">
            <a:avLst/>
          </a:prstGeom>
          <a:noFill/>
        </p:spPr>
        <p:txBody>
          <a:bodyPr wrap="none" lIns="0" tIns="0" rIns="0" bIns="0" rtlCol="0">
            <a:spAutoFit/>
          </a:bodyPr>
          <a:lstStyle/>
          <a:p>
            <a:pPr algn="ctr"/>
            <a:r>
              <a:rPr lang="en-US" sz="1200" b="1" dirty="0" smtClean="0">
                <a:solidFill>
                  <a:schemeClr val="tx2"/>
                </a:solidFill>
                <a:effectLst>
                  <a:outerShdw blurRad="38100" dist="38100" dir="2700000" algn="tl">
                    <a:srgbClr val="000000">
                      <a:alpha val="43137"/>
                    </a:srgbClr>
                  </a:outerShdw>
                </a:effectLst>
                <a:latin typeface="+mn-lt"/>
              </a:rPr>
              <a:t>Replication</a:t>
            </a:r>
          </a:p>
        </p:txBody>
      </p:sp>
      <p:pic>
        <p:nvPicPr>
          <p:cNvPr id="36" name="Picture 35"/>
          <p:cNvPicPr>
            <a:picLocks noChangeAspect="1"/>
          </p:cNvPicPr>
          <p:nvPr/>
        </p:nvPicPr>
        <p:blipFill>
          <a:blip r:embed="rId3" cstate="email">
            <a:duotone>
              <a:schemeClr val="accent1">
                <a:shade val="45000"/>
                <a:satMod val="135000"/>
              </a:schemeClr>
              <a:prstClr val="white"/>
            </a:duotone>
            <a:extLst>
              <a:ext uri="{BEBA8EAE-BF5A-486C-A8C5-ECC9F3942E4B}">
                <a14:imgProps xmlns:a14="http://schemas.microsoft.com/office/drawing/2010/main">
                  <a14:imgLayer r:embed="rId4">
                    <a14:imgEffect>
                      <a14:backgroundRemoval t="10000" b="90000" l="10000" r="90000"/>
                    </a14:imgEffect>
                    <a14:imgEffect>
                      <a14:sharpenSoften amount="100000"/>
                    </a14:imgEffect>
                    <a14:imgEffect>
                      <a14:colorTemperature colorTemp="11500"/>
                    </a14:imgEffect>
                    <a14:imgEffect>
                      <a14:saturation sat="400000"/>
                    </a14:imgEffect>
                    <a14:imgEffect>
                      <a14:brightnessContrast contrast="33000"/>
                    </a14:imgEffect>
                  </a14:imgLayer>
                </a14:imgProps>
              </a:ext>
              <a:ext uri="{28A0092B-C50C-407E-A947-70E740481C1C}">
                <a14:useLocalDpi xmlns:a14="http://schemas.microsoft.com/office/drawing/2010/main"/>
              </a:ext>
            </a:extLst>
          </a:blip>
          <a:stretch>
            <a:fillRect/>
          </a:stretch>
        </p:blipFill>
        <p:spPr>
          <a:xfrm>
            <a:off x="5463745" y="2643758"/>
            <a:ext cx="1235942" cy="1235942"/>
          </a:xfrm>
          <a:prstGeom prst="rect">
            <a:avLst/>
          </a:prstGeom>
        </p:spPr>
      </p:pic>
      <p:sp>
        <p:nvSpPr>
          <p:cNvPr id="37" name="TextBox 36"/>
          <p:cNvSpPr txBox="1"/>
          <p:nvPr/>
        </p:nvSpPr>
        <p:spPr>
          <a:xfrm>
            <a:off x="5826028" y="3181391"/>
            <a:ext cx="554639" cy="184666"/>
          </a:xfrm>
          <a:prstGeom prst="rect">
            <a:avLst/>
          </a:prstGeom>
          <a:noFill/>
        </p:spPr>
        <p:txBody>
          <a:bodyPr wrap="none" lIns="0" tIns="0" rIns="0" bIns="0" rtlCol="0">
            <a:spAutoFit/>
          </a:bodyPr>
          <a:lstStyle/>
          <a:p>
            <a:pPr algn="ctr"/>
            <a:r>
              <a:rPr lang="en-US" sz="1200" b="1" dirty="0" smtClean="0">
                <a:solidFill>
                  <a:schemeClr val="tx2"/>
                </a:solidFill>
                <a:effectLst>
                  <a:outerShdw blurRad="38100" dist="38100" dir="2700000" algn="tl">
                    <a:srgbClr val="000000">
                      <a:alpha val="43137"/>
                    </a:srgbClr>
                  </a:outerShdw>
                </a:effectLst>
              </a:rPr>
              <a:t>Backup</a:t>
            </a:r>
          </a:p>
        </p:txBody>
      </p:sp>
      <p:pic>
        <p:nvPicPr>
          <p:cNvPr id="39" name="Picture 38"/>
          <p:cNvPicPr>
            <a:picLocks noChangeAspect="1"/>
          </p:cNvPicPr>
          <p:nvPr/>
        </p:nvPicPr>
        <p:blipFill>
          <a:blip r:embed="rId3" cstate="email">
            <a:duotone>
              <a:schemeClr val="accent1">
                <a:shade val="45000"/>
                <a:satMod val="135000"/>
              </a:schemeClr>
              <a:prstClr val="white"/>
            </a:duotone>
            <a:extLst>
              <a:ext uri="{BEBA8EAE-BF5A-486C-A8C5-ECC9F3942E4B}">
                <a14:imgProps xmlns:a14="http://schemas.microsoft.com/office/drawing/2010/main">
                  <a14:imgLayer r:embed="rId4">
                    <a14:imgEffect>
                      <a14:backgroundRemoval t="10000" b="90000" l="10000" r="90000"/>
                    </a14:imgEffect>
                    <a14:imgEffect>
                      <a14:sharpenSoften amount="100000"/>
                    </a14:imgEffect>
                    <a14:imgEffect>
                      <a14:colorTemperature colorTemp="11500"/>
                    </a14:imgEffect>
                    <a14:imgEffect>
                      <a14:saturation sat="400000"/>
                    </a14:imgEffect>
                    <a14:imgEffect>
                      <a14:brightnessContrast contrast="33000"/>
                    </a14:imgEffect>
                  </a14:imgLayer>
                </a14:imgProps>
              </a:ext>
              <a:ext uri="{28A0092B-C50C-407E-A947-70E740481C1C}">
                <a14:useLocalDpi xmlns:a14="http://schemas.microsoft.com/office/drawing/2010/main"/>
              </a:ext>
            </a:extLst>
          </a:blip>
          <a:stretch>
            <a:fillRect/>
          </a:stretch>
        </p:blipFill>
        <p:spPr>
          <a:xfrm>
            <a:off x="7020734" y="2651003"/>
            <a:ext cx="1235942" cy="1235942"/>
          </a:xfrm>
          <a:prstGeom prst="rect">
            <a:avLst/>
          </a:prstGeom>
        </p:spPr>
      </p:pic>
      <p:sp>
        <p:nvSpPr>
          <p:cNvPr id="40" name="TextBox 39"/>
          <p:cNvSpPr txBox="1"/>
          <p:nvPr/>
        </p:nvSpPr>
        <p:spPr>
          <a:xfrm>
            <a:off x="7377329" y="3164668"/>
            <a:ext cx="562654" cy="184666"/>
          </a:xfrm>
          <a:prstGeom prst="rect">
            <a:avLst/>
          </a:prstGeom>
          <a:noFill/>
        </p:spPr>
        <p:txBody>
          <a:bodyPr wrap="none" lIns="0" tIns="0" rIns="0" bIns="0" rtlCol="0">
            <a:spAutoFit/>
          </a:bodyPr>
          <a:lstStyle/>
          <a:p>
            <a:pPr algn="ctr"/>
            <a:r>
              <a:rPr lang="en-US" sz="1200" b="1" dirty="0" smtClean="0">
                <a:solidFill>
                  <a:schemeClr val="tx2"/>
                </a:solidFill>
                <a:effectLst>
                  <a:outerShdw blurRad="38100" dist="38100" dir="2700000" algn="tl">
                    <a:srgbClr val="000000">
                      <a:alpha val="43137"/>
                    </a:srgbClr>
                  </a:outerShdw>
                </a:effectLst>
                <a:latin typeface="+mn-lt"/>
              </a:rPr>
              <a:t>Archive</a:t>
            </a:r>
          </a:p>
        </p:txBody>
      </p:sp>
      <p:sp>
        <p:nvSpPr>
          <p:cNvPr id="10" name="Rectangle 9"/>
          <p:cNvSpPr/>
          <p:nvPr/>
        </p:nvSpPr>
        <p:spPr>
          <a:xfrm>
            <a:off x="1890928" y="1312245"/>
            <a:ext cx="5486401" cy="1138773"/>
          </a:xfrm>
          <a:prstGeom prst="rect">
            <a:avLst/>
          </a:prstGeom>
        </p:spPr>
        <p:txBody>
          <a:bodyPr wrap="square">
            <a:spAutoFit/>
          </a:bodyPr>
          <a:lstStyle/>
          <a:p>
            <a:pPr algn="ctr"/>
            <a:r>
              <a:rPr lang="en-US" sz="2800" b="1" dirty="0" smtClean="0">
                <a:solidFill>
                  <a:schemeClr val="bg2"/>
                </a:solidFill>
                <a:effectLst/>
              </a:rPr>
              <a:t>Protection and Continuity</a:t>
            </a:r>
          </a:p>
          <a:p>
            <a:pPr algn="ctr"/>
            <a:r>
              <a:rPr lang="en-US" sz="2000" dirty="0" smtClean="0">
                <a:solidFill>
                  <a:schemeClr val="bg2"/>
                </a:solidFill>
                <a:effectLst/>
              </a:rPr>
              <a:t>Based on Data Value and </a:t>
            </a:r>
          </a:p>
          <a:p>
            <a:pPr algn="ctr"/>
            <a:r>
              <a:rPr lang="en-US" sz="2000" dirty="0" smtClean="0">
                <a:solidFill>
                  <a:schemeClr val="bg2"/>
                </a:solidFill>
                <a:effectLst/>
              </a:rPr>
              <a:t>Business Objectives</a:t>
            </a:r>
            <a:endParaRPr lang="en-US" sz="2000" dirty="0">
              <a:solidFill>
                <a:schemeClr val="bg2"/>
              </a:solidFill>
              <a:effectLst/>
            </a:endParaRPr>
          </a:p>
        </p:txBody>
      </p:sp>
      <p:grpSp>
        <p:nvGrpSpPr>
          <p:cNvPr id="3" name="Group 2"/>
          <p:cNvGrpSpPr/>
          <p:nvPr/>
        </p:nvGrpSpPr>
        <p:grpSpPr>
          <a:xfrm>
            <a:off x="884694" y="2681923"/>
            <a:ext cx="1235942" cy="1235942"/>
            <a:chOff x="155492" y="2921518"/>
            <a:chExt cx="1235942" cy="1235942"/>
          </a:xfrm>
        </p:grpSpPr>
        <p:pic>
          <p:nvPicPr>
            <p:cNvPr id="16" name="Picture 15"/>
            <p:cNvPicPr>
              <a:picLocks noChangeAspect="1"/>
            </p:cNvPicPr>
            <p:nvPr/>
          </p:nvPicPr>
          <p:blipFill>
            <a:blip r:embed="rId3" cstate="email">
              <a:duotone>
                <a:schemeClr val="accent1">
                  <a:shade val="45000"/>
                  <a:satMod val="135000"/>
                </a:schemeClr>
                <a:prstClr val="white"/>
              </a:duotone>
              <a:extLst>
                <a:ext uri="{BEBA8EAE-BF5A-486C-A8C5-ECC9F3942E4B}">
                  <a14:imgProps xmlns:a14="http://schemas.microsoft.com/office/drawing/2010/main">
                    <a14:imgLayer r:embed="rId4">
                      <a14:imgEffect>
                        <a14:backgroundRemoval t="10000" b="90000" l="10000" r="90000"/>
                      </a14:imgEffect>
                      <a14:imgEffect>
                        <a14:sharpenSoften amount="100000"/>
                      </a14:imgEffect>
                      <a14:imgEffect>
                        <a14:colorTemperature colorTemp="11500"/>
                      </a14:imgEffect>
                      <a14:imgEffect>
                        <a14:saturation sat="400000"/>
                      </a14:imgEffect>
                      <a14:imgEffect>
                        <a14:brightnessContrast contrast="33000"/>
                      </a14:imgEffect>
                    </a14:imgLayer>
                  </a14:imgProps>
                </a:ext>
                <a:ext uri="{28A0092B-C50C-407E-A947-70E740481C1C}">
                  <a14:useLocalDpi xmlns:a14="http://schemas.microsoft.com/office/drawing/2010/main"/>
                </a:ext>
              </a:extLst>
            </a:blip>
            <a:stretch>
              <a:fillRect/>
            </a:stretch>
          </p:blipFill>
          <p:spPr>
            <a:xfrm>
              <a:off x="155492" y="2921518"/>
              <a:ext cx="1235942" cy="1235942"/>
            </a:xfrm>
            <a:prstGeom prst="rect">
              <a:avLst/>
            </a:prstGeom>
          </p:spPr>
        </p:pic>
        <p:sp>
          <p:nvSpPr>
            <p:cNvPr id="34" name="TextBox 33"/>
            <p:cNvSpPr txBox="1"/>
            <p:nvPr/>
          </p:nvSpPr>
          <p:spPr>
            <a:xfrm>
              <a:off x="339821" y="3470573"/>
              <a:ext cx="807016" cy="184666"/>
            </a:xfrm>
            <a:prstGeom prst="rect">
              <a:avLst/>
            </a:prstGeom>
            <a:noFill/>
          </p:spPr>
          <p:txBody>
            <a:bodyPr wrap="none" lIns="0" tIns="0" rIns="0" bIns="0" rtlCol="0">
              <a:spAutoFit/>
            </a:bodyPr>
            <a:lstStyle/>
            <a:p>
              <a:pPr algn="ctr"/>
              <a:r>
                <a:rPr lang="en-US" sz="1200" b="1" dirty="0" smtClean="0">
                  <a:solidFill>
                    <a:schemeClr val="tx2"/>
                  </a:solidFill>
                  <a:latin typeface="+mn-lt"/>
                </a:rPr>
                <a:t>Availability</a:t>
              </a:r>
            </a:p>
          </p:txBody>
        </p:sp>
      </p:grpSp>
      <p:pic>
        <p:nvPicPr>
          <p:cNvPr id="4" name="Picture 3"/>
          <p:cNvPicPr>
            <a:picLocks noChangeAspect="1"/>
          </p:cNvPicPr>
          <p:nvPr/>
        </p:nvPicPr>
        <p:blipFill>
          <a:blip r:embed="rId5"/>
          <a:stretch>
            <a:fillRect/>
          </a:stretch>
        </p:blipFill>
        <p:spPr>
          <a:xfrm>
            <a:off x="1057415" y="3903965"/>
            <a:ext cx="7055288" cy="477299"/>
          </a:xfrm>
          <a:prstGeom prst="rect">
            <a:avLst/>
          </a:prstGeom>
        </p:spPr>
      </p:pic>
    </p:spTree>
    <p:extLst>
      <p:ext uri="{BB962C8B-B14F-4D97-AF65-F5344CB8AC3E}">
        <p14:creationId xmlns:p14="http://schemas.microsoft.com/office/powerpoint/2010/main" val="543013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9"/>
          <p:cNvSpPr txBox="1">
            <a:spLocks noGrp="1"/>
          </p:cNvSpPr>
          <p:nvPr>
            <p:ph sz="quarter" idx="10"/>
          </p:nvPr>
        </p:nvSpPr>
        <p:spPr bwMode="gray">
          <a:xfrm>
            <a:off x="2773522" y="1294240"/>
            <a:ext cx="6349227" cy="2928954"/>
          </a:xfrm>
          <a:prstGeom prst="rect">
            <a:avLst/>
          </a:prstGeom>
        </p:spPr>
        <p:txBody>
          <a:bodyPr/>
          <a:lst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
            </a:pPr>
            <a:r>
              <a:rPr lang="en-US" sz="2200" dirty="0" smtClean="0">
                <a:solidFill>
                  <a:schemeClr val="bg2"/>
                </a:solidFill>
                <a:latin typeface="+mn-lt"/>
              </a:rPr>
              <a:t>Archive long-term inactive business data</a:t>
            </a:r>
          </a:p>
          <a:p>
            <a:pPr marL="0" indent="0">
              <a:buNone/>
            </a:pPr>
            <a:r>
              <a:rPr lang="en-US" sz="1000" dirty="0" smtClean="0">
                <a:solidFill>
                  <a:schemeClr val="bg2"/>
                </a:solidFill>
                <a:latin typeface="+mn-lt"/>
              </a:rPr>
              <a:t> </a:t>
            </a:r>
          </a:p>
          <a:p>
            <a:pPr>
              <a:buFont typeface="Wingdings" panose="05000000000000000000" pitchFamily="2" charset="2"/>
              <a:buChar char="§"/>
            </a:pPr>
            <a:r>
              <a:rPr lang="en-US" sz="2200" dirty="0" smtClean="0">
                <a:solidFill>
                  <a:schemeClr val="bg2"/>
                </a:solidFill>
                <a:latin typeface="+mn-lt"/>
              </a:rPr>
              <a:t>Reduce primary storage utilization</a:t>
            </a:r>
          </a:p>
          <a:p>
            <a:pPr marL="0" indent="0">
              <a:buNone/>
            </a:pPr>
            <a:r>
              <a:rPr lang="en-US" sz="1000" dirty="0" smtClean="0">
                <a:solidFill>
                  <a:schemeClr val="bg2"/>
                </a:solidFill>
                <a:latin typeface="+mn-lt"/>
              </a:rPr>
              <a:t> </a:t>
            </a:r>
          </a:p>
          <a:p>
            <a:pPr>
              <a:buFont typeface="Wingdings" panose="05000000000000000000" pitchFamily="2" charset="2"/>
              <a:buChar char="§"/>
            </a:pPr>
            <a:r>
              <a:rPr lang="en-US" sz="2200" dirty="0" smtClean="0">
                <a:solidFill>
                  <a:schemeClr val="bg2"/>
                </a:solidFill>
                <a:latin typeface="+mn-lt"/>
              </a:rPr>
              <a:t>Manages risk to help meet compliance and litigation needs</a:t>
            </a:r>
          </a:p>
          <a:p>
            <a:pPr marL="0" indent="0">
              <a:buNone/>
            </a:pPr>
            <a:r>
              <a:rPr lang="en-US" sz="1000" dirty="0" smtClean="0">
                <a:solidFill>
                  <a:schemeClr val="bg2"/>
                </a:solidFill>
                <a:latin typeface="+mn-lt"/>
              </a:rPr>
              <a:t> </a:t>
            </a:r>
          </a:p>
          <a:p>
            <a:pPr marL="228600" lvl="1" indent="-228600">
              <a:buFont typeface="Wingdings" panose="05000000000000000000" pitchFamily="2" charset="2"/>
              <a:buChar char="§"/>
            </a:pPr>
            <a:r>
              <a:rPr lang="en-US" sz="2200" dirty="0" smtClean="0">
                <a:solidFill>
                  <a:schemeClr val="bg2"/>
                </a:solidFill>
                <a:latin typeface="+mn-lt"/>
              </a:rPr>
              <a:t>Enable </a:t>
            </a:r>
            <a:r>
              <a:rPr lang="en-US" sz="2200" dirty="0">
                <a:solidFill>
                  <a:schemeClr val="bg2"/>
                </a:solidFill>
                <a:latin typeface="+mn-lt"/>
              </a:rPr>
              <a:t>data search &amp; </a:t>
            </a:r>
            <a:r>
              <a:rPr lang="en-US" sz="2200" dirty="0" smtClean="0">
                <a:solidFill>
                  <a:schemeClr val="bg2"/>
                </a:solidFill>
                <a:latin typeface="+mn-lt"/>
              </a:rPr>
              <a:t>discovery</a:t>
            </a:r>
          </a:p>
          <a:p>
            <a:pPr marL="0" lvl="1" indent="0">
              <a:buNone/>
            </a:pPr>
            <a:r>
              <a:rPr lang="en-US" sz="1000" dirty="0" smtClean="0">
                <a:solidFill>
                  <a:schemeClr val="bg2"/>
                </a:solidFill>
                <a:latin typeface="+mn-lt"/>
              </a:rPr>
              <a:t> </a:t>
            </a:r>
            <a:endParaRPr lang="en-US" sz="1000" dirty="0">
              <a:solidFill>
                <a:schemeClr val="bg2"/>
              </a:solidFill>
              <a:latin typeface="+mn-lt"/>
            </a:endParaRPr>
          </a:p>
          <a:p>
            <a:pPr marL="228600" lvl="1" indent="-228600">
              <a:buFont typeface="Wingdings" panose="05000000000000000000" pitchFamily="2" charset="2"/>
              <a:buChar char="§"/>
            </a:pPr>
            <a:r>
              <a:rPr lang="en-US" sz="2200" dirty="0">
                <a:solidFill>
                  <a:schemeClr val="bg2"/>
                </a:solidFill>
                <a:latin typeface="+mn-lt"/>
              </a:rPr>
              <a:t>Improve operational efficiencies</a:t>
            </a:r>
          </a:p>
        </p:txBody>
      </p:sp>
      <p:sp>
        <p:nvSpPr>
          <p:cNvPr id="33" name="Title 1"/>
          <p:cNvSpPr txBox="1">
            <a:spLocks/>
          </p:cNvSpPr>
          <p:nvPr/>
        </p:nvSpPr>
        <p:spPr>
          <a:xfrm>
            <a:off x="284163" y="228600"/>
            <a:ext cx="5078425" cy="428625"/>
          </a:xfrm>
          <a:prstGeom prst="rect">
            <a:avLst/>
          </a:prstGeom>
        </p:spPr>
        <p:txBody>
          <a:bodyPr lIns="0" tIns="0" rIns="0" bIns="0" anchor="t" anchorCtr="0"/>
          <a:lstStyle>
            <a:lvl1pPr algn="l" defTabSz="457200" rtl="0" eaLnBrk="1" latinLnBrk="0" hangingPunct="1">
              <a:lnSpc>
                <a:spcPct val="100000"/>
              </a:lnSpc>
              <a:spcBef>
                <a:spcPct val="0"/>
              </a:spcBef>
              <a:buNone/>
              <a:defRPr sz="2800" kern="1200" cap="all" baseline="0">
                <a:solidFill>
                  <a:schemeClr val="tx2"/>
                </a:solidFill>
                <a:latin typeface="+mj-lt"/>
                <a:ea typeface="+mj-ea"/>
                <a:cs typeface="Verdana"/>
              </a:defRPr>
            </a:lvl1pPr>
          </a:lstStyle>
          <a:p>
            <a:r>
              <a:rPr lang="en-US" cap="none" dirty="0" smtClean="0">
                <a:solidFill>
                  <a:schemeClr val="bg1"/>
                </a:solidFill>
              </a:rPr>
              <a:t>Archive</a:t>
            </a:r>
            <a:endParaRPr lang="en-US" cap="none" dirty="0">
              <a:solidFill>
                <a:schemeClr val="bg1"/>
              </a:solidFill>
            </a:endParaRPr>
          </a:p>
        </p:txBody>
      </p:sp>
      <p:grpSp>
        <p:nvGrpSpPr>
          <p:cNvPr id="34" name="Group 6"/>
          <p:cNvGrpSpPr>
            <a:grpSpLocks/>
          </p:cNvGrpSpPr>
          <p:nvPr/>
        </p:nvGrpSpPr>
        <p:grpSpPr bwMode="auto">
          <a:xfrm>
            <a:off x="101709" y="1635500"/>
            <a:ext cx="2439480" cy="1780543"/>
            <a:chOff x="2064" y="934"/>
            <a:chExt cx="3408" cy="3367"/>
          </a:xfrm>
        </p:grpSpPr>
        <p:sp>
          <p:nvSpPr>
            <p:cNvPr id="35" name="Line 70"/>
            <p:cNvSpPr>
              <a:spLocks noChangeShapeType="1"/>
            </p:cNvSpPr>
            <p:nvPr/>
          </p:nvSpPr>
          <p:spPr bwMode="auto">
            <a:xfrm>
              <a:off x="3533" y="1443"/>
              <a:ext cx="145" cy="799"/>
            </a:xfrm>
            <a:prstGeom prst="line">
              <a:avLst/>
            </a:prstGeom>
            <a:noFill/>
            <a:ln w="12700">
              <a:solidFill>
                <a:srgbClr val="000000"/>
              </a:solidFill>
              <a:round/>
              <a:headEnd/>
              <a:tailEnd/>
            </a:ln>
          </p:spPr>
          <p:txBody>
            <a:bodyPr wrap="none" lIns="0" tIns="0" rIns="0" bIns="0" anchor="ctr"/>
            <a:lstStyle/>
            <a:p>
              <a:pPr defTabSz="914400">
                <a:defRPr/>
              </a:pPr>
              <a:endParaRPr lang="en-US" kern="0" dirty="0" smtClean="0">
                <a:solidFill>
                  <a:srgbClr val="000000"/>
                </a:solidFill>
              </a:endParaRPr>
            </a:p>
          </p:txBody>
        </p:sp>
        <p:sp>
          <p:nvSpPr>
            <p:cNvPr id="36" name="Line 98"/>
            <p:cNvSpPr>
              <a:spLocks noChangeShapeType="1"/>
            </p:cNvSpPr>
            <p:nvPr/>
          </p:nvSpPr>
          <p:spPr bwMode="auto">
            <a:xfrm flipV="1">
              <a:off x="2553" y="2314"/>
              <a:ext cx="1089" cy="218"/>
            </a:xfrm>
            <a:prstGeom prst="line">
              <a:avLst/>
            </a:prstGeom>
            <a:noFill/>
            <a:ln w="12700">
              <a:solidFill>
                <a:srgbClr val="000000"/>
              </a:solidFill>
              <a:round/>
              <a:headEnd/>
              <a:tailEnd/>
            </a:ln>
          </p:spPr>
          <p:txBody>
            <a:bodyPr wrap="none" lIns="0" tIns="0" rIns="0" bIns="0" anchor="ctr"/>
            <a:lstStyle/>
            <a:p>
              <a:pPr defTabSz="914400">
                <a:defRPr/>
              </a:pPr>
              <a:endParaRPr lang="en-US" kern="0" dirty="0" smtClean="0">
                <a:solidFill>
                  <a:srgbClr val="000000"/>
                </a:solidFill>
              </a:endParaRPr>
            </a:p>
          </p:txBody>
        </p:sp>
        <p:sp>
          <p:nvSpPr>
            <p:cNvPr id="37" name="Line 90"/>
            <p:cNvSpPr>
              <a:spLocks noChangeShapeType="1"/>
            </p:cNvSpPr>
            <p:nvPr/>
          </p:nvSpPr>
          <p:spPr bwMode="auto">
            <a:xfrm flipH="1" flipV="1">
              <a:off x="3678" y="2314"/>
              <a:ext cx="327" cy="1488"/>
            </a:xfrm>
            <a:prstGeom prst="line">
              <a:avLst/>
            </a:prstGeom>
            <a:noFill/>
            <a:ln w="12700">
              <a:solidFill>
                <a:srgbClr val="000000"/>
              </a:solidFill>
              <a:round/>
              <a:headEnd/>
              <a:tailEnd/>
            </a:ln>
          </p:spPr>
          <p:txBody>
            <a:bodyPr wrap="none" lIns="0" tIns="0" rIns="0" bIns="0" anchor="ctr"/>
            <a:lstStyle/>
            <a:p>
              <a:pPr defTabSz="914400">
                <a:defRPr/>
              </a:pPr>
              <a:endParaRPr lang="en-US" kern="0" dirty="0" smtClean="0">
                <a:solidFill>
                  <a:srgbClr val="000000"/>
                </a:solidFill>
              </a:endParaRPr>
            </a:p>
          </p:txBody>
        </p:sp>
        <p:sp>
          <p:nvSpPr>
            <p:cNvPr id="38" name="Line 78"/>
            <p:cNvSpPr>
              <a:spLocks noChangeShapeType="1"/>
            </p:cNvSpPr>
            <p:nvPr/>
          </p:nvSpPr>
          <p:spPr bwMode="auto">
            <a:xfrm flipH="1" flipV="1">
              <a:off x="3910" y="2574"/>
              <a:ext cx="934" cy="566"/>
            </a:xfrm>
            <a:prstGeom prst="line">
              <a:avLst/>
            </a:prstGeom>
            <a:noFill/>
            <a:ln w="12700">
              <a:solidFill>
                <a:srgbClr val="000000"/>
              </a:solidFill>
              <a:round/>
              <a:headEnd/>
              <a:tailEnd/>
            </a:ln>
          </p:spPr>
          <p:txBody>
            <a:bodyPr wrap="none" lIns="0" tIns="0" rIns="0" bIns="0" anchor="ctr"/>
            <a:lstStyle/>
            <a:p>
              <a:pPr defTabSz="914400">
                <a:defRPr/>
              </a:pPr>
              <a:endParaRPr lang="en-US" kern="0" dirty="0" smtClean="0">
                <a:solidFill>
                  <a:srgbClr val="000000"/>
                </a:solidFill>
              </a:endParaRPr>
            </a:p>
          </p:txBody>
        </p:sp>
        <p:pic>
          <p:nvPicPr>
            <p:cNvPr id="39" name="Picture 5" descr="C:\Documents and Settings\skidms1\My Documents\My Pictures\Icons\arrow-faded.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112" y="982"/>
              <a:ext cx="3312" cy="3319"/>
            </a:xfrm>
            <a:prstGeom prst="rect">
              <a:avLst/>
            </a:prstGeom>
            <a:noFill/>
            <a:ln w="9525">
              <a:noFill/>
              <a:miter lim="800000"/>
              <a:headEnd/>
              <a:tailEnd/>
            </a:ln>
          </p:spPr>
        </p:pic>
        <p:pic>
          <p:nvPicPr>
            <p:cNvPr id="40" name="Picture 14" descr="Serv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666" y="2950"/>
              <a:ext cx="490" cy="672"/>
            </a:xfrm>
            <a:prstGeom prst="rect">
              <a:avLst/>
            </a:prstGeom>
            <a:noFill/>
            <a:ln w="9525">
              <a:noFill/>
              <a:miter lim="800000"/>
              <a:headEnd/>
              <a:tailEnd/>
            </a:ln>
          </p:spPr>
        </p:pic>
        <p:pic>
          <p:nvPicPr>
            <p:cNvPr id="41" name="Picture 27" descr="Versioning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666" y="2995"/>
              <a:ext cx="277" cy="236"/>
            </a:xfrm>
            <a:prstGeom prst="rect">
              <a:avLst/>
            </a:prstGeom>
            <a:noFill/>
            <a:ln w="9525">
              <a:noFill/>
              <a:miter lim="800000"/>
              <a:headEnd/>
              <a:tailEnd/>
            </a:ln>
          </p:spPr>
        </p:pic>
        <p:pic>
          <p:nvPicPr>
            <p:cNvPr id="42" name="Picture 30" descr="PPT fil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836" y="3308"/>
              <a:ext cx="297" cy="221"/>
            </a:xfrm>
            <a:prstGeom prst="rect">
              <a:avLst/>
            </a:prstGeom>
            <a:noFill/>
            <a:ln w="9525">
              <a:noFill/>
              <a:miter lim="800000"/>
              <a:headEnd/>
              <a:tailEnd/>
            </a:ln>
          </p:spPr>
        </p:pic>
        <p:pic>
          <p:nvPicPr>
            <p:cNvPr id="43" name="Picture 36" descr="digital rights images"/>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794" y="3084"/>
              <a:ext cx="276" cy="292"/>
            </a:xfrm>
            <a:prstGeom prst="rect">
              <a:avLst/>
            </a:prstGeom>
            <a:noFill/>
            <a:ln w="9525">
              <a:noFill/>
              <a:miter lim="800000"/>
              <a:headEnd/>
              <a:tailEnd/>
            </a:ln>
          </p:spPr>
        </p:pic>
        <p:pic>
          <p:nvPicPr>
            <p:cNvPr id="44" name="Picture 22" descr="other storage box"/>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149" y="2299"/>
              <a:ext cx="465" cy="672"/>
            </a:xfrm>
            <a:prstGeom prst="rect">
              <a:avLst/>
            </a:prstGeom>
            <a:noFill/>
            <a:ln w="9525">
              <a:noFill/>
              <a:miter lim="800000"/>
              <a:headEnd/>
              <a:tailEnd/>
            </a:ln>
          </p:spPr>
        </p:pic>
        <p:pic>
          <p:nvPicPr>
            <p:cNvPr id="45" name="Picture 28" descr="scanned image"/>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064" y="2478"/>
              <a:ext cx="212" cy="224"/>
            </a:xfrm>
            <a:prstGeom prst="rect">
              <a:avLst/>
            </a:prstGeom>
            <a:noFill/>
            <a:ln w="9525">
              <a:noFill/>
              <a:miter lim="800000"/>
              <a:headEnd/>
              <a:tailEnd/>
            </a:ln>
          </p:spPr>
        </p:pic>
        <p:pic>
          <p:nvPicPr>
            <p:cNvPr id="46" name="Picture 29" descr="report 2"/>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2361" y="2344"/>
              <a:ext cx="255" cy="220"/>
            </a:xfrm>
            <a:prstGeom prst="rect">
              <a:avLst/>
            </a:prstGeom>
            <a:noFill/>
            <a:ln w="9525">
              <a:noFill/>
              <a:miter lim="800000"/>
              <a:headEnd/>
              <a:tailEnd/>
            </a:ln>
          </p:spPr>
        </p:pic>
        <p:pic>
          <p:nvPicPr>
            <p:cNvPr id="47" name="Picture 31" descr="Documents 2"/>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2149" y="2747"/>
              <a:ext cx="329" cy="254"/>
            </a:xfrm>
            <a:prstGeom prst="rect">
              <a:avLst/>
            </a:prstGeom>
            <a:noFill/>
            <a:ln w="9525">
              <a:noFill/>
              <a:miter lim="800000"/>
              <a:headEnd/>
              <a:tailEnd/>
            </a:ln>
          </p:spPr>
        </p:pic>
        <p:pic>
          <p:nvPicPr>
            <p:cNvPr id="48" name="Picture 38" descr="report 2"/>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2446" y="2433"/>
              <a:ext cx="255" cy="221"/>
            </a:xfrm>
            <a:prstGeom prst="rect">
              <a:avLst/>
            </a:prstGeom>
            <a:noFill/>
            <a:ln w="9525">
              <a:noFill/>
              <a:miter lim="800000"/>
              <a:headEnd/>
              <a:tailEnd/>
            </a:ln>
          </p:spPr>
        </p:pic>
        <p:pic>
          <p:nvPicPr>
            <p:cNvPr id="49" name="Picture 39" descr="report 2"/>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2531" y="2523"/>
              <a:ext cx="255" cy="220"/>
            </a:xfrm>
            <a:prstGeom prst="rect">
              <a:avLst/>
            </a:prstGeom>
            <a:noFill/>
            <a:ln w="9525">
              <a:noFill/>
              <a:miter lim="800000"/>
              <a:headEnd/>
              <a:tailEnd/>
            </a:ln>
          </p:spPr>
        </p:pic>
        <p:pic>
          <p:nvPicPr>
            <p:cNvPr id="50" name="Picture 40" descr="scanned image"/>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149" y="2568"/>
              <a:ext cx="212" cy="224"/>
            </a:xfrm>
            <a:prstGeom prst="rect">
              <a:avLst/>
            </a:prstGeom>
            <a:noFill/>
            <a:ln w="9525">
              <a:noFill/>
              <a:miter lim="800000"/>
              <a:headEnd/>
              <a:tailEnd/>
            </a:ln>
          </p:spPr>
        </p:pic>
        <p:pic>
          <p:nvPicPr>
            <p:cNvPr id="51" name="Picture 17" descr="Serve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881" y="3677"/>
              <a:ext cx="422" cy="544"/>
            </a:xfrm>
            <a:prstGeom prst="rect">
              <a:avLst/>
            </a:prstGeom>
            <a:noFill/>
            <a:ln w="9525">
              <a:noFill/>
              <a:miter lim="800000"/>
              <a:headEnd/>
              <a:tailEnd/>
            </a:ln>
          </p:spPr>
        </p:pic>
        <p:pic>
          <p:nvPicPr>
            <p:cNvPr id="52" name="Picture 18" descr="Serve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752" y="3713"/>
              <a:ext cx="422" cy="545"/>
            </a:xfrm>
            <a:prstGeom prst="rect">
              <a:avLst/>
            </a:prstGeom>
            <a:noFill/>
            <a:ln w="9525">
              <a:noFill/>
              <a:miter lim="800000"/>
              <a:headEnd/>
              <a:tailEnd/>
            </a:ln>
          </p:spPr>
        </p:pic>
        <p:pic>
          <p:nvPicPr>
            <p:cNvPr id="53" name="Picture 19" descr="Serve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625" y="3750"/>
              <a:ext cx="422" cy="544"/>
            </a:xfrm>
            <a:prstGeom prst="rect">
              <a:avLst/>
            </a:prstGeom>
            <a:noFill/>
            <a:ln w="9525">
              <a:noFill/>
              <a:miter lim="800000"/>
              <a:headEnd/>
              <a:tailEnd/>
            </a:ln>
          </p:spPr>
        </p:pic>
        <p:pic>
          <p:nvPicPr>
            <p:cNvPr id="54" name="Picture 33" descr="email small"/>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3668" y="3565"/>
              <a:ext cx="192" cy="203"/>
            </a:xfrm>
            <a:prstGeom prst="rect">
              <a:avLst/>
            </a:prstGeom>
            <a:noFill/>
            <a:ln w="9525">
              <a:noFill/>
              <a:miter lim="800000"/>
              <a:headEnd/>
              <a:tailEnd/>
            </a:ln>
          </p:spPr>
        </p:pic>
        <p:pic>
          <p:nvPicPr>
            <p:cNvPr id="55" name="Picture 42" descr="email small"/>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3753" y="3655"/>
              <a:ext cx="192" cy="202"/>
            </a:xfrm>
            <a:prstGeom prst="rect">
              <a:avLst/>
            </a:prstGeom>
            <a:noFill/>
            <a:ln w="9525">
              <a:noFill/>
              <a:miter lim="800000"/>
              <a:headEnd/>
              <a:tailEnd/>
            </a:ln>
          </p:spPr>
        </p:pic>
        <p:pic>
          <p:nvPicPr>
            <p:cNvPr id="56" name="Picture 43" descr="email small"/>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3838" y="3744"/>
              <a:ext cx="192" cy="203"/>
            </a:xfrm>
            <a:prstGeom prst="rect">
              <a:avLst/>
            </a:prstGeom>
            <a:noFill/>
            <a:ln w="9525">
              <a:noFill/>
              <a:miter lim="800000"/>
              <a:headEnd/>
              <a:tailEnd/>
            </a:ln>
          </p:spPr>
        </p:pic>
        <p:pic>
          <p:nvPicPr>
            <p:cNvPr id="57" name="Picture 20" descr="other storage box"/>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096" y="934"/>
              <a:ext cx="466" cy="672"/>
            </a:xfrm>
            <a:prstGeom prst="rect">
              <a:avLst/>
            </a:prstGeom>
            <a:noFill/>
            <a:ln w="9525">
              <a:noFill/>
              <a:miter lim="800000"/>
              <a:headEnd/>
              <a:tailEnd/>
            </a:ln>
          </p:spPr>
        </p:pic>
        <p:pic>
          <p:nvPicPr>
            <p:cNvPr id="58" name="Picture 32" descr="Excel File"/>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3054" y="934"/>
              <a:ext cx="255" cy="269"/>
            </a:xfrm>
            <a:prstGeom prst="rect">
              <a:avLst/>
            </a:prstGeom>
            <a:noFill/>
            <a:ln w="9525">
              <a:noFill/>
              <a:miter lim="800000"/>
              <a:headEnd/>
              <a:tailEnd/>
            </a:ln>
          </p:spPr>
        </p:pic>
        <p:pic>
          <p:nvPicPr>
            <p:cNvPr id="59" name="Picture 44" descr="Excel File"/>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3139" y="1024"/>
              <a:ext cx="255" cy="268"/>
            </a:xfrm>
            <a:prstGeom prst="rect">
              <a:avLst/>
            </a:prstGeom>
            <a:noFill/>
            <a:ln w="9525">
              <a:noFill/>
              <a:miter lim="800000"/>
              <a:headEnd/>
              <a:tailEnd/>
            </a:ln>
          </p:spPr>
        </p:pic>
        <p:pic>
          <p:nvPicPr>
            <p:cNvPr id="60" name="Picture 45" descr="Excel File"/>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3224" y="1113"/>
              <a:ext cx="255" cy="269"/>
            </a:xfrm>
            <a:prstGeom prst="rect">
              <a:avLst/>
            </a:prstGeom>
            <a:noFill/>
            <a:ln w="9525">
              <a:noFill/>
              <a:miter lim="800000"/>
              <a:headEnd/>
              <a:tailEnd/>
            </a:ln>
          </p:spPr>
        </p:pic>
        <p:pic>
          <p:nvPicPr>
            <p:cNvPr id="61" name="Picture 15" descr="Trusted Content Server"/>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2415" y="3264"/>
              <a:ext cx="637" cy="672"/>
            </a:xfrm>
            <a:prstGeom prst="rect">
              <a:avLst/>
            </a:prstGeom>
            <a:noFill/>
            <a:ln w="9525">
              <a:noFill/>
              <a:miter lim="800000"/>
              <a:headEnd/>
              <a:tailEnd/>
            </a:ln>
          </p:spPr>
        </p:pic>
        <p:pic>
          <p:nvPicPr>
            <p:cNvPr id="62" name="Picture 37" descr="Digital RIghts Word file"/>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2542" y="3309"/>
              <a:ext cx="245" cy="257"/>
            </a:xfrm>
            <a:prstGeom prst="rect">
              <a:avLst/>
            </a:prstGeom>
            <a:noFill/>
            <a:ln w="9525">
              <a:noFill/>
              <a:miter lim="800000"/>
              <a:headEnd/>
              <a:tailEnd/>
            </a:ln>
          </p:spPr>
        </p:pic>
        <p:pic>
          <p:nvPicPr>
            <p:cNvPr id="63" name="Picture 47" descr="Digital RIghts Word file"/>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2627" y="3398"/>
              <a:ext cx="245" cy="258"/>
            </a:xfrm>
            <a:prstGeom prst="rect">
              <a:avLst/>
            </a:prstGeom>
            <a:noFill/>
            <a:ln w="9525">
              <a:noFill/>
              <a:miter lim="800000"/>
              <a:headEnd/>
              <a:tailEnd/>
            </a:ln>
          </p:spPr>
        </p:pic>
        <p:pic>
          <p:nvPicPr>
            <p:cNvPr id="64" name="Picture 48" descr="Digital RIghts Word file"/>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2755" y="3533"/>
              <a:ext cx="244" cy="257"/>
            </a:xfrm>
            <a:prstGeom prst="rect">
              <a:avLst/>
            </a:prstGeom>
            <a:noFill/>
            <a:ln w="9525">
              <a:noFill/>
              <a:miter lim="800000"/>
              <a:headEnd/>
              <a:tailEnd/>
            </a:ln>
          </p:spPr>
        </p:pic>
        <p:pic>
          <p:nvPicPr>
            <p:cNvPr id="65" name="Picture 21" descr="other storage box"/>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861" y="934"/>
              <a:ext cx="466" cy="672"/>
            </a:xfrm>
            <a:prstGeom prst="rect">
              <a:avLst/>
            </a:prstGeom>
            <a:noFill/>
            <a:ln w="9525">
              <a:noFill/>
              <a:miter lim="800000"/>
              <a:headEnd/>
              <a:tailEnd/>
            </a:ln>
          </p:spPr>
        </p:pic>
        <p:pic>
          <p:nvPicPr>
            <p:cNvPr id="66" name="Picture 34" descr="database"/>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3861" y="1024"/>
              <a:ext cx="234" cy="246"/>
            </a:xfrm>
            <a:prstGeom prst="rect">
              <a:avLst/>
            </a:prstGeom>
            <a:noFill/>
            <a:ln w="9525">
              <a:noFill/>
              <a:miter lim="800000"/>
              <a:headEnd/>
              <a:tailEnd/>
            </a:ln>
          </p:spPr>
        </p:pic>
        <p:pic>
          <p:nvPicPr>
            <p:cNvPr id="67" name="Picture 49" descr="database"/>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3946" y="1113"/>
              <a:ext cx="234" cy="247"/>
            </a:xfrm>
            <a:prstGeom prst="rect">
              <a:avLst/>
            </a:prstGeom>
            <a:noFill/>
            <a:ln w="9525">
              <a:noFill/>
              <a:miter lim="800000"/>
              <a:headEnd/>
              <a:tailEnd/>
            </a:ln>
          </p:spPr>
        </p:pic>
        <p:pic>
          <p:nvPicPr>
            <p:cNvPr id="68" name="Picture 50" descr="database"/>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4031" y="1203"/>
              <a:ext cx="234" cy="246"/>
            </a:xfrm>
            <a:prstGeom prst="rect">
              <a:avLst/>
            </a:prstGeom>
            <a:noFill/>
            <a:ln w="9525">
              <a:noFill/>
              <a:miter lim="800000"/>
              <a:headEnd/>
              <a:tailEnd/>
            </a:ln>
          </p:spPr>
        </p:pic>
        <p:pic>
          <p:nvPicPr>
            <p:cNvPr id="69" name="Picture 23" descr="other storage box"/>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006" y="2099"/>
              <a:ext cx="466" cy="672"/>
            </a:xfrm>
            <a:prstGeom prst="rect">
              <a:avLst/>
            </a:prstGeom>
            <a:noFill/>
            <a:ln w="9525">
              <a:noFill/>
              <a:miter lim="800000"/>
              <a:headEnd/>
              <a:tailEnd/>
            </a:ln>
          </p:spPr>
        </p:pic>
        <p:pic>
          <p:nvPicPr>
            <p:cNvPr id="70" name="Picture 35" descr="digital photos"/>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5006" y="2144"/>
              <a:ext cx="255" cy="269"/>
            </a:xfrm>
            <a:prstGeom prst="rect">
              <a:avLst/>
            </a:prstGeom>
            <a:noFill/>
            <a:ln w="9525">
              <a:noFill/>
              <a:miter lim="800000"/>
              <a:headEnd/>
              <a:tailEnd/>
            </a:ln>
          </p:spPr>
        </p:pic>
        <p:pic>
          <p:nvPicPr>
            <p:cNvPr id="71" name="Picture 46" descr="digital photos"/>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5091" y="2233"/>
              <a:ext cx="255" cy="269"/>
            </a:xfrm>
            <a:prstGeom prst="rect">
              <a:avLst/>
            </a:prstGeom>
            <a:noFill/>
            <a:ln w="9525">
              <a:noFill/>
              <a:miter lim="800000"/>
              <a:headEnd/>
              <a:tailEnd/>
            </a:ln>
          </p:spPr>
        </p:pic>
        <p:pic>
          <p:nvPicPr>
            <p:cNvPr id="72" name="Picture 53" descr="Word file"/>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5176" y="2323"/>
              <a:ext cx="277" cy="291"/>
            </a:xfrm>
            <a:prstGeom prst="rect">
              <a:avLst/>
            </a:prstGeom>
            <a:noFill/>
            <a:ln w="9525">
              <a:noFill/>
              <a:miter lim="800000"/>
              <a:headEnd/>
              <a:tailEnd/>
            </a:ln>
          </p:spPr>
        </p:pic>
        <p:pic>
          <p:nvPicPr>
            <p:cNvPr id="73" name="Picture 54" descr="Acrobat 2"/>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5091" y="2502"/>
              <a:ext cx="255" cy="269"/>
            </a:xfrm>
            <a:prstGeom prst="rect">
              <a:avLst/>
            </a:prstGeom>
            <a:noFill/>
            <a:ln w="9525">
              <a:noFill/>
              <a:miter lim="800000"/>
              <a:headEnd/>
              <a:tailEnd/>
            </a:ln>
          </p:spPr>
        </p:pic>
        <p:pic>
          <p:nvPicPr>
            <p:cNvPr id="74" name="Picture 13" descr="Serv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581" y="1292"/>
              <a:ext cx="490" cy="672"/>
            </a:xfrm>
            <a:prstGeom prst="rect">
              <a:avLst/>
            </a:prstGeom>
            <a:noFill/>
            <a:ln w="9525">
              <a:noFill/>
              <a:miter lim="800000"/>
              <a:headEnd/>
              <a:tailEnd/>
            </a:ln>
          </p:spPr>
        </p:pic>
        <p:pic>
          <p:nvPicPr>
            <p:cNvPr id="75" name="Picture 41" descr="scanned image"/>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624" y="1382"/>
              <a:ext cx="212" cy="224"/>
            </a:xfrm>
            <a:prstGeom prst="rect">
              <a:avLst/>
            </a:prstGeom>
            <a:noFill/>
            <a:ln w="9525">
              <a:noFill/>
              <a:miter lim="800000"/>
              <a:headEnd/>
              <a:tailEnd/>
            </a:ln>
          </p:spPr>
        </p:pic>
        <p:pic>
          <p:nvPicPr>
            <p:cNvPr id="76" name="Picture 55" descr="Acrobat 2"/>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4709" y="1471"/>
              <a:ext cx="255" cy="269"/>
            </a:xfrm>
            <a:prstGeom prst="rect">
              <a:avLst/>
            </a:prstGeom>
            <a:noFill/>
            <a:ln w="9525">
              <a:noFill/>
              <a:miter lim="800000"/>
              <a:headEnd/>
              <a:tailEnd/>
            </a:ln>
          </p:spPr>
        </p:pic>
        <p:pic>
          <p:nvPicPr>
            <p:cNvPr id="77" name="Picture 56" descr="Word file"/>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4836" y="1606"/>
              <a:ext cx="277" cy="291"/>
            </a:xfrm>
            <a:prstGeom prst="rect">
              <a:avLst/>
            </a:prstGeom>
            <a:noFill/>
            <a:ln w="9525">
              <a:noFill/>
              <a:miter lim="800000"/>
              <a:headEnd/>
              <a:tailEnd/>
            </a:ln>
          </p:spPr>
        </p:pic>
        <p:pic>
          <p:nvPicPr>
            <p:cNvPr id="78" name="Picture 57" descr="database"/>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4581" y="1695"/>
              <a:ext cx="234" cy="247"/>
            </a:xfrm>
            <a:prstGeom prst="rect">
              <a:avLst/>
            </a:prstGeom>
            <a:noFill/>
            <a:ln w="9525">
              <a:noFill/>
              <a:miter lim="800000"/>
              <a:headEnd/>
              <a:tailEnd/>
            </a:ln>
          </p:spPr>
        </p:pic>
        <p:pic>
          <p:nvPicPr>
            <p:cNvPr id="79" name="Picture 19" descr="emc storage box fancy"/>
            <p:cNvPicPr preferRelativeResize="0">
              <a:picLocks noChangeAspect="1" noChangeArrowheads="1"/>
            </p:cNvPicPr>
            <p:nvPr/>
          </p:nvPicPr>
          <p:blipFill>
            <a:blip r:embed="rId22" cstate="email">
              <a:extLst>
                <a:ext uri="{28A0092B-C50C-407E-A947-70E740481C1C}">
                  <a14:useLocalDpi xmlns:a14="http://schemas.microsoft.com/office/drawing/2010/main"/>
                </a:ext>
              </a:extLst>
            </a:blip>
            <a:srcRect/>
            <a:stretch>
              <a:fillRect/>
            </a:stretch>
          </p:blipFill>
          <p:spPr bwMode="auto">
            <a:xfrm>
              <a:off x="2415" y="1472"/>
              <a:ext cx="451" cy="627"/>
            </a:xfrm>
            <a:prstGeom prst="rect">
              <a:avLst/>
            </a:prstGeom>
            <a:noFill/>
            <a:ln w="9525">
              <a:noFill/>
              <a:miter lim="800000"/>
              <a:headEnd/>
              <a:tailEnd/>
            </a:ln>
          </p:spPr>
        </p:pic>
        <p:pic>
          <p:nvPicPr>
            <p:cNvPr id="80" name="Picture 26" descr="Word file"/>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2330" y="1382"/>
              <a:ext cx="276" cy="291"/>
            </a:xfrm>
            <a:prstGeom prst="rect">
              <a:avLst/>
            </a:prstGeom>
            <a:noFill/>
            <a:ln w="9525">
              <a:noFill/>
              <a:miter lim="800000"/>
              <a:headEnd/>
              <a:tailEnd/>
            </a:ln>
          </p:spPr>
        </p:pic>
        <p:pic>
          <p:nvPicPr>
            <p:cNvPr id="81" name="Picture 51" descr="Word file"/>
            <p:cNvPicPr>
              <a:picLocks noChangeAspect="1" noChangeArrowheads="1"/>
            </p:cNvPicPr>
            <p:nvPr/>
          </p:nvPicPr>
          <p:blipFill>
            <a:blip r:embed="rId23" cstate="email">
              <a:extLst>
                <a:ext uri="{28A0092B-C50C-407E-A947-70E740481C1C}">
                  <a14:useLocalDpi xmlns:a14="http://schemas.microsoft.com/office/drawing/2010/main"/>
                </a:ext>
              </a:extLst>
            </a:blip>
            <a:srcRect/>
            <a:stretch>
              <a:fillRect/>
            </a:stretch>
          </p:blipFill>
          <p:spPr bwMode="auto">
            <a:xfrm>
              <a:off x="2415" y="1472"/>
              <a:ext cx="275" cy="291"/>
            </a:xfrm>
            <a:prstGeom prst="rect">
              <a:avLst/>
            </a:prstGeom>
            <a:noFill/>
            <a:ln w="9525">
              <a:noFill/>
              <a:miter lim="800000"/>
              <a:headEnd/>
              <a:tailEnd/>
            </a:ln>
          </p:spPr>
        </p:pic>
        <p:pic>
          <p:nvPicPr>
            <p:cNvPr id="82" name="Picture 52" descr="Acrobat 2"/>
            <p:cNvPicPr>
              <a:picLocks noChangeAspect="1" noChangeArrowheads="1"/>
            </p:cNvPicPr>
            <p:nvPr/>
          </p:nvPicPr>
          <p:blipFill>
            <a:blip r:embed="rId24" cstate="email">
              <a:extLst>
                <a:ext uri="{28A0092B-C50C-407E-A947-70E740481C1C}">
                  <a14:useLocalDpi xmlns:a14="http://schemas.microsoft.com/office/drawing/2010/main"/>
                </a:ext>
              </a:extLst>
            </a:blip>
            <a:srcRect/>
            <a:stretch>
              <a:fillRect/>
            </a:stretch>
          </p:blipFill>
          <p:spPr bwMode="auto">
            <a:xfrm>
              <a:off x="2500" y="1561"/>
              <a:ext cx="254" cy="269"/>
            </a:xfrm>
            <a:prstGeom prst="rect">
              <a:avLst/>
            </a:prstGeom>
            <a:noFill/>
            <a:ln w="9525">
              <a:noFill/>
              <a:miter lim="800000"/>
              <a:headEnd/>
              <a:tailEnd/>
            </a:ln>
          </p:spPr>
        </p:pic>
        <p:sp>
          <p:nvSpPr>
            <p:cNvPr id="83" name="Line 66"/>
            <p:cNvSpPr>
              <a:spLocks noChangeShapeType="1"/>
            </p:cNvSpPr>
            <p:nvPr/>
          </p:nvSpPr>
          <p:spPr bwMode="auto">
            <a:xfrm>
              <a:off x="2880" y="1770"/>
              <a:ext cx="726" cy="472"/>
            </a:xfrm>
            <a:prstGeom prst="line">
              <a:avLst/>
            </a:prstGeom>
            <a:noFill/>
            <a:ln w="12700">
              <a:solidFill>
                <a:srgbClr val="000000"/>
              </a:solidFill>
              <a:round/>
              <a:headEnd/>
              <a:tailEnd/>
            </a:ln>
          </p:spPr>
          <p:txBody>
            <a:bodyPr wrap="none" lIns="0" tIns="0" rIns="0" bIns="0" anchor="ctr"/>
            <a:lstStyle/>
            <a:p>
              <a:pPr defTabSz="914400">
                <a:defRPr/>
              </a:pPr>
              <a:endParaRPr lang="en-US" kern="0" dirty="0" smtClean="0">
                <a:solidFill>
                  <a:srgbClr val="000000"/>
                </a:solidFill>
              </a:endParaRPr>
            </a:p>
          </p:txBody>
        </p:sp>
        <p:sp>
          <p:nvSpPr>
            <p:cNvPr id="84" name="Line 74"/>
            <p:cNvSpPr>
              <a:spLocks noChangeShapeType="1"/>
            </p:cNvSpPr>
            <p:nvPr/>
          </p:nvSpPr>
          <p:spPr bwMode="auto">
            <a:xfrm flipH="1">
              <a:off x="3715" y="1516"/>
              <a:ext cx="508" cy="726"/>
            </a:xfrm>
            <a:prstGeom prst="line">
              <a:avLst/>
            </a:prstGeom>
            <a:noFill/>
            <a:ln w="12700">
              <a:solidFill>
                <a:srgbClr val="000000"/>
              </a:solidFill>
              <a:round/>
              <a:headEnd/>
              <a:tailEnd/>
            </a:ln>
          </p:spPr>
          <p:txBody>
            <a:bodyPr wrap="none" lIns="0" tIns="0" rIns="0" bIns="0" anchor="ctr"/>
            <a:lstStyle/>
            <a:p>
              <a:pPr defTabSz="914400">
                <a:defRPr/>
              </a:pPr>
              <a:endParaRPr lang="en-US" kern="0" dirty="0" smtClean="0">
                <a:solidFill>
                  <a:srgbClr val="000000"/>
                </a:solidFill>
              </a:endParaRPr>
            </a:p>
          </p:txBody>
        </p:sp>
        <p:sp>
          <p:nvSpPr>
            <p:cNvPr id="85" name="Line 78"/>
            <p:cNvSpPr>
              <a:spLocks noChangeShapeType="1"/>
            </p:cNvSpPr>
            <p:nvPr/>
          </p:nvSpPr>
          <p:spPr bwMode="auto">
            <a:xfrm flipH="1">
              <a:off x="3751" y="1734"/>
              <a:ext cx="943" cy="544"/>
            </a:xfrm>
            <a:prstGeom prst="line">
              <a:avLst/>
            </a:prstGeom>
            <a:noFill/>
            <a:ln w="12700">
              <a:solidFill>
                <a:srgbClr val="000000"/>
              </a:solidFill>
              <a:round/>
              <a:headEnd/>
              <a:tailEnd/>
            </a:ln>
          </p:spPr>
          <p:txBody>
            <a:bodyPr wrap="none" lIns="0" tIns="0" rIns="0" bIns="0" anchor="ctr"/>
            <a:lstStyle/>
            <a:p>
              <a:pPr defTabSz="914400">
                <a:defRPr/>
              </a:pPr>
              <a:endParaRPr lang="en-US" kern="0" dirty="0" smtClean="0">
                <a:solidFill>
                  <a:srgbClr val="000000"/>
                </a:solidFill>
              </a:endParaRPr>
            </a:p>
          </p:txBody>
        </p:sp>
        <p:pic>
          <p:nvPicPr>
            <p:cNvPr id="86" name="Picture 32" descr="final lock side closed"/>
            <p:cNvPicPr preferRelativeResize="0">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4887" y="2250"/>
              <a:ext cx="176" cy="318"/>
            </a:xfrm>
            <a:prstGeom prst="rect">
              <a:avLst/>
            </a:prstGeom>
            <a:noFill/>
            <a:ln w="9525">
              <a:noFill/>
              <a:miter lim="800000"/>
              <a:headEnd/>
              <a:tailEnd/>
            </a:ln>
          </p:spPr>
        </p:pic>
        <p:sp>
          <p:nvSpPr>
            <p:cNvPr id="87" name="Line 94"/>
            <p:cNvSpPr>
              <a:spLocks noChangeShapeType="1"/>
            </p:cNvSpPr>
            <p:nvPr/>
          </p:nvSpPr>
          <p:spPr bwMode="auto">
            <a:xfrm flipV="1">
              <a:off x="2989" y="2314"/>
              <a:ext cx="653" cy="1198"/>
            </a:xfrm>
            <a:prstGeom prst="line">
              <a:avLst/>
            </a:prstGeom>
            <a:noFill/>
            <a:ln w="12700">
              <a:solidFill>
                <a:srgbClr val="000000"/>
              </a:solidFill>
              <a:round/>
              <a:headEnd/>
              <a:tailEnd/>
            </a:ln>
          </p:spPr>
          <p:txBody>
            <a:bodyPr wrap="none" lIns="0" tIns="0" rIns="0" bIns="0" anchor="ctr"/>
            <a:lstStyle/>
            <a:p>
              <a:pPr defTabSz="914400">
                <a:defRPr/>
              </a:pPr>
              <a:endParaRPr lang="en-US" kern="0" dirty="0" smtClean="0">
                <a:solidFill>
                  <a:srgbClr val="000000"/>
                </a:solidFill>
              </a:endParaRPr>
            </a:p>
          </p:txBody>
        </p:sp>
        <p:pic>
          <p:nvPicPr>
            <p:cNvPr id="88" name="Picture 54" descr="Trusted Content Serve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3408" y="2086"/>
              <a:ext cx="720" cy="720"/>
            </a:xfrm>
            <a:prstGeom prst="rect">
              <a:avLst/>
            </a:prstGeom>
            <a:noFill/>
            <a:ln w="9525">
              <a:noFill/>
              <a:miter lim="800000"/>
              <a:headEnd/>
              <a:tailEnd/>
            </a:ln>
          </p:spPr>
        </p:pic>
        <p:sp>
          <p:nvSpPr>
            <p:cNvPr id="89" name="Line 78"/>
            <p:cNvSpPr>
              <a:spLocks noChangeShapeType="1"/>
            </p:cNvSpPr>
            <p:nvPr/>
          </p:nvSpPr>
          <p:spPr bwMode="auto">
            <a:xfrm flipH="1" flipV="1">
              <a:off x="3848" y="2375"/>
              <a:ext cx="1063" cy="49"/>
            </a:xfrm>
            <a:prstGeom prst="line">
              <a:avLst/>
            </a:prstGeom>
            <a:noFill/>
            <a:ln w="12700">
              <a:solidFill>
                <a:srgbClr val="000000"/>
              </a:solidFill>
              <a:round/>
              <a:headEnd/>
              <a:tailEnd/>
            </a:ln>
          </p:spPr>
          <p:txBody>
            <a:bodyPr wrap="none" lIns="0" tIns="0" rIns="0" bIns="0" anchor="ctr"/>
            <a:lstStyle/>
            <a:p>
              <a:pPr defTabSz="914400">
                <a:defRPr/>
              </a:pPr>
              <a:endParaRPr lang="en-US" kern="0" dirty="0" smtClean="0">
                <a:solidFill>
                  <a:srgbClr val="000000"/>
                </a:solidFill>
              </a:endParaRPr>
            </a:p>
          </p:txBody>
        </p:sp>
      </p:grpSp>
      <p:sp>
        <p:nvSpPr>
          <p:cNvPr id="92" name="Left-Right Arrow 91"/>
          <p:cNvSpPr/>
          <p:nvPr/>
        </p:nvSpPr>
        <p:spPr>
          <a:xfrm>
            <a:off x="5362588" y="248369"/>
            <a:ext cx="3635111" cy="505225"/>
          </a:xfrm>
          <a:prstGeom prst="lef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w="127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3" name="Picture 92"/>
          <p:cNvPicPr>
            <a:picLocks noChangeAspect="1"/>
          </p:cNvPicPr>
          <p:nvPr/>
        </p:nvPicPr>
        <p:blipFill>
          <a:blip r:embed="rId27" cstate="email">
            <a:duotone>
              <a:schemeClr val="accent1">
                <a:shade val="45000"/>
                <a:satMod val="135000"/>
              </a:schemeClr>
              <a:prstClr val="white"/>
            </a:duotone>
            <a:extLst>
              <a:ext uri="{BEBA8EAE-BF5A-486C-A8C5-ECC9F3942E4B}">
                <a14:imgProps xmlns:a14="http://schemas.microsoft.com/office/drawing/2010/main">
                  <a14:imgLayer r:embed="rId28">
                    <a14:imgEffect>
                      <a14:backgroundRemoval t="10000" b="90000" l="10000" r="90000"/>
                    </a14:imgEffect>
                    <a14:imgEffect>
                      <a14:sharpenSoften amount="100000"/>
                    </a14:imgEffect>
                    <a14:imgEffect>
                      <a14:colorTemperature colorTemp="11500"/>
                    </a14:imgEffect>
                    <a14:imgEffect>
                      <a14:saturation sat="400000"/>
                    </a14:imgEffect>
                    <a14:imgEffect>
                      <a14:brightnessContrast contrast="33000"/>
                    </a14:imgEffect>
                  </a14:imgLayer>
                </a14:imgProps>
              </a:ext>
              <a:ext uri="{28A0092B-C50C-407E-A947-70E740481C1C}">
                <a14:useLocalDpi xmlns:a14="http://schemas.microsoft.com/office/drawing/2010/main"/>
              </a:ext>
            </a:extLst>
          </a:blip>
          <a:stretch>
            <a:fillRect/>
          </a:stretch>
        </p:blipFill>
        <p:spPr>
          <a:xfrm>
            <a:off x="6546931" y="231712"/>
            <a:ext cx="593384" cy="593384"/>
          </a:xfrm>
          <a:prstGeom prst="rect">
            <a:avLst/>
          </a:prstGeom>
          <a:effectLst/>
        </p:spPr>
      </p:pic>
      <p:sp>
        <p:nvSpPr>
          <p:cNvPr id="94" name="TextBox 93"/>
          <p:cNvSpPr txBox="1"/>
          <p:nvPr/>
        </p:nvSpPr>
        <p:spPr>
          <a:xfrm>
            <a:off x="6598550" y="433044"/>
            <a:ext cx="468077" cy="123111"/>
          </a:xfrm>
          <a:prstGeom prst="rect">
            <a:avLst/>
          </a:prstGeom>
          <a:noFill/>
        </p:spPr>
        <p:txBody>
          <a:bodyPr wrap="none" lIns="0" tIns="0" rIns="0" bIns="0" rtlCol="0">
            <a:spAutoFit/>
          </a:bodyPr>
          <a:lstStyle/>
          <a:p>
            <a:pPr algn="ctr"/>
            <a:r>
              <a:rPr lang="en-US" sz="800" b="1" dirty="0" smtClean="0">
                <a:solidFill>
                  <a:schemeClr val="tx2"/>
                </a:solidFill>
                <a:effectLst>
                  <a:outerShdw blurRad="38100" dist="38100" dir="2700000" algn="tl">
                    <a:srgbClr val="000000">
                      <a:alpha val="43137"/>
                    </a:srgbClr>
                  </a:outerShdw>
                </a:effectLst>
              </a:rPr>
              <a:t>Snapshot</a:t>
            </a:r>
          </a:p>
        </p:txBody>
      </p:sp>
      <p:pic>
        <p:nvPicPr>
          <p:cNvPr id="95" name="Picture 94"/>
          <p:cNvPicPr>
            <a:picLocks noChangeAspect="1"/>
          </p:cNvPicPr>
          <p:nvPr/>
        </p:nvPicPr>
        <p:blipFill>
          <a:blip r:embed="rId27" cstate="email">
            <a:duotone>
              <a:schemeClr val="accent1">
                <a:shade val="45000"/>
                <a:satMod val="135000"/>
              </a:schemeClr>
              <a:prstClr val="white"/>
            </a:duotone>
            <a:extLst>
              <a:ext uri="{BEBA8EAE-BF5A-486C-A8C5-ECC9F3942E4B}">
                <a14:imgProps xmlns:a14="http://schemas.microsoft.com/office/drawing/2010/main">
                  <a14:imgLayer r:embed="rId28">
                    <a14:imgEffect>
                      <a14:backgroundRemoval t="10000" b="90000" l="10000" r="90000"/>
                    </a14:imgEffect>
                    <a14:imgEffect>
                      <a14:sharpenSoften amount="100000"/>
                    </a14:imgEffect>
                    <a14:imgEffect>
                      <a14:colorTemperature colorTemp="11500"/>
                    </a14:imgEffect>
                    <a14:imgEffect>
                      <a14:saturation sat="400000"/>
                    </a14:imgEffect>
                    <a14:imgEffect>
                      <a14:brightnessContrast contrast="33000"/>
                    </a14:imgEffect>
                  </a14:imgLayer>
                </a14:imgProps>
              </a:ext>
              <a:ext uri="{28A0092B-C50C-407E-A947-70E740481C1C}">
                <a14:useLocalDpi xmlns:a14="http://schemas.microsoft.com/office/drawing/2010/main"/>
              </a:ext>
            </a:extLst>
          </a:blip>
          <a:stretch>
            <a:fillRect/>
          </a:stretch>
        </p:blipFill>
        <p:spPr>
          <a:xfrm>
            <a:off x="5789525" y="231712"/>
            <a:ext cx="593384" cy="593384"/>
          </a:xfrm>
          <a:prstGeom prst="rect">
            <a:avLst/>
          </a:prstGeom>
          <a:effectLst/>
        </p:spPr>
      </p:pic>
      <p:sp>
        <p:nvSpPr>
          <p:cNvPr id="96" name="TextBox 95"/>
          <p:cNvSpPr txBox="1"/>
          <p:nvPr/>
        </p:nvSpPr>
        <p:spPr>
          <a:xfrm>
            <a:off x="5808896" y="433044"/>
            <a:ext cx="554639" cy="123111"/>
          </a:xfrm>
          <a:prstGeom prst="rect">
            <a:avLst/>
          </a:prstGeom>
          <a:noFill/>
        </p:spPr>
        <p:txBody>
          <a:bodyPr wrap="none" lIns="0" tIns="0" rIns="0" bIns="0" rtlCol="0">
            <a:spAutoFit/>
          </a:bodyPr>
          <a:lstStyle/>
          <a:p>
            <a:pPr algn="ctr"/>
            <a:r>
              <a:rPr lang="en-US" sz="800" b="1" dirty="0" smtClean="0">
                <a:solidFill>
                  <a:schemeClr val="tx2"/>
                </a:solidFill>
                <a:effectLst>
                  <a:outerShdw blurRad="38100" dist="38100" dir="2700000" algn="tl">
                    <a:srgbClr val="000000">
                      <a:alpha val="43137"/>
                    </a:srgbClr>
                  </a:outerShdw>
                </a:effectLst>
                <a:latin typeface="+mn-lt"/>
              </a:rPr>
              <a:t>Replication</a:t>
            </a:r>
          </a:p>
        </p:txBody>
      </p:sp>
      <p:pic>
        <p:nvPicPr>
          <p:cNvPr id="97" name="Picture 96"/>
          <p:cNvPicPr>
            <a:picLocks noChangeAspect="1"/>
          </p:cNvPicPr>
          <p:nvPr/>
        </p:nvPicPr>
        <p:blipFill>
          <a:blip r:embed="rId27" cstate="email">
            <a:duotone>
              <a:schemeClr val="accent1">
                <a:shade val="45000"/>
                <a:satMod val="135000"/>
              </a:schemeClr>
              <a:prstClr val="white"/>
            </a:duotone>
            <a:extLst>
              <a:ext uri="{BEBA8EAE-BF5A-486C-A8C5-ECC9F3942E4B}">
                <a14:imgProps xmlns:a14="http://schemas.microsoft.com/office/drawing/2010/main">
                  <a14:imgLayer r:embed="rId28">
                    <a14:imgEffect>
                      <a14:backgroundRemoval t="10000" b="90000" l="10000" r="90000"/>
                    </a14:imgEffect>
                    <a14:imgEffect>
                      <a14:sharpenSoften amount="100000"/>
                    </a14:imgEffect>
                    <a14:imgEffect>
                      <a14:colorTemperature colorTemp="11500"/>
                    </a14:imgEffect>
                    <a14:imgEffect>
                      <a14:saturation sat="400000"/>
                    </a14:imgEffect>
                    <a14:imgEffect>
                      <a14:brightnessContrast contrast="33000"/>
                    </a14:imgEffect>
                  </a14:imgLayer>
                </a14:imgProps>
              </a:ext>
              <a:ext uri="{28A0092B-C50C-407E-A947-70E740481C1C}">
                <a14:useLocalDpi xmlns:a14="http://schemas.microsoft.com/office/drawing/2010/main"/>
              </a:ext>
            </a:extLst>
          </a:blip>
          <a:stretch>
            <a:fillRect/>
          </a:stretch>
        </p:blipFill>
        <p:spPr>
          <a:xfrm>
            <a:off x="7304337" y="231712"/>
            <a:ext cx="593384" cy="593384"/>
          </a:xfrm>
          <a:prstGeom prst="rect">
            <a:avLst/>
          </a:prstGeom>
          <a:effectLst/>
        </p:spPr>
      </p:pic>
      <p:sp>
        <p:nvSpPr>
          <p:cNvPr id="98" name="TextBox 97"/>
          <p:cNvSpPr txBox="1"/>
          <p:nvPr/>
        </p:nvSpPr>
        <p:spPr>
          <a:xfrm>
            <a:off x="7400894" y="433044"/>
            <a:ext cx="371897" cy="123111"/>
          </a:xfrm>
          <a:prstGeom prst="rect">
            <a:avLst/>
          </a:prstGeom>
          <a:noFill/>
        </p:spPr>
        <p:txBody>
          <a:bodyPr wrap="none" lIns="0" tIns="0" rIns="0" bIns="0" rtlCol="0">
            <a:spAutoFit/>
          </a:bodyPr>
          <a:lstStyle/>
          <a:p>
            <a:pPr algn="ctr"/>
            <a:r>
              <a:rPr lang="en-US" sz="800" b="1" dirty="0" smtClean="0">
                <a:solidFill>
                  <a:schemeClr val="tx2"/>
                </a:solidFill>
                <a:effectLst>
                  <a:outerShdw blurRad="38100" dist="38100" dir="2700000" algn="tl">
                    <a:srgbClr val="000000">
                      <a:alpha val="43137"/>
                    </a:srgbClr>
                  </a:outerShdw>
                </a:effectLst>
              </a:rPr>
              <a:t>Backup</a:t>
            </a:r>
          </a:p>
        </p:txBody>
      </p:sp>
      <p:pic>
        <p:nvPicPr>
          <p:cNvPr id="99" name="Picture 98"/>
          <p:cNvPicPr>
            <a:picLocks noChangeAspect="1"/>
          </p:cNvPicPr>
          <p:nvPr/>
        </p:nvPicPr>
        <p:blipFill>
          <a:blip r:embed="rId27" cstate="email">
            <a:duotone>
              <a:schemeClr val="accent1">
                <a:shade val="45000"/>
                <a:satMod val="135000"/>
              </a:schemeClr>
              <a:prstClr val="white"/>
            </a:duotone>
            <a:extLst>
              <a:ext uri="{BEBA8EAE-BF5A-486C-A8C5-ECC9F3942E4B}">
                <a14:imgProps xmlns:a14="http://schemas.microsoft.com/office/drawing/2010/main">
                  <a14:imgLayer r:embed="rId28">
                    <a14:imgEffect>
                      <a14:backgroundRemoval t="10000" b="90000" l="10000" r="90000"/>
                    </a14:imgEffect>
                    <a14:imgEffect>
                      <a14:sharpenSoften amount="100000"/>
                    </a14:imgEffect>
                    <a14:imgEffect>
                      <a14:colorTemperature colorTemp="11500"/>
                    </a14:imgEffect>
                    <a14:imgEffect>
                      <a14:saturation sat="400000"/>
                    </a14:imgEffect>
                    <a14:imgEffect>
                      <a14:brightnessContrast contrast="33000"/>
                    </a14:imgEffect>
                  </a14:imgLayer>
                </a14:imgProps>
              </a:ext>
              <a:ext uri="{28A0092B-C50C-407E-A947-70E740481C1C}">
                <a14:useLocalDpi xmlns:a14="http://schemas.microsoft.com/office/drawing/2010/main"/>
              </a:ext>
            </a:extLst>
          </a:blip>
          <a:stretch>
            <a:fillRect/>
          </a:stretch>
        </p:blipFill>
        <p:spPr>
          <a:xfrm>
            <a:off x="8061743" y="231712"/>
            <a:ext cx="593384" cy="593384"/>
          </a:xfrm>
          <a:prstGeom prst="rect">
            <a:avLst/>
          </a:prstGeom>
          <a:effectLst>
            <a:glow rad="101600">
              <a:schemeClr val="accent3">
                <a:satMod val="175000"/>
                <a:alpha val="40000"/>
              </a:schemeClr>
            </a:glow>
          </a:effectLst>
        </p:spPr>
      </p:pic>
      <p:sp>
        <p:nvSpPr>
          <p:cNvPr id="100" name="TextBox 99"/>
          <p:cNvSpPr txBox="1"/>
          <p:nvPr/>
        </p:nvSpPr>
        <p:spPr>
          <a:xfrm>
            <a:off x="8168383" y="433044"/>
            <a:ext cx="378309" cy="123111"/>
          </a:xfrm>
          <a:prstGeom prst="rect">
            <a:avLst/>
          </a:prstGeom>
          <a:noFill/>
        </p:spPr>
        <p:txBody>
          <a:bodyPr wrap="none" lIns="0" tIns="0" rIns="0" bIns="0" rtlCol="0">
            <a:spAutoFit/>
          </a:bodyPr>
          <a:lstStyle/>
          <a:p>
            <a:pPr algn="ctr"/>
            <a:r>
              <a:rPr lang="en-US" sz="800" b="1" dirty="0" smtClean="0">
                <a:solidFill>
                  <a:schemeClr val="tx2"/>
                </a:solidFill>
                <a:effectLst>
                  <a:outerShdw blurRad="38100" dist="38100" dir="2700000" algn="tl">
                    <a:srgbClr val="000000">
                      <a:alpha val="43137"/>
                    </a:srgbClr>
                  </a:outerShdw>
                </a:effectLst>
                <a:latin typeface="+mn-lt"/>
              </a:rPr>
              <a:t>Archive</a:t>
            </a:r>
          </a:p>
        </p:txBody>
      </p:sp>
      <p:sp>
        <p:nvSpPr>
          <p:cNvPr id="101" name="Title 1"/>
          <p:cNvSpPr txBox="1">
            <a:spLocks/>
          </p:cNvSpPr>
          <p:nvPr/>
        </p:nvSpPr>
        <p:spPr>
          <a:xfrm>
            <a:off x="6069687" y="55500"/>
            <a:ext cx="2449512" cy="214312"/>
          </a:xfrm>
          <a:prstGeom prst="rect">
            <a:avLst/>
          </a:prstGeom>
        </p:spPr>
        <p:txBody>
          <a:bodyPr lIns="0" tIns="0" rIns="0" bIns="0" anchor="t" anchorCtr="0"/>
          <a:lstStyle>
            <a:lvl1pPr algn="l" defTabSz="457200" rtl="0" eaLnBrk="1" latinLnBrk="0" hangingPunct="1">
              <a:lnSpc>
                <a:spcPct val="100000"/>
              </a:lnSpc>
              <a:spcBef>
                <a:spcPct val="0"/>
              </a:spcBef>
              <a:buNone/>
              <a:defRPr sz="2800" kern="1200" cap="all" baseline="0">
                <a:solidFill>
                  <a:schemeClr val="tx2"/>
                </a:solidFill>
                <a:latin typeface="+mj-lt"/>
                <a:ea typeface="+mj-ea"/>
                <a:cs typeface="Verdana"/>
              </a:defRPr>
            </a:lvl1pPr>
          </a:lstStyle>
          <a:p>
            <a:r>
              <a:rPr lang="en-US" sz="1100" dirty="0" smtClean="0">
                <a:solidFill>
                  <a:schemeClr val="bg1"/>
                </a:solidFill>
              </a:rPr>
              <a:t>DATA PROTECTION CONTINUUM</a:t>
            </a:r>
            <a:endParaRPr lang="en-US" sz="1100" dirty="0">
              <a:solidFill>
                <a:schemeClr val="bg1"/>
              </a:solidFill>
            </a:endParaRPr>
          </a:p>
        </p:txBody>
      </p:sp>
    </p:spTree>
    <p:extLst>
      <p:ext uri="{BB962C8B-B14F-4D97-AF65-F5344CB8AC3E}">
        <p14:creationId xmlns:p14="http://schemas.microsoft.com/office/powerpoint/2010/main" val="390458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2000" fill="hold"/>
                                        <p:tgtEl>
                                          <p:spTgt spid="96"/>
                                        </p:tgtEl>
                                      </p:cBhvr>
                                      <p:by x="150000" y="150000"/>
                                    </p:animScale>
                                  </p:childTnLst>
                                </p:cTn>
                              </p:par>
                              <p:par>
                                <p:cTn id="7" presetID="6" presetClass="emph" presetSubtype="0" fill="hold" nodeType="withEffect">
                                  <p:stCondLst>
                                    <p:cond delay="0"/>
                                  </p:stCondLst>
                                  <p:childTnLst>
                                    <p:animScale>
                                      <p:cBhvr>
                                        <p:cTn id="8" dur="2000" fill="hold"/>
                                        <p:tgtEl>
                                          <p:spTgt spid="9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a:grpSpLocks/>
          </p:cNvGrpSpPr>
          <p:nvPr/>
        </p:nvGrpSpPr>
        <p:grpSpPr bwMode="auto">
          <a:xfrm>
            <a:off x="616019" y="1434645"/>
            <a:ext cx="6426200" cy="800108"/>
            <a:chOff x="1398395" y="2155173"/>
            <a:chExt cx="6427004" cy="799812"/>
          </a:xfrm>
        </p:grpSpPr>
        <p:sp>
          <p:nvSpPr>
            <p:cNvPr id="316" name="Rounded Rectangle 315"/>
            <p:cNvSpPr/>
            <p:nvPr/>
          </p:nvSpPr>
          <p:spPr>
            <a:xfrm>
              <a:off x="1398395" y="2169455"/>
              <a:ext cx="6427004" cy="740295"/>
            </a:xfrm>
            <a:prstGeom prst="roundRect">
              <a:avLst/>
            </a:prstGeom>
            <a:gradFill>
              <a:gsLst>
                <a:gs pos="0">
                  <a:schemeClr val="dk1">
                    <a:tint val="50000"/>
                    <a:satMod val="300000"/>
                    <a:lumMod val="40000"/>
                    <a:lumOff val="60000"/>
                  </a:schemeClr>
                </a:gs>
                <a:gs pos="100000">
                  <a:schemeClr val="bg1"/>
                </a:gs>
              </a:gsLst>
              <a:lin ang="13500000" scaled="0"/>
            </a:gradFill>
            <a:ln w="12700">
              <a:solidFill>
                <a:schemeClr val="bg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dirty="0"/>
            </a:p>
          </p:txBody>
        </p:sp>
        <p:grpSp>
          <p:nvGrpSpPr>
            <p:cNvPr id="8515" name="Group 316"/>
            <p:cNvGrpSpPr>
              <a:grpSpLocks/>
            </p:cNvGrpSpPr>
            <p:nvPr/>
          </p:nvGrpSpPr>
          <p:grpSpPr bwMode="auto">
            <a:xfrm>
              <a:off x="2599391" y="2322682"/>
              <a:ext cx="564064" cy="319160"/>
              <a:chOff x="7847750" y="4026041"/>
              <a:chExt cx="679000" cy="509291"/>
            </a:xfrm>
          </p:grpSpPr>
          <p:pic>
            <p:nvPicPr>
              <p:cNvPr id="8793" name="Picture 317"/>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054309" y="4026041"/>
                <a:ext cx="472441" cy="50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94" name="Picture 318"/>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847750" y="4125769"/>
                <a:ext cx="308834" cy="4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516" name="Group 319"/>
            <p:cNvGrpSpPr>
              <a:grpSpLocks/>
            </p:cNvGrpSpPr>
            <p:nvPr/>
          </p:nvGrpSpPr>
          <p:grpSpPr bwMode="auto">
            <a:xfrm>
              <a:off x="3173517" y="2421563"/>
              <a:ext cx="267064" cy="124811"/>
              <a:chOff x="3082673" y="4190298"/>
              <a:chExt cx="321481" cy="199164"/>
            </a:xfrm>
          </p:grpSpPr>
          <p:cxnSp>
            <p:nvCxnSpPr>
              <p:cNvPr id="321" name="Straight Connector 320"/>
              <p:cNvCxnSpPr/>
              <p:nvPr/>
            </p:nvCxnSpPr>
            <p:spPr>
              <a:xfrm flipV="1">
                <a:off x="3082583" y="4190635"/>
                <a:ext cx="0" cy="199418"/>
              </a:xfrm>
              <a:prstGeom prst="line">
                <a:avLst/>
              </a:prstGeom>
              <a:ln/>
            </p:spPr>
            <p:style>
              <a:lnRef idx="1">
                <a:schemeClr val="dk1"/>
              </a:lnRef>
              <a:fillRef idx="0">
                <a:schemeClr val="dk1"/>
              </a:fillRef>
              <a:effectRef idx="0">
                <a:schemeClr val="dk1"/>
              </a:effectRef>
              <a:fontRef idx="minor">
                <a:schemeClr val="tx1"/>
              </a:fontRef>
            </p:style>
          </p:cxnSp>
          <p:cxnSp>
            <p:nvCxnSpPr>
              <p:cNvPr id="322" name="Straight Connector 321"/>
              <p:cNvCxnSpPr/>
              <p:nvPr/>
            </p:nvCxnSpPr>
            <p:spPr>
              <a:xfrm flipV="1">
                <a:off x="3103605" y="4190635"/>
                <a:ext cx="0" cy="199418"/>
              </a:xfrm>
              <a:prstGeom prst="line">
                <a:avLst/>
              </a:prstGeom>
              <a:ln/>
            </p:spPr>
            <p:style>
              <a:lnRef idx="1">
                <a:schemeClr val="dk1"/>
              </a:lnRef>
              <a:fillRef idx="0">
                <a:schemeClr val="dk1"/>
              </a:fillRef>
              <a:effectRef idx="0">
                <a:schemeClr val="dk1"/>
              </a:effectRef>
              <a:fontRef idx="minor">
                <a:schemeClr val="tx1"/>
              </a:fontRef>
            </p:style>
          </p:cxnSp>
          <p:cxnSp>
            <p:nvCxnSpPr>
              <p:cNvPr id="323" name="Straight Connector 322"/>
              <p:cNvCxnSpPr/>
              <p:nvPr/>
            </p:nvCxnSpPr>
            <p:spPr>
              <a:xfrm flipV="1">
                <a:off x="3124629" y="4190635"/>
                <a:ext cx="0" cy="199418"/>
              </a:xfrm>
              <a:prstGeom prst="line">
                <a:avLst/>
              </a:prstGeom>
              <a:ln/>
            </p:spPr>
            <p:style>
              <a:lnRef idx="1">
                <a:schemeClr val="dk1"/>
              </a:lnRef>
              <a:fillRef idx="0">
                <a:schemeClr val="dk1"/>
              </a:fillRef>
              <a:effectRef idx="0">
                <a:schemeClr val="dk1"/>
              </a:effectRef>
              <a:fontRef idx="minor">
                <a:schemeClr val="tx1"/>
              </a:fontRef>
            </p:style>
          </p:cxnSp>
          <p:cxnSp>
            <p:nvCxnSpPr>
              <p:cNvPr id="324" name="Straight Connector 323"/>
              <p:cNvCxnSpPr/>
              <p:nvPr/>
            </p:nvCxnSpPr>
            <p:spPr>
              <a:xfrm flipV="1">
                <a:off x="3147564" y="4190635"/>
                <a:ext cx="0" cy="199418"/>
              </a:xfrm>
              <a:prstGeom prst="line">
                <a:avLst/>
              </a:prstGeom>
              <a:ln/>
            </p:spPr>
            <p:style>
              <a:lnRef idx="1">
                <a:schemeClr val="dk1"/>
              </a:lnRef>
              <a:fillRef idx="0">
                <a:schemeClr val="dk1"/>
              </a:fillRef>
              <a:effectRef idx="0">
                <a:schemeClr val="dk1"/>
              </a:effectRef>
              <a:fontRef idx="minor">
                <a:schemeClr val="tx1"/>
              </a:fontRef>
            </p:style>
          </p:cxnSp>
          <p:cxnSp>
            <p:nvCxnSpPr>
              <p:cNvPr id="325" name="Straight Connector 324"/>
              <p:cNvCxnSpPr/>
              <p:nvPr/>
            </p:nvCxnSpPr>
            <p:spPr>
              <a:xfrm flipV="1">
                <a:off x="3168586" y="4190635"/>
                <a:ext cx="0" cy="199418"/>
              </a:xfrm>
              <a:prstGeom prst="line">
                <a:avLst/>
              </a:prstGeom>
              <a:ln/>
            </p:spPr>
            <p:style>
              <a:lnRef idx="1">
                <a:schemeClr val="dk1"/>
              </a:lnRef>
              <a:fillRef idx="0">
                <a:schemeClr val="dk1"/>
              </a:fillRef>
              <a:effectRef idx="0">
                <a:schemeClr val="dk1"/>
              </a:effectRef>
              <a:fontRef idx="minor">
                <a:schemeClr val="tx1"/>
              </a:fontRef>
            </p:style>
          </p:cxnSp>
          <p:cxnSp>
            <p:nvCxnSpPr>
              <p:cNvPr id="326" name="Straight Connector 325"/>
              <p:cNvCxnSpPr/>
              <p:nvPr/>
            </p:nvCxnSpPr>
            <p:spPr>
              <a:xfrm flipV="1">
                <a:off x="3189610" y="4190635"/>
                <a:ext cx="0" cy="199418"/>
              </a:xfrm>
              <a:prstGeom prst="line">
                <a:avLst/>
              </a:prstGeom>
              <a:ln/>
            </p:spPr>
            <p:style>
              <a:lnRef idx="1">
                <a:schemeClr val="dk1"/>
              </a:lnRef>
              <a:fillRef idx="0">
                <a:schemeClr val="dk1"/>
              </a:fillRef>
              <a:effectRef idx="0">
                <a:schemeClr val="dk1"/>
              </a:effectRef>
              <a:fontRef idx="minor">
                <a:schemeClr val="tx1"/>
              </a:fontRef>
            </p:style>
          </p:cxnSp>
          <p:cxnSp>
            <p:nvCxnSpPr>
              <p:cNvPr id="327" name="Straight Connector 326"/>
              <p:cNvCxnSpPr/>
              <p:nvPr/>
            </p:nvCxnSpPr>
            <p:spPr>
              <a:xfrm flipV="1">
                <a:off x="3210633" y="4190635"/>
                <a:ext cx="0" cy="199418"/>
              </a:xfrm>
              <a:prstGeom prst="line">
                <a:avLst/>
              </a:prstGeom>
              <a:ln/>
            </p:spPr>
            <p:style>
              <a:lnRef idx="1">
                <a:schemeClr val="dk1"/>
              </a:lnRef>
              <a:fillRef idx="0">
                <a:schemeClr val="dk1"/>
              </a:fillRef>
              <a:effectRef idx="0">
                <a:schemeClr val="dk1"/>
              </a:effectRef>
              <a:fontRef idx="minor">
                <a:schemeClr val="tx1"/>
              </a:fontRef>
            </p:style>
          </p:cxnSp>
          <p:cxnSp>
            <p:nvCxnSpPr>
              <p:cNvPr id="328" name="Straight Connector 327"/>
              <p:cNvCxnSpPr/>
              <p:nvPr/>
            </p:nvCxnSpPr>
            <p:spPr>
              <a:xfrm flipV="1">
                <a:off x="3231657" y="4190635"/>
                <a:ext cx="0" cy="199418"/>
              </a:xfrm>
              <a:prstGeom prst="line">
                <a:avLst/>
              </a:prstGeom>
              <a:ln/>
            </p:spPr>
            <p:style>
              <a:lnRef idx="1">
                <a:schemeClr val="dk1"/>
              </a:lnRef>
              <a:fillRef idx="0">
                <a:schemeClr val="dk1"/>
              </a:fillRef>
              <a:effectRef idx="0">
                <a:schemeClr val="dk1"/>
              </a:effectRef>
              <a:fontRef idx="minor">
                <a:schemeClr val="tx1"/>
              </a:fontRef>
            </p:style>
          </p:cxnSp>
          <p:cxnSp>
            <p:nvCxnSpPr>
              <p:cNvPr id="329" name="Straight Connector 328"/>
              <p:cNvCxnSpPr/>
              <p:nvPr/>
            </p:nvCxnSpPr>
            <p:spPr>
              <a:xfrm flipV="1">
                <a:off x="3254591" y="4190635"/>
                <a:ext cx="0" cy="199418"/>
              </a:xfrm>
              <a:prstGeom prst="line">
                <a:avLst/>
              </a:prstGeom>
              <a:ln/>
            </p:spPr>
            <p:style>
              <a:lnRef idx="1">
                <a:schemeClr val="dk1"/>
              </a:lnRef>
              <a:fillRef idx="0">
                <a:schemeClr val="dk1"/>
              </a:fillRef>
              <a:effectRef idx="0">
                <a:schemeClr val="dk1"/>
              </a:effectRef>
              <a:fontRef idx="minor">
                <a:schemeClr val="tx1"/>
              </a:fontRef>
            </p:style>
          </p:cxnSp>
          <p:cxnSp>
            <p:nvCxnSpPr>
              <p:cNvPr id="330" name="Straight Connector 329"/>
              <p:cNvCxnSpPr/>
              <p:nvPr/>
            </p:nvCxnSpPr>
            <p:spPr>
              <a:xfrm flipV="1">
                <a:off x="3275614" y="4190635"/>
                <a:ext cx="0" cy="199418"/>
              </a:xfrm>
              <a:prstGeom prst="line">
                <a:avLst/>
              </a:prstGeom>
              <a:ln/>
            </p:spPr>
            <p:style>
              <a:lnRef idx="1">
                <a:schemeClr val="dk1"/>
              </a:lnRef>
              <a:fillRef idx="0">
                <a:schemeClr val="dk1"/>
              </a:fillRef>
              <a:effectRef idx="0">
                <a:schemeClr val="dk1"/>
              </a:effectRef>
              <a:fontRef idx="minor">
                <a:schemeClr val="tx1"/>
              </a:fontRef>
            </p:style>
          </p:cxnSp>
          <p:cxnSp>
            <p:nvCxnSpPr>
              <p:cNvPr id="331" name="Straight Connector 330"/>
              <p:cNvCxnSpPr/>
              <p:nvPr/>
            </p:nvCxnSpPr>
            <p:spPr>
              <a:xfrm flipV="1">
                <a:off x="3296638" y="4190635"/>
                <a:ext cx="0" cy="199418"/>
              </a:xfrm>
              <a:prstGeom prst="line">
                <a:avLst/>
              </a:prstGeom>
              <a:ln/>
            </p:spPr>
            <p:style>
              <a:lnRef idx="1">
                <a:schemeClr val="dk1"/>
              </a:lnRef>
              <a:fillRef idx="0">
                <a:schemeClr val="dk1"/>
              </a:fillRef>
              <a:effectRef idx="0">
                <a:schemeClr val="dk1"/>
              </a:effectRef>
              <a:fontRef idx="minor">
                <a:schemeClr val="tx1"/>
              </a:fontRef>
            </p:style>
          </p:cxnSp>
          <p:cxnSp>
            <p:nvCxnSpPr>
              <p:cNvPr id="332" name="Straight Connector 331"/>
              <p:cNvCxnSpPr/>
              <p:nvPr/>
            </p:nvCxnSpPr>
            <p:spPr>
              <a:xfrm flipV="1">
                <a:off x="3317660" y="4190635"/>
                <a:ext cx="0" cy="199418"/>
              </a:xfrm>
              <a:prstGeom prst="line">
                <a:avLst/>
              </a:prstGeom>
              <a:ln/>
            </p:spPr>
            <p:style>
              <a:lnRef idx="1">
                <a:schemeClr val="dk1"/>
              </a:lnRef>
              <a:fillRef idx="0">
                <a:schemeClr val="dk1"/>
              </a:fillRef>
              <a:effectRef idx="0">
                <a:schemeClr val="dk1"/>
              </a:effectRef>
              <a:fontRef idx="minor">
                <a:schemeClr val="tx1"/>
              </a:fontRef>
            </p:style>
          </p:cxnSp>
          <p:cxnSp>
            <p:nvCxnSpPr>
              <p:cNvPr id="333" name="Straight Connector 332"/>
              <p:cNvCxnSpPr/>
              <p:nvPr/>
            </p:nvCxnSpPr>
            <p:spPr>
              <a:xfrm flipV="1">
                <a:off x="3338684" y="4190635"/>
                <a:ext cx="0" cy="199418"/>
              </a:xfrm>
              <a:prstGeom prst="line">
                <a:avLst/>
              </a:prstGeom>
              <a:ln/>
            </p:spPr>
            <p:style>
              <a:lnRef idx="1">
                <a:schemeClr val="dk1"/>
              </a:lnRef>
              <a:fillRef idx="0">
                <a:schemeClr val="dk1"/>
              </a:fillRef>
              <a:effectRef idx="0">
                <a:schemeClr val="dk1"/>
              </a:effectRef>
              <a:fontRef idx="minor">
                <a:schemeClr val="tx1"/>
              </a:fontRef>
            </p:style>
          </p:cxnSp>
          <p:cxnSp>
            <p:nvCxnSpPr>
              <p:cNvPr id="334" name="Straight Connector 333"/>
              <p:cNvCxnSpPr/>
              <p:nvPr/>
            </p:nvCxnSpPr>
            <p:spPr>
              <a:xfrm flipV="1">
                <a:off x="3361619" y="4190635"/>
                <a:ext cx="0" cy="199418"/>
              </a:xfrm>
              <a:prstGeom prst="line">
                <a:avLst/>
              </a:prstGeom>
              <a:ln/>
            </p:spPr>
            <p:style>
              <a:lnRef idx="1">
                <a:schemeClr val="dk1"/>
              </a:lnRef>
              <a:fillRef idx="0">
                <a:schemeClr val="dk1"/>
              </a:fillRef>
              <a:effectRef idx="0">
                <a:schemeClr val="dk1"/>
              </a:effectRef>
              <a:fontRef idx="minor">
                <a:schemeClr val="tx1"/>
              </a:fontRef>
            </p:style>
          </p:cxnSp>
          <p:cxnSp>
            <p:nvCxnSpPr>
              <p:cNvPr id="335" name="Straight Connector 334"/>
              <p:cNvCxnSpPr/>
              <p:nvPr/>
            </p:nvCxnSpPr>
            <p:spPr>
              <a:xfrm flipV="1">
                <a:off x="3382641" y="4190635"/>
                <a:ext cx="0" cy="199418"/>
              </a:xfrm>
              <a:prstGeom prst="line">
                <a:avLst/>
              </a:prstGeom>
              <a:ln/>
            </p:spPr>
            <p:style>
              <a:lnRef idx="1">
                <a:schemeClr val="dk1"/>
              </a:lnRef>
              <a:fillRef idx="0">
                <a:schemeClr val="dk1"/>
              </a:fillRef>
              <a:effectRef idx="0">
                <a:schemeClr val="dk1"/>
              </a:effectRef>
              <a:fontRef idx="minor">
                <a:schemeClr val="tx1"/>
              </a:fontRef>
            </p:style>
          </p:cxnSp>
          <p:cxnSp>
            <p:nvCxnSpPr>
              <p:cNvPr id="336" name="Straight Connector 335"/>
              <p:cNvCxnSpPr/>
              <p:nvPr/>
            </p:nvCxnSpPr>
            <p:spPr>
              <a:xfrm flipV="1">
                <a:off x="3403665" y="4190635"/>
                <a:ext cx="0" cy="199418"/>
              </a:xfrm>
              <a:prstGeom prst="line">
                <a:avLst/>
              </a:prstGeom>
              <a:ln/>
            </p:spPr>
            <p:style>
              <a:lnRef idx="1">
                <a:schemeClr val="dk1"/>
              </a:lnRef>
              <a:fillRef idx="0">
                <a:schemeClr val="dk1"/>
              </a:fillRef>
              <a:effectRef idx="0">
                <a:schemeClr val="dk1"/>
              </a:effectRef>
              <a:fontRef idx="minor">
                <a:schemeClr val="tx1"/>
              </a:fontRef>
            </p:style>
          </p:cxnSp>
        </p:grpSp>
        <p:grpSp>
          <p:nvGrpSpPr>
            <p:cNvPr id="8517" name="Group 336"/>
            <p:cNvGrpSpPr>
              <a:grpSpLocks/>
            </p:cNvGrpSpPr>
            <p:nvPr/>
          </p:nvGrpSpPr>
          <p:grpSpPr bwMode="auto">
            <a:xfrm>
              <a:off x="3459493" y="2422096"/>
              <a:ext cx="267064" cy="124811"/>
              <a:chOff x="3082673" y="4190298"/>
              <a:chExt cx="321481" cy="199164"/>
            </a:xfrm>
          </p:grpSpPr>
          <p:cxnSp>
            <p:nvCxnSpPr>
              <p:cNvPr id="338" name="Straight Connector 337"/>
              <p:cNvCxnSpPr/>
              <p:nvPr/>
            </p:nvCxnSpPr>
            <p:spPr>
              <a:xfrm flipV="1">
                <a:off x="3082354" y="4189785"/>
                <a:ext cx="0" cy="199418"/>
              </a:xfrm>
              <a:prstGeom prst="line">
                <a:avLst/>
              </a:prstGeom>
              <a:ln/>
            </p:spPr>
            <p:style>
              <a:lnRef idx="1">
                <a:schemeClr val="dk1"/>
              </a:lnRef>
              <a:fillRef idx="0">
                <a:schemeClr val="dk1"/>
              </a:fillRef>
              <a:effectRef idx="0">
                <a:schemeClr val="dk1"/>
              </a:effectRef>
              <a:fontRef idx="minor">
                <a:schemeClr val="tx1"/>
              </a:fontRef>
            </p:style>
          </p:cxnSp>
          <p:cxnSp>
            <p:nvCxnSpPr>
              <p:cNvPr id="339" name="Straight Connector 338"/>
              <p:cNvCxnSpPr/>
              <p:nvPr/>
            </p:nvCxnSpPr>
            <p:spPr>
              <a:xfrm flipV="1">
                <a:off x="3103377" y="4189785"/>
                <a:ext cx="0" cy="199418"/>
              </a:xfrm>
              <a:prstGeom prst="line">
                <a:avLst/>
              </a:prstGeom>
              <a:ln/>
            </p:spPr>
            <p:style>
              <a:lnRef idx="1">
                <a:schemeClr val="dk1"/>
              </a:lnRef>
              <a:fillRef idx="0">
                <a:schemeClr val="dk1"/>
              </a:fillRef>
              <a:effectRef idx="0">
                <a:schemeClr val="dk1"/>
              </a:effectRef>
              <a:fontRef idx="minor">
                <a:schemeClr val="tx1"/>
              </a:fontRef>
            </p:style>
          </p:cxnSp>
          <p:cxnSp>
            <p:nvCxnSpPr>
              <p:cNvPr id="340" name="Straight Connector 339"/>
              <p:cNvCxnSpPr/>
              <p:nvPr/>
            </p:nvCxnSpPr>
            <p:spPr>
              <a:xfrm flipV="1">
                <a:off x="3124400" y="4189785"/>
                <a:ext cx="0" cy="199418"/>
              </a:xfrm>
              <a:prstGeom prst="line">
                <a:avLst/>
              </a:prstGeom>
              <a:ln/>
            </p:spPr>
            <p:style>
              <a:lnRef idx="1">
                <a:schemeClr val="dk1"/>
              </a:lnRef>
              <a:fillRef idx="0">
                <a:schemeClr val="dk1"/>
              </a:fillRef>
              <a:effectRef idx="0">
                <a:schemeClr val="dk1"/>
              </a:effectRef>
              <a:fontRef idx="minor">
                <a:schemeClr val="tx1"/>
              </a:fontRef>
            </p:style>
          </p:cxnSp>
          <p:cxnSp>
            <p:nvCxnSpPr>
              <p:cNvPr id="341" name="Straight Connector 340"/>
              <p:cNvCxnSpPr/>
              <p:nvPr/>
            </p:nvCxnSpPr>
            <p:spPr>
              <a:xfrm flipV="1">
                <a:off x="3147335" y="4189785"/>
                <a:ext cx="0" cy="199418"/>
              </a:xfrm>
              <a:prstGeom prst="line">
                <a:avLst/>
              </a:prstGeom>
              <a:ln/>
            </p:spPr>
            <p:style>
              <a:lnRef idx="1">
                <a:schemeClr val="dk1"/>
              </a:lnRef>
              <a:fillRef idx="0">
                <a:schemeClr val="dk1"/>
              </a:fillRef>
              <a:effectRef idx="0">
                <a:schemeClr val="dk1"/>
              </a:effectRef>
              <a:fontRef idx="minor">
                <a:schemeClr val="tx1"/>
              </a:fontRef>
            </p:style>
          </p:cxnSp>
          <p:cxnSp>
            <p:nvCxnSpPr>
              <p:cNvPr id="342" name="Straight Connector 341"/>
              <p:cNvCxnSpPr/>
              <p:nvPr/>
            </p:nvCxnSpPr>
            <p:spPr>
              <a:xfrm flipV="1">
                <a:off x="3168358" y="4189785"/>
                <a:ext cx="0" cy="199418"/>
              </a:xfrm>
              <a:prstGeom prst="line">
                <a:avLst/>
              </a:prstGeom>
              <a:ln/>
            </p:spPr>
            <p:style>
              <a:lnRef idx="1">
                <a:schemeClr val="dk1"/>
              </a:lnRef>
              <a:fillRef idx="0">
                <a:schemeClr val="dk1"/>
              </a:fillRef>
              <a:effectRef idx="0">
                <a:schemeClr val="dk1"/>
              </a:effectRef>
              <a:fontRef idx="minor">
                <a:schemeClr val="tx1"/>
              </a:fontRef>
            </p:style>
          </p:cxnSp>
          <p:cxnSp>
            <p:nvCxnSpPr>
              <p:cNvPr id="343" name="Straight Connector 342"/>
              <p:cNvCxnSpPr/>
              <p:nvPr/>
            </p:nvCxnSpPr>
            <p:spPr>
              <a:xfrm flipV="1">
                <a:off x="3189381" y="4189785"/>
                <a:ext cx="0" cy="199418"/>
              </a:xfrm>
              <a:prstGeom prst="line">
                <a:avLst/>
              </a:prstGeom>
              <a:ln/>
            </p:spPr>
            <p:style>
              <a:lnRef idx="1">
                <a:schemeClr val="dk1"/>
              </a:lnRef>
              <a:fillRef idx="0">
                <a:schemeClr val="dk1"/>
              </a:fillRef>
              <a:effectRef idx="0">
                <a:schemeClr val="dk1"/>
              </a:effectRef>
              <a:fontRef idx="minor">
                <a:schemeClr val="tx1"/>
              </a:fontRef>
            </p:style>
          </p:cxnSp>
          <p:cxnSp>
            <p:nvCxnSpPr>
              <p:cNvPr id="344" name="Straight Connector 343"/>
              <p:cNvCxnSpPr/>
              <p:nvPr/>
            </p:nvCxnSpPr>
            <p:spPr>
              <a:xfrm flipV="1">
                <a:off x="3210404" y="4189785"/>
                <a:ext cx="0" cy="199418"/>
              </a:xfrm>
              <a:prstGeom prst="line">
                <a:avLst/>
              </a:prstGeom>
              <a:ln/>
            </p:spPr>
            <p:style>
              <a:lnRef idx="1">
                <a:schemeClr val="dk1"/>
              </a:lnRef>
              <a:fillRef idx="0">
                <a:schemeClr val="dk1"/>
              </a:fillRef>
              <a:effectRef idx="0">
                <a:schemeClr val="dk1"/>
              </a:effectRef>
              <a:fontRef idx="minor">
                <a:schemeClr val="tx1"/>
              </a:fontRef>
            </p:style>
          </p:cxnSp>
          <p:cxnSp>
            <p:nvCxnSpPr>
              <p:cNvPr id="345" name="Straight Connector 344"/>
              <p:cNvCxnSpPr/>
              <p:nvPr/>
            </p:nvCxnSpPr>
            <p:spPr>
              <a:xfrm flipV="1">
                <a:off x="3231428" y="4189785"/>
                <a:ext cx="0" cy="199418"/>
              </a:xfrm>
              <a:prstGeom prst="line">
                <a:avLst/>
              </a:prstGeom>
              <a:ln/>
            </p:spPr>
            <p:style>
              <a:lnRef idx="1">
                <a:schemeClr val="dk1"/>
              </a:lnRef>
              <a:fillRef idx="0">
                <a:schemeClr val="dk1"/>
              </a:fillRef>
              <a:effectRef idx="0">
                <a:schemeClr val="dk1"/>
              </a:effectRef>
              <a:fontRef idx="minor">
                <a:schemeClr val="tx1"/>
              </a:fontRef>
            </p:style>
          </p:cxnSp>
          <p:cxnSp>
            <p:nvCxnSpPr>
              <p:cNvPr id="346" name="Straight Connector 345"/>
              <p:cNvCxnSpPr/>
              <p:nvPr/>
            </p:nvCxnSpPr>
            <p:spPr>
              <a:xfrm flipV="1">
                <a:off x="3254362" y="4189785"/>
                <a:ext cx="0" cy="199418"/>
              </a:xfrm>
              <a:prstGeom prst="line">
                <a:avLst/>
              </a:prstGeom>
              <a:ln/>
            </p:spPr>
            <p:style>
              <a:lnRef idx="1">
                <a:schemeClr val="dk1"/>
              </a:lnRef>
              <a:fillRef idx="0">
                <a:schemeClr val="dk1"/>
              </a:fillRef>
              <a:effectRef idx="0">
                <a:schemeClr val="dk1"/>
              </a:effectRef>
              <a:fontRef idx="minor">
                <a:schemeClr val="tx1"/>
              </a:fontRef>
            </p:style>
          </p:cxnSp>
          <p:cxnSp>
            <p:nvCxnSpPr>
              <p:cNvPr id="347" name="Straight Connector 346"/>
              <p:cNvCxnSpPr/>
              <p:nvPr/>
            </p:nvCxnSpPr>
            <p:spPr>
              <a:xfrm flipV="1">
                <a:off x="3275385" y="4189785"/>
                <a:ext cx="0" cy="199418"/>
              </a:xfrm>
              <a:prstGeom prst="line">
                <a:avLst/>
              </a:prstGeom>
              <a:ln/>
            </p:spPr>
            <p:style>
              <a:lnRef idx="1">
                <a:schemeClr val="dk1"/>
              </a:lnRef>
              <a:fillRef idx="0">
                <a:schemeClr val="dk1"/>
              </a:fillRef>
              <a:effectRef idx="0">
                <a:schemeClr val="dk1"/>
              </a:effectRef>
              <a:fontRef idx="minor">
                <a:schemeClr val="tx1"/>
              </a:fontRef>
            </p:style>
          </p:cxnSp>
          <p:cxnSp>
            <p:nvCxnSpPr>
              <p:cNvPr id="348" name="Straight Connector 347"/>
              <p:cNvCxnSpPr/>
              <p:nvPr/>
            </p:nvCxnSpPr>
            <p:spPr>
              <a:xfrm flipV="1">
                <a:off x="3296409" y="4189785"/>
                <a:ext cx="0" cy="199418"/>
              </a:xfrm>
              <a:prstGeom prst="line">
                <a:avLst/>
              </a:prstGeom>
              <a:ln/>
            </p:spPr>
            <p:style>
              <a:lnRef idx="1">
                <a:schemeClr val="dk1"/>
              </a:lnRef>
              <a:fillRef idx="0">
                <a:schemeClr val="dk1"/>
              </a:fillRef>
              <a:effectRef idx="0">
                <a:schemeClr val="dk1"/>
              </a:effectRef>
              <a:fontRef idx="minor">
                <a:schemeClr val="tx1"/>
              </a:fontRef>
            </p:style>
          </p:cxnSp>
          <p:cxnSp>
            <p:nvCxnSpPr>
              <p:cNvPr id="349" name="Straight Connector 348"/>
              <p:cNvCxnSpPr/>
              <p:nvPr/>
            </p:nvCxnSpPr>
            <p:spPr>
              <a:xfrm flipV="1">
                <a:off x="3317432" y="4189785"/>
                <a:ext cx="0" cy="199418"/>
              </a:xfrm>
              <a:prstGeom prst="line">
                <a:avLst/>
              </a:prstGeom>
              <a:ln/>
            </p:spPr>
            <p:style>
              <a:lnRef idx="1">
                <a:schemeClr val="dk1"/>
              </a:lnRef>
              <a:fillRef idx="0">
                <a:schemeClr val="dk1"/>
              </a:fillRef>
              <a:effectRef idx="0">
                <a:schemeClr val="dk1"/>
              </a:effectRef>
              <a:fontRef idx="minor">
                <a:schemeClr val="tx1"/>
              </a:fontRef>
            </p:style>
          </p:cxnSp>
          <p:cxnSp>
            <p:nvCxnSpPr>
              <p:cNvPr id="350" name="Straight Connector 349"/>
              <p:cNvCxnSpPr/>
              <p:nvPr/>
            </p:nvCxnSpPr>
            <p:spPr>
              <a:xfrm flipV="1">
                <a:off x="3338455" y="4189785"/>
                <a:ext cx="0" cy="199418"/>
              </a:xfrm>
              <a:prstGeom prst="line">
                <a:avLst/>
              </a:prstGeom>
              <a:ln/>
            </p:spPr>
            <p:style>
              <a:lnRef idx="1">
                <a:schemeClr val="dk1"/>
              </a:lnRef>
              <a:fillRef idx="0">
                <a:schemeClr val="dk1"/>
              </a:fillRef>
              <a:effectRef idx="0">
                <a:schemeClr val="dk1"/>
              </a:effectRef>
              <a:fontRef idx="minor">
                <a:schemeClr val="tx1"/>
              </a:fontRef>
            </p:style>
          </p:cxnSp>
          <p:cxnSp>
            <p:nvCxnSpPr>
              <p:cNvPr id="351" name="Straight Connector 350"/>
              <p:cNvCxnSpPr/>
              <p:nvPr/>
            </p:nvCxnSpPr>
            <p:spPr>
              <a:xfrm flipV="1">
                <a:off x="3361390" y="4189785"/>
                <a:ext cx="0" cy="199418"/>
              </a:xfrm>
              <a:prstGeom prst="line">
                <a:avLst/>
              </a:prstGeom>
              <a:ln/>
            </p:spPr>
            <p:style>
              <a:lnRef idx="1">
                <a:schemeClr val="dk1"/>
              </a:lnRef>
              <a:fillRef idx="0">
                <a:schemeClr val="dk1"/>
              </a:fillRef>
              <a:effectRef idx="0">
                <a:schemeClr val="dk1"/>
              </a:effectRef>
              <a:fontRef idx="minor">
                <a:schemeClr val="tx1"/>
              </a:fontRef>
            </p:style>
          </p:cxnSp>
          <p:cxnSp>
            <p:nvCxnSpPr>
              <p:cNvPr id="352" name="Straight Connector 351"/>
              <p:cNvCxnSpPr/>
              <p:nvPr/>
            </p:nvCxnSpPr>
            <p:spPr>
              <a:xfrm flipV="1">
                <a:off x="3382413" y="4189785"/>
                <a:ext cx="0" cy="199418"/>
              </a:xfrm>
              <a:prstGeom prst="line">
                <a:avLst/>
              </a:prstGeom>
              <a:ln/>
            </p:spPr>
            <p:style>
              <a:lnRef idx="1">
                <a:schemeClr val="dk1"/>
              </a:lnRef>
              <a:fillRef idx="0">
                <a:schemeClr val="dk1"/>
              </a:fillRef>
              <a:effectRef idx="0">
                <a:schemeClr val="dk1"/>
              </a:effectRef>
              <a:fontRef idx="minor">
                <a:schemeClr val="tx1"/>
              </a:fontRef>
            </p:style>
          </p:cxnSp>
          <p:cxnSp>
            <p:nvCxnSpPr>
              <p:cNvPr id="353" name="Straight Connector 352"/>
              <p:cNvCxnSpPr/>
              <p:nvPr/>
            </p:nvCxnSpPr>
            <p:spPr>
              <a:xfrm flipV="1">
                <a:off x="3403436" y="4189785"/>
                <a:ext cx="0" cy="199418"/>
              </a:xfrm>
              <a:prstGeom prst="line">
                <a:avLst/>
              </a:prstGeom>
              <a:ln/>
            </p:spPr>
            <p:style>
              <a:lnRef idx="1">
                <a:schemeClr val="dk1"/>
              </a:lnRef>
              <a:fillRef idx="0">
                <a:schemeClr val="dk1"/>
              </a:fillRef>
              <a:effectRef idx="0">
                <a:schemeClr val="dk1"/>
              </a:effectRef>
              <a:fontRef idx="minor">
                <a:schemeClr val="tx1"/>
              </a:fontRef>
            </p:style>
          </p:cxnSp>
        </p:grpSp>
        <p:grpSp>
          <p:nvGrpSpPr>
            <p:cNvPr id="8518" name="Group 353"/>
            <p:cNvGrpSpPr>
              <a:grpSpLocks/>
            </p:cNvGrpSpPr>
            <p:nvPr/>
          </p:nvGrpSpPr>
          <p:grpSpPr bwMode="auto">
            <a:xfrm>
              <a:off x="3744609" y="2421530"/>
              <a:ext cx="267064" cy="125302"/>
              <a:chOff x="3082673" y="4191097"/>
              <a:chExt cx="321481" cy="199947"/>
            </a:xfrm>
          </p:grpSpPr>
          <p:cxnSp>
            <p:nvCxnSpPr>
              <p:cNvPr id="356" name="Straight Connector 355"/>
              <p:cNvCxnSpPr/>
              <p:nvPr/>
            </p:nvCxnSpPr>
            <p:spPr>
              <a:xfrm flipV="1">
                <a:off x="3083161" y="4191487"/>
                <a:ext cx="0" cy="197517"/>
              </a:xfrm>
              <a:prstGeom prst="line">
                <a:avLst/>
              </a:prstGeom>
              <a:ln/>
            </p:spPr>
            <p:style>
              <a:lnRef idx="1">
                <a:schemeClr val="dk1"/>
              </a:lnRef>
              <a:fillRef idx="0">
                <a:schemeClr val="dk1"/>
              </a:fillRef>
              <a:effectRef idx="0">
                <a:schemeClr val="dk1"/>
              </a:effectRef>
              <a:fontRef idx="minor">
                <a:schemeClr val="tx1"/>
              </a:fontRef>
            </p:style>
          </p:cxnSp>
          <p:cxnSp>
            <p:nvCxnSpPr>
              <p:cNvPr id="357" name="Straight Connector 356"/>
              <p:cNvCxnSpPr/>
              <p:nvPr/>
            </p:nvCxnSpPr>
            <p:spPr>
              <a:xfrm flipV="1">
                <a:off x="3104183" y="4191487"/>
                <a:ext cx="0" cy="197517"/>
              </a:xfrm>
              <a:prstGeom prst="line">
                <a:avLst/>
              </a:prstGeom>
              <a:ln/>
            </p:spPr>
            <p:style>
              <a:lnRef idx="1">
                <a:schemeClr val="dk1"/>
              </a:lnRef>
              <a:fillRef idx="0">
                <a:schemeClr val="dk1"/>
              </a:fillRef>
              <a:effectRef idx="0">
                <a:schemeClr val="dk1"/>
              </a:effectRef>
              <a:fontRef idx="minor">
                <a:schemeClr val="tx1"/>
              </a:fontRef>
            </p:style>
          </p:cxnSp>
          <p:cxnSp>
            <p:nvCxnSpPr>
              <p:cNvPr id="358" name="Straight Connector 357"/>
              <p:cNvCxnSpPr/>
              <p:nvPr/>
            </p:nvCxnSpPr>
            <p:spPr>
              <a:xfrm flipV="1">
                <a:off x="3125207" y="4191487"/>
                <a:ext cx="0" cy="197517"/>
              </a:xfrm>
              <a:prstGeom prst="line">
                <a:avLst/>
              </a:prstGeom>
              <a:ln/>
            </p:spPr>
            <p:style>
              <a:lnRef idx="1">
                <a:schemeClr val="dk1"/>
              </a:lnRef>
              <a:fillRef idx="0">
                <a:schemeClr val="dk1"/>
              </a:fillRef>
              <a:effectRef idx="0">
                <a:schemeClr val="dk1"/>
              </a:effectRef>
              <a:fontRef idx="minor">
                <a:schemeClr val="tx1"/>
              </a:fontRef>
            </p:style>
          </p:cxnSp>
          <p:cxnSp>
            <p:nvCxnSpPr>
              <p:cNvPr id="359" name="Straight Connector 358"/>
              <p:cNvCxnSpPr/>
              <p:nvPr/>
            </p:nvCxnSpPr>
            <p:spPr>
              <a:xfrm flipV="1">
                <a:off x="3148142" y="4191487"/>
                <a:ext cx="0" cy="197517"/>
              </a:xfrm>
              <a:prstGeom prst="line">
                <a:avLst/>
              </a:prstGeom>
              <a:ln/>
            </p:spPr>
            <p:style>
              <a:lnRef idx="1">
                <a:schemeClr val="dk1"/>
              </a:lnRef>
              <a:fillRef idx="0">
                <a:schemeClr val="dk1"/>
              </a:fillRef>
              <a:effectRef idx="0">
                <a:schemeClr val="dk1"/>
              </a:effectRef>
              <a:fontRef idx="minor">
                <a:schemeClr val="tx1"/>
              </a:fontRef>
            </p:style>
          </p:cxnSp>
          <p:cxnSp>
            <p:nvCxnSpPr>
              <p:cNvPr id="360" name="Straight Connector 359"/>
              <p:cNvCxnSpPr/>
              <p:nvPr/>
            </p:nvCxnSpPr>
            <p:spPr>
              <a:xfrm flipV="1">
                <a:off x="3169164" y="4193387"/>
                <a:ext cx="0" cy="197517"/>
              </a:xfrm>
              <a:prstGeom prst="line">
                <a:avLst/>
              </a:prstGeom>
              <a:ln/>
            </p:spPr>
            <p:style>
              <a:lnRef idx="1">
                <a:schemeClr val="dk1"/>
              </a:lnRef>
              <a:fillRef idx="0">
                <a:schemeClr val="dk1"/>
              </a:fillRef>
              <a:effectRef idx="0">
                <a:schemeClr val="dk1"/>
              </a:effectRef>
              <a:fontRef idx="minor">
                <a:schemeClr val="tx1"/>
              </a:fontRef>
            </p:style>
          </p:cxnSp>
          <p:cxnSp>
            <p:nvCxnSpPr>
              <p:cNvPr id="361" name="Straight Connector 360"/>
              <p:cNvCxnSpPr/>
              <p:nvPr/>
            </p:nvCxnSpPr>
            <p:spPr>
              <a:xfrm flipV="1">
                <a:off x="3190188" y="4193387"/>
                <a:ext cx="0" cy="197517"/>
              </a:xfrm>
              <a:prstGeom prst="line">
                <a:avLst/>
              </a:prstGeom>
              <a:ln/>
            </p:spPr>
            <p:style>
              <a:lnRef idx="1">
                <a:schemeClr val="dk1"/>
              </a:lnRef>
              <a:fillRef idx="0">
                <a:schemeClr val="dk1"/>
              </a:fillRef>
              <a:effectRef idx="0">
                <a:schemeClr val="dk1"/>
              </a:effectRef>
              <a:fontRef idx="minor">
                <a:schemeClr val="tx1"/>
              </a:fontRef>
            </p:style>
          </p:cxnSp>
          <p:cxnSp>
            <p:nvCxnSpPr>
              <p:cNvPr id="362" name="Straight Connector 361"/>
              <p:cNvCxnSpPr/>
              <p:nvPr/>
            </p:nvCxnSpPr>
            <p:spPr>
              <a:xfrm flipV="1">
                <a:off x="3211211" y="4193387"/>
                <a:ext cx="0" cy="197517"/>
              </a:xfrm>
              <a:prstGeom prst="line">
                <a:avLst/>
              </a:prstGeom>
              <a:ln/>
            </p:spPr>
            <p:style>
              <a:lnRef idx="1">
                <a:schemeClr val="dk1"/>
              </a:lnRef>
              <a:fillRef idx="0">
                <a:schemeClr val="dk1"/>
              </a:fillRef>
              <a:effectRef idx="0">
                <a:schemeClr val="dk1"/>
              </a:effectRef>
              <a:fontRef idx="minor">
                <a:schemeClr val="tx1"/>
              </a:fontRef>
            </p:style>
          </p:cxnSp>
          <p:cxnSp>
            <p:nvCxnSpPr>
              <p:cNvPr id="374" name="Straight Connector 373"/>
              <p:cNvCxnSpPr/>
              <p:nvPr/>
            </p:nvCxnSpPr>
            <p:spPr>
              <a:xfrm flipV="1">
                <a:off x="3232235" y="4193387"/>
                <a:ext cx="0" cy="197517"/>
              </a:xfrm>
              <a:prstGeom prst="line">
                <a:avLst/>
              </a:prstGeom>
              <a:ln/>
            </p:spPr>
            <p:style>
              <a:lnRef idx="1">
                <a:schemeClr val="dk1"/>
              </a:lnRef>
              <a:fillRef idx="0">
                <a:schemeClr val="dk1"/>
              </a:fillRef>
              <a:effectRef idx="0">
                <a:schemeClr val="dk1"/>
              </a:effectRef>
              <a:fontRef idx="minor">
                <a:schemeClr val="tx1"/>
              </a:fontRef>
            </p:style>
          </p:cxnSp>
          <p:cxnSp>
            <p:nvCxnSpPr>
              <p:cNvPr id="375" name="Straight Connector 374"/>
              <p:cNvCxnSpPr/>
              <p:nvPr/>
            </p:nvCxnSpPr>
            <p:spPr>
              <a:xfrm flipV="1">
                <a:off x="3255169" y="4191487"/>
                <a:ext cx="0" cy="197517"/>
              </a:xfrm>
              <a:prstGeom prst="line">
                <a:avLst/>
              </a:prstGeom>
              <a:ln/>
            </p:spPr>
            <p:style>
              <a:lnRef idx="1">
                <a:schemeClr val="dk1"/>
              </a:lnRef>
              <a:fillRef idx="0">
                <a:schemeClr val="dk1"/>
              </a:fillRef>
              <a:effectRef idx="0">
                <a:schemeClr val="dk1"/>
              </a:effectRef>
              <a:fontRef idx="minor">
                <a:schemeClr val="tx1"/>
              </a:fontRef>
            </p:style>
          </p:cxnSp>
          <p:cxnSp>
            <p:nvCxnSpPr>
              <p:cNvPr id="376" name="Straight Connector 375"/>
              <p:cNvCxnSpPr/>
              <p:nvPr/>
            </p:nvCxnSpPr>
            <p:spPr>
              <a:xfrm flipV="1">
                <a:off x="3276192" y="4191487"/>
                <a:ext cx="0" cy="197517"/>
              </a:xfrm>
              <a:prstGeom prst="line">
                <a:avLst/>
              </a:prstGeom>
              <a:ln/>
            </p:spPr>
            <p:style>
              <a:lnRef idx="1">
                <a:schemeClr val="dk1"/>
              </a:lnRef>
              <a:fillRef idx="0">
                <a:schemeClr val="dk1"/>
              </a:fillRef>
              <a:effectRef idx="0">
                <a:schemeClr val="dk1"/>
              </a:effectRef>
              <a:fontRef idx="minor">
                <a:schemeClr val="tx1"/>
              </a:fontRef>
            </p:style>
          </p:cxnSp>
          <p:cxnSp>
            <p:nvCxnSpPr>
              <p:cNvPr id="377" name="Straight Connector 376"/>
              <p:cNvCxnSpPr/>
              <p:nvPr/>
            </p:nvCxnSpPr>
            <p:spPr>
              <a:xfrm flipV="1">
                <a:off x="3297216" y="4191487"/>
                <a:ext cx="0" cy="197517"/>
              </a:xfrm>
              <a:prstGeom prst="line">
                <a:avLst/>
              </a:prstGeom>
              <a:ln/>
            </p:spPr>
            <p:style>
              <a:lnRef idx="1">
                <a:schemeClr val="dk1"/>
              </a:lnRef>
              <a:fillRef idx="0">
                <a:schemeClr val="dk1"/>
              </a:fillRef>
              <a:effectRef idx="0">
                <a:schemeClr val="dk1"/>
              </a:effectRef>
              <a:fontRef idx="minor">
                <a:schemeClr val="tx1"/>
              </a:fontRef>
            </p:style>
          </p:cxnSp>
          <p:cxnSp>
            <p:nvCxnSpPr>
              <p:cNvPr id="378" name="Straight Connector 377"/>
              <p:cNvCxnSpPr/>
              <p:nvPr/>
            </p:nvCxnSpPr>
            <p:spPr>
              <a:xfrm flipV="1">
                <a:off x="3318238" y="4191487"/>
                <a:ext cx="0" cy="197517"/>
              </a:xfrm>
              <a:prstGeom prst="line">
                <a:avLst/>
              </a:prstGeom>
              <a:ln/>
            </p:spPr>
            <p:style>
              <a:lnRef idx="1">
                <a:schemeClr val="dk1"/>
              </a:lnRef>
              <a:fillRef idx="0">
                <a:schemeClr val="dk1"/>
              </a:fillRef>
              <a:effectRef idx="0">
                <a:schemeClr val="dk1"/>
              </a:effectRef>
              <a:fontRef idx="minor">
                <a:schemeClr val="tx1"/>
              </a:fontRef>
            </p:style>
          </p:cxnSp>
          <p:cxnSp>
            <p:nvCxnSpPr>
              <p:cNvPr id="379" name="Straight Connector 378"/>
              <p:cNvCxnSpPr/>
              <p:nvPr/>
            </p:nvCxnSpPr>
            <p:spPr>
              <a:xfrm flipV="1">
                <a:off x="3339262" y="4193387"/>
                <a:ext cx="0" cy="197517"/>
              </a:xfrm>
              <a:prstGeom prst="line">
                <a:avLst/>
              </a:prstGeom>
              <a:ln/>
            </p:spPr>
            <p:style>
              <a:lnRef idx="1">
                <a:schemeClr val="dk1"/>
              </a:lnRef>
              <a:fillRef idx="0">
                <a:schemeClr val="dk1"/>
              </a:fillRef>
              <a:effectRef idx="0">
                <a:schemeClr val="dk1"/>
              </a:effectRef>
              <a:fontRef idx="minor">
                <a:schemeClr val="tx1"/>
              </a:fontRef>
            </p:style>
          </p:cxnSp>
          <p:cxnSp>
            <p:nvCxnSpPr>
              <p:cNvPr id="380" name="Straight Connector 379"/>
              <p:cNvCxnSpPr/>
              <p:nvPr/>
            </p:nvCxnSpPr>
            <p:spPr>
              <a:xfrm flipV="1">
                <a:off x="3362197" y="4193387"/>
                <a:ext cx="0" cy="197517"/>
              </a:xfrm>
              <a:prstGeom prst="line">
                <a:avLst/>
              </a:prstGeom>
              <a:ln/>
            </p:spPr>
            <p:style>
              <a:lnRef idx="1">
                <a:schemeClr val="dk1"/>
              </a:lnRef>
              <a:fillRef idx="0">
                <a:schemeClr val="dk1"/>
              </a:fillRef>
              <a:effectRef idx="0">
                <a:schemeClr val="dk1"/>
              </a:effectRef>
              <a:fontRef idx="minor">
                <a:schemeClr val="tx1"/>
              </a:fontRef>
            </p:style>
          </p:cxnSp>
          <p:cxnSp>
            <p:nvCxnSpPr>
              <p:cNvPr id="381" name="Straight Connector 380"/>
              <p:cNvCxnSpPr/>
              <p:nvPr/>
            </p:nvCxnSpPr>
            <p:spPr>
              <a:xfrm flipV="1">
                <a:off x="3383219" y="4193387"/>
                <a:ext cx="0" cy="197517"/>
              </a:xfrm>
              <a:prstGeom prst="line">
                <a:avLst/>
              </a:prstGeom>
              <a:ln/>
            </p:spPr>
            <p:style>
              <a:lnRef idx="1">
                <a:schemeClr val="dk1"/>
              </a:lnRef>
              <a:fillRef idx="0">
                <a:schemeClr val="dk1"/>
              </a:fillRef>
              <a:effectRef idx="0">
                <a:schemeClr val="dk1"/>
              </a:effectRef>
              <a:fontRef idx="minor">
                <a:schemeClr val="tx1"/>
              </a:fontRef>
            </p:style>
          </p:cxnSp>
          <p:cxnSp>
            <p:nvCxnSpPr>
              <p:cNvPr id="388" name="Straight Connector 387"/>
              <p:cNvCxnSpPr/>
              <p:nvPr/>
            </p:nvCxnSpPr>
            <p:spPr>
              <a:xfrm flipV="1">
                <a:off x="3404243" y="4193387"/>
                <a:ext cx="0" cy="197517"/>
              </a:xfrm>
              <a:prstGeom prst="line">
                <a:avLst/>
              </a:prstGeom>
              <a:ln/>
            </p:spPr>
            <p:style>
              <a:lnRef idx="1">
                <a:schemeClr val="dk1"/>
              </a:lnRef>
              <a:fillRef idx="0">
                <a:schemeClr val="dk1"/>
              </a:fillRef>
              <a:effectRef idx="0">
                <a:schemeClr val="dk1"/>
              </a:effectRef>
              <a:fontRef idx="minor">
                <a:schemeClr val="tx1"/>
              </a:fontRef>
            </p:style>
          </p:cxnSp>
        </p:grpSp>
        <p:grpSp>
          <p:nvGrpSpPr>
            <p:cNvPr id="8519" name="Group 388"/>
            <p:cNvGrpSpPr>
              <a:grpSpLocks/>
            </p:cNvGrpSpPr>
            <p:nvPr/>
          </p:nvGrpSpPr>
          <p:grpSpPr bwMode="auto">
            <a:xfrm>
              <a:off x="4028450" y="2422662"/>
              <a:ext cx="267064" cy="124811"/>
              <a:chOff x="3082673" y="4190298"/>
              <a:chExt cx="321481" cy="199164"/>
            </a:xfrm>
          </p:grpSpPr>
          <p:cxnSp>
            <p:nvCxnSpPr>
              <p:cNvPr id="390" name="Straight Connector 389"/>
              <p:cNvCxnSpPr/>
              <p:nvPr/>
            </p:nvCxnSpPr>
            <p:spPr>
              <a:xfrm flipV="1">
                <a:off x="3083589" y="4190781"/>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393" name="Straight Connector 392"/>
              <p:cNvCxnSpPr/>
              <p:nvPr/>
            </p:nvCxnSpPr>
            <p:spPr>
              <a:xfrm flipV="1">
                <a:off x="3104613" y="4190781"/>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675" name="Straight Connector 674"/>
              <p:cNvCxnSpPr/>
              <p:nvPr/>
            </p:nvCxnSpPr>
            <p:spPr>
              <a:xfrm flipV="1">
                <a:off x="3125636" y="4190781"/>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676" name="Straight Connector 675"/>
              <p:cNvCxnSpPr/>
              <p:nvPr/>
            </p:nvCxnSpPr>
            <p:spPr>
              <a:xfrm flipV="1">
                <a:off x="3148570" y="4190781"/>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677" name="Straight Connector 676"/>
              <p:cNvCxnSpPr/>
              <p:nvPr/>
            </p:nvCxnSpPr>
            <p:spPr>
              <a:xfrm flipV="1">
                <a:off x="3169594" y="4190781"/>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678" name="Straight Connector 677"/>
              <p:cNvCxnSpPr/>
              <p:nvPr/>
            </p:nvCxnSpPr>
            <p:spPr>
              <a:xfrm flipV="1">
                <a:off x="3190617" y="4190781"/>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679" name="Straight Connector 678"/>
              <p:cNvCxnSpPr/>
              <p:nvPr/>
            </p:nvCxnSpPr>
            <p:spPr>
              <a:xfrm flipV="1">
                <a:off x="3211641" y="4190781"/>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680" name="Straight Connector 679"/>
              <p:cNvCxnSpPr/>
              <p:nvPr/>
            </p:nvCxnSpPr>
            <p:spPr>
              <a:xfrm flipV="1">
                <a:off x="3232663" y="4190781"/>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681" name="Straight Connector 680"/>
              <p:cNvCxnSpPr/>
              <p:nvPr/>
            </p:nvCxnSpPr>
            <p:spPr>
              <a:xfrm flipV="1">
                <a:off x="3255598" y="4190781"/>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682" name="Straight Connector 681"/>
              <p:cNvCxnSpPr/>
              <p:nvPr/>
            </p:nvCxnSpPr>
            <p:spPr>
              <a:xfrm flipV="1">
                <a:off x="3276622" y="4190781"/>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683" name="Straight Connector 682"/>
              <p:cNvCxnSpPr/>
              <p:nvPr/>
            </p:nvCxnSpPr>
            <p:spPr>
              <a:xfrm flipV="1">
                <a:off x="3297644" y="4190781"/>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684" name="Straight Connector 683"/>
              <p:cNvCxnSpPr/>
              <p:nvPr/>
            </p:nvCxnSpPr>
            <p:spPr>
              <a:xfrm flipV="1">
                <a:off x="3318668" y="4190781"/>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685" name="Straight Connector 684"/>
              <p:cNvCxnSpPr/>
              <p:nvPr/>
            </p:nvCxnSpPr>
            <p:spPr>
              <a:xfrm flipV="1">
                <a:off x="3339691" y="4190781"/>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686" name="Straight Connector 685"/>
              <p:cNvCxnSpPr/>
              <p:nvPr/>
            </p:nvCxnSpPr>
            <p:spPr>
              <a:xfrm flipV="1">
                <a:off x="3362625" y="4190781"/>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687" name="Straight Connector 686"/>
              <p:cNvCxnSpPr/>
              <p:nvPr/>
            </p:nvCxnSpPr>
            <p:spPr>
              <a:xfrm flipV="1">
                <a:off x="3383649" y="4190781"/>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688" name="Straight Connector 687"/>
              <p:cNvCxnSpPr/>
              <p:nvPr/>
            </p:nvCxnSpPr>
            <p:spPr>
              <a:xfrm flipV="1">
                <a:off x="3404672" y="4190781"/>
                <a:ext cx="0" cy="199416"/>
              </a:xfrm>
              <a:prstGeom prst="line">
                <a:avLst/>
              </a:prstGeom>
              <a:ln/>
            </p:spPr>
            <p:style>
              <a:lnRef idx="1">
                <a:schemeClr val="dk1"/>
              </a:lnRef>
              <a:fillRef idx="0">
                <a:schemeClr val="dk1"/>
              </a:fillRef>
              <a:effectRef idx="0">
                <a:schemeClr val="dk1"/>
              </a:effectRef>
              <a:fontRef idx="minor">
                <a:schemeClr val="tx1"/>
              </a:fontRef>
            </p:style>
          </p:cxnSp>
        </p:grpSp>
        <p:grpSp>
          <p:nvGrpSpPr>
            <p:cNvPr id="8520" name="Group 688"/>
            <p:cNvGrpSpPr>
              <a:grpSpLocks/>
            </p:cNvGrpSpPr>
            <p:nvPr/>
          </p:nvGrpSpPr>
          <p:grpSpPr bwMode="auto">
            <a:xfrm>
              <a:off x="4314426" y="2423195"/>
              <a:ext cx="267064" cy="124811"/>
              <a:chOff x="3082673" y="4190298"/>
              <a:chExt cx="321481" cy="199164"/>
            </a:xfrm>
          </p:grpSpPr>
          <p:cxnSp>
            <p:nvCxnSpPr>
              <p:cNvPr id="690" name="Straight Connector 689"/>
              <p:cNvCxnSpPr/>
              <p:nvPr/>
            </p:nvCxnSpPr>
            <p:spPr>
              <a:xfrm flipV="1">
                <a:off x="3083360" y="4189931"/>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691" name="Straight Connector 690"/>
              <p:cNvCxnSpPr/>
              <p:nvPr/>
            </p:nvCxnSpPr>
            <p:spPr>
              <a:xfrm flipV="1">
                <a:off x="3104384" y="4189931"/>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692" name="Straight Connector 691"/>
              <p:cNvCxnSpPr/>
              <p:nvPr/>
            </p:nvCxnSpPr>
            <p:spPr>
              <a:xfrm flipV="1">
                <a:off x="3125407" y="4189931"/>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693" name="Straight Connector 692"/>
              <p:cNvCxnSpPr/>
              <p:nvPr/>
            </p:nvCxnSpPr>
            <p:spPr>
              <a:xfrm flipV="1">
                <a:off x="3148341" y="4189931"/>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694" name="Straight Connector 693"/>
              <p:cNvCxnSpPr/>
              <p:nvPr/>
            </p:nvCxnSpPr>
            <p:spPr>
              <a:xfrm flipV="1">
                <a:off x="3169365" y="4189931"/>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695" name="Straight Connector 694"/>
              <p:cNvCxnSpPr/>
              <p:nvPr/>
            </p:nvCxnSpPr>
            <p:spPr>
              <a:xfrm flipV="1">
                <a:off x="3190388" y="4189931"/>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696" name="Straight Connector 695"/>
              <p:cNvCxnSpPr/>
              <p:nvPr/>
            </p:nvCxnSpPr>
            <p:spPr>
              <a:xfrm flipV="1">
                <a:off x="3211412" y="4189931"/>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697" name="Straight Connector 696"/>
              <p:cNvCxnSpPr/>
              <p:nvPr/>
            </p:nvCxnSpPr>
            <p:spPr>
              <a:xfrm flipV="1">
                <a:off x="3232434" y="4189931"/>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698" name="Straight Connector 697"/>
              <p:cNvCxnSpPr/>
              <p:nvPr/>
            </p:nvCxnSpPr>
            <p:spPr>
              <a:xfrm flipV="1">
                <a:off x="3255369" y="4189931"/>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699" name="Straight Connector 698"/>
              <p:cNvCxnSpPr/>
              <p:nvPr/>
            </p:nvCxnSpPr>
            <p:spPr>
              <a:xfrm flipV="1">
                <a:off x="3276393" y="4189931"/>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700" name="Straight Connector 699"/>
              <p:cNvCxnSpPr/>
              <p:nvPr/>
            </p:nvCxnSpPr>
            <p:spPr>
              <a:xfrm flipV="1">
                <a:off x="3297415" y="4189931"/>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701" name="Straight Connector 700"/>
              <p:cNvCxnSpPr/>
              <p:nvPr/>
            </p:nvCxnSpPr>
            <p:spPr>
              <a:xfrm flipV="1">
                <a:off x="3318439" y="4189931"/>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702" name="Straight Connector 701"/>
              <p:cNvCxnSpPr/>
              <p:nvPr/>
            </p:nvCxnSpPr>
            <p:spPr>
              <a:xfrm flipV="1">
                <a:off x="3339462" y="4189931"/>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703" name="Straight Connector 702"/>
              <p:cNvCxnSpPr/>
              <p:nvPr/>
            </p:nvCxnSpPr>
            <p:spPr>
              <a:xfrm flipV="1">
                <a:off x="3362396" y="4189931"/>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704" name="Straight Connector 703"/>
              <p:cNvCxnSpPr/>
              <p:nvPr/>
            </p:nvCxnSpPr>
            <p:spPr>
              <a:xfrm flipV="1">
                <a:off x="3383420" y="4189931"/>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705" name="Straight Connector 704"/>
              <p:cNvCxnSpPr/>
              <p:nvPr/>
            </p:nvCxnSpPr>
            <p:spPr>
              <a:xfrm flipV="1">
                <a:off x="3404443" y="4189931"/>
                <a:ext cx="0" cy="199416"/>
              </a:xfrm>
              <a:prstGeom prst="line">
                <a:avLst/>
              </a:prstGeom>
              <a:ln/>
            </p:spPr>
            <p:style>
              <a:lnRef idx="1">
                <a:schemeClr val="dk1"/>
              </a:lnRef>
              <a:fillRef idx="0">
                <a:schemeClr val="dk1"/>
              </a:fillRef>
              <a:effectRef idx="0">
                <a:schemeClr val="dk1"/>
              </a:effectRef>
              <a:fontRef idx="minor">
                <a:schemeClr val="tx1"/>
              </a:fontRef>
            </p:style>
          </p:cxnSp>
        </p:grpSp>
        <p:grpSp>
          <p:nvGrpSpPr>
            <p:cNvPr id="8521" name="Group 705"/>
            <p:cNvGrpSpPr>
              <a:grpSpLocks/>
            </p:cNvGrpSpPr>
            <p:nvPr/>
          </p:nvGrpSpPr>
          <p:grpSpPr bwMode="auto">
            <a:xfrm>
              <a:off x="4599542" y="2422629"/>
              <a:ext cx="267064" cy="125302"/>
              <a:chOff x="3082673" y="4191097"/>
              <a:chExt cx="321481" cy="199947"/>
            </a:xfrm>
          </p:grpSpPr>
          <p:cxnSp>
            <p:nvCxnSpPr>
              <p:cNvPr id="707" name="Straight Connector 706"/>
              <p:cNvCxnSpPr/>
              <p:nvPr/>
            </p:nvCxnSpPr>
            <p:spPr>
              <a:xfrm flipV="1">
                <a:off x="3082255" y="4191633"/>
                <a:ext cx="0" cy="197517"/>
              </a:xfrm>
              <a:prstGeom prst="line">
                <a:avLst/>
              </a:prstGeom>
              <a:ln/>
            </p:spPr>
            <p:style>
              <a:lnRef idx="1">
                <a:schemeClr val="dk1"/>
              </a:lnRef>
              <a:fillRef idx="0">
                <a:schemeClr val="dk1"/>
              </a:fillRef>
              <a:effectRef idx="0">
                <a:schemeClr val="dk1"/>
              </a:effectRef>
              <a:fontRef idx="minor">
                <a:schemeClr val="tx1"/>
              </a:fontRef>
            </p:style>
          </p:cxnSp>
          <p:cxnSp>
            <p:nvCxnSpPr>
              <p:cNvPr id="708" name="Straight Connector 707"/>
              <p:cNvCxnSpPr/>
              <p:nvPr/>
            </p:nvCxnSpPr>
            <p:spPr>
              <a:xfrm flipV="1">
                <a:off x="3103278" y="4191633"/>
                <a:ext cx="0" cy="197517"/>
              </a:xfrm>
              <a:prstGeom prst="line">
                <a:avLst/>
              </a:prstGeom>
              <a:ln/>
            </p:spPr>
            <p:style>
              <a:lnRef idx="1">
                <a:schemeClr val="dk1"/>
              </a:lnRef>
              <a:fillRef idx="0">
                <a:schemeClr val="dk1"/>
              </a:fillRef>
              <a:effectRef idx="0">
                <a:schemeClr val="dk1"/>
              </a:effectRef>
              <a:fontRef idx="minor">
                <a:schemeClr val="tx1"/>
              </a:fontRef>
            </p:style>
          </p:cxnSp>
          <p:cxnSp>
            <p:nvCxnSpPr>
              <p:cNvPr id="709" name="Straight Connector 708"/>
              <p:cNvCxnSpPr/>
              <p:nvPr/>
            </p:nvCxnSpPr>
            <p:spPr>
              <a:xfrm flipV="1">
                <a:off x="3124302" y="4191633"/>
                <a:ext cx="0" cy="197517"/>
              </a:xfrm>
              <a:prstGeom prst="line">
                <a:avLst/>
              </a:prstGeom>
              <a:ln/>
            </p:spPr>
            <p:style>
              <a:lnRef idx="1">
                <a:schemeClr val="dk1"/>
              </a:lnRef>
              <a:fillRef idx="0">
                <a:schemeClr val="dk1"/>
              </a:fillRef>
              <a:effectRef idx="0">
                <a:schemeClr val="dk1"/>
              </a:effectRef>
              <a:fontRef idx="minor">
                <a:schemeClr val="tx1"/>
              </a:fontRef>
            </p:style>
          </p:cxnSp>
          <p:cxnSp>
            <p:nvCxnSpPr>
              <p:cNvPr id="710" name="Straight Connector 709"/>
              <p:cNvCxnSpPr/>
              <p:nvPr/>
            </p:nvCxnSpPr>
            <p:spPr>
              <a:xfrm flipV="1">
                <a:off x="3147236" y="4191633"/>
                <a:ext cx="0" cy="197517"/>
              </a:xfrm>
              <a:prstGeom prst="line">
                <a:avLst/>
              </a:prstGeom>
              <a:ln/>
            </p:spPr>
            <p:style>
              <a:lnRef idx="1">
                <a:schemeClr val="dk1"/>
              </a:lnRef>
              <a:fillRef idx="0">
                <a:schemeClr val="dk1"/>
              </a:fillRef>
              <a:effectRef idx="0">
                <a:schemeClr val="dk1"/>
              </a:effectRef>
              <a:fontRef idx="minor">
                <a:schemeClr val="tx1"/>
              </a:fontRef>
            </p:style>
          </p:cxnSp>
          <p:cxnSp>
            <p:nvCxnSpPr>
              <p:cNvPr id="711" name="Straight Connector 710"/>
              <p:cNvCxnSpPr/>
              <p:nvPr/>
            </p:nvCxnSpPr>
            <p:spPr>
              <a:xfrm flipV="1">
                <a:off x="3168259" y="4193532"/>
                <a:ext cx="0" cy="197517"/>
              </a:xfrm>
              <a:prstGeom prst="line">
                <a:avLst/>
              </a:prstGeom>
              <a:ln/>
            </p:spPr>
            <p:style>
              <a:lnRef idx="1">
                <a:schemeClr val="dk1"/>
              </a:lnRef>
              <a:fillRef idx="0">
                <a:schemeClr val="dk1"/>
              </a:fillRef>
              <a:effectRef idx="0">
                <a:schemeClr val="dk1"/>
              </a:effectRef>
              <a:fontRef idx="minor">
                <a:schemeClr val="tx1"/>
              </a:fontRef>
            </p:style>
          </p:cxnSp>
          <p:cxnSp>
            <p:nvCxnSpPr>
              <p:cNvPr id="712" name="Straight Connector 711"/>
              <p:cNvCxnSpPr/>
              <p:nvPr/>
            </p:nvCxnSpPr>
            <p:spPr>
              <a:xfrm flipV="1">
                <a:off x="3189283" y="4193532"/>
                <a:ext cx="0" cy="197517"/>
              </a:xfrm>
              <a:prstGeom prst="line">
                <a:avLst/>
              </a:prstGeom>
              <a:ln/>
            </p:spPr>
            <p:style>
              <a:lnRef idx="1">
                <a:schemeClr val="dk1"/>
              </a:lnRef>
              <a:fillRef idx="0">
                <a:schemeClr val="dk1"/>
              </a:fillRef>
              <a:effectRef idx="0">
                <a:schemeClr val="dk1"/>
              </a:effectRef>
              <a:fontRef idx="minor">
                <a:schemeClr val="tx1"/>
              </a:fontRef>
            </p:style>
          </p:cxnSp>
          <p:cxnSp>
            <p:nvCxnSpPr>
              <p:cNvPr id="713" name="Straight Connector 712"/>
              <p:cNvCxnSpPr/>
              <p:nvPr/>
            </p:nvCxnSpPr>
            <p:spPr>
              <a:xfrm flipV="1">
                <a:off x="3210305" y="4193532"/>
                <a:ext cx="0" cy="197517"/>
              </a:xfrm>
              <a:prstGeom prst="line">
                <a:avLst/>
              </a:prstGeom>
              <a:ln/>
            </p:spPr>
            <p:style>
              <a:lnRef idx="1">
                <a:schemeClr val="dk1"/>
              </a:lnRef>
              <a:fillRef idx="0">
                <a:schemeClr val="dk1"/>
              </a:fillRef>
              <a:effectRef idx="0">
                <a:schemeClr val="dk1"/>
              </a:effectRef>
              <a:fontRef idx="minor">
                <a:schemeClr val="tx1"/>
              </a:fontRef>
            </p:style>
          </p:cxnSp>
          <p:cxnSp>
            <p:nvCxnSpPr>
              <p:cNvPr id="714" name="Straight Connector 713"/>
              <p:cNvCxnSpPr/>
              <p:nvPr/>
            </p:nvCxnSpPr>
            <p:spPr>
              <a:xfrm flipV="1">
                <a:off x="3231329" y="4193532"/>
                <a:ext cx="0" cy="197517"/>
              </a:xfrm>
              <a:prstGeom prst="line">
                <a:avLst/>
              </a:prstGeom>
              <a:ln/>
            </p:spPr>
            <p:style>
              <a:lnRef idx="1">
                <a:schemeClr val="dk1"/>
              </a:lnRef>
              <a:fillRef idx="0">
                <a:schemeClr val="dk1"/>
              </a:fillRef>
              <a:effectRef idx="0">
                <a:schemeClr val="dk1"/>
              </a:effectRef>
              <a:fontRef idx="minor">
                <a:schemeClr val="tx1"/>
              </a:fontRef>
            </p:style>
          </p:cxnSp>
          <p:cxnSp>
            <p:nvCxnSpPr>
              <p:cNvPr id="715" name="Straight Connector 714"/>
              <p:cNvCxnSpPr/>
              <p:nvPr/>
            </p:nvCxnSpPr>
            <p:spPr>
              <a:xfrm flipV="1">
                <a:off x="3254264" y="4191633"/>
                <a:ext cx="0" cy="197517"/>
              </a:xfrm>
              <a:prstGeom prst="line">
                <a:avLst/>
              </a:prstGeom>
              <a:ln/>
            </p:spPr>
            <p:style>
              <a:lnRef idx="1">
                <a:schemeClr val="dk1"/>
              </a:lnRef>
              <a:fillRef idx="0">
                <a:schemeClr val="dk1"/>
              </a:fillRef>
              <a:effectRef idx="0">
                <a:schemeClr val="dk1"/>
              </a:effectRef>
              <a:fontRef idx="minor">
                <a:schemeClr val="tx1"/>
              </a:fontRef>
            </p:style>
          </p:cxnSp>
          <p:cxnSp>
            <p:nvCxnSpPr>
              <p:cNvPr id="716" name="Straight Connector 715"/>
              <p:cNvCxnSpPr/>
              <p:nvPr/>
            </p:nvCxnSpPr>
            <p:spPr>
              <a:xfrm flipV="1">
                <a:off x="3275286" y="4191633"/>
                <a:ext cx="0" cy="197517"/>
              </a:xfrm>
              <a:prstGeom prst="line">
                <a:avLst/>
              </a:prstGeom>
              <a:ln/>
            </p:spPr>
            <p:style>
              <a:lnRef idx="1">
                <a:schemeClr val="dk1"/>
              </a:lnRef>
              <a:fillRef idx="0">
                <a:schemeClr val="dk1"/>
              </a:fillRef>
              <a:effectRef idx="0">
                <a:schemeClr val="dk1"/>
              </a:effectRef>
              <a:fontRef idx="minor">
                <a:schemeClr val="tx1"/>
              </a:fontRef>
            </p:style>
          </p:cxnSp>
          <p:cxnSp>
            <p:nvCxnSpPr>
              <p:cNvPr id="717" name="Straight Connector 716"/>
              <p:cNvCxnSpPr/>
              <p:nvPr/>
            </p:nvCxnSpPr>
            <p:spPr>
              <a:xfrm flipV="1">
                <a:off x="3296310" y="4191633"/>
                <a:ext cx="0" cy="197517"/>
              </a:xfrm>
              <a:prstGeom prst="line">
                <a:avLst/>
              </a:prstGeom>
              <a:ln/>
            </p:spPr>
            <p:style>
              <a:lnRef idx="1">
                <a:schemeClr val="dk1"/>
              </a:lnRef>
              <a:fillRef idx="0">
                <a:schemeClr val="dk1"/>
              </a:fillRef>
              <a:effectRef idx="0">
                <a:schemeClr val="dk1"/>
              </a:effectRef>
              <a:fontRef idx="minor">
                <a:schemeClr val="tx1"/>
              </a:fontRef>
            </p:style>
          </p:cxnSp>
          <p:cxnSp>
            <p:nvCxnSpPr>
              <p:cNvPr id="718" name="Straight Connector 717"/>
              <p:cNvCxnSpPr/>
              <p:nvPr/>
            </p:nvCxnSpPr>
            <p:spPr>
              <a:xfrm flipV="1">
                <a:off x="3317333" y="4191633"/>
                <a:ext cx="0" cy="197517"/>
              </a:xfrm>
              <a:prstGeom prst="line">
                <a:avLst/>
              </a:prstGeom>
              <a:ln/>
            </p:spPr>
            <p:style>
              <a:lnRef idx="1">
                <a:schemeClr val="dk1"/>
              </a:lnRef>
              <a:fillRef idx="0">
                <a:schemeClr val="dk1"/>
              </a:fillRef>
              <a:effectRef idx="0">
                <a:schemeClr val="dk1"/>
              </a:effectRef>
              <a:fontRef idx="minor">
                <a:schemeClr val="tx1"/>
              </a:fontRef>
            </p:style>
          </p:cxnSp>
          <p:cxnSp>
            <p:nvCxnSpPr>
              <p:cNvPr id="719" name="Straight Connector 718"/>
              <p:cNvCxnSpPr/>
              <p:nvPr/>
            </p:nvCxnSpPr>
            <p:spPr>
              <a:xfrm flipV="1">
                <a:off x="3338357" y="4193532"/>
                <a:ext cx="0" cy="197517"/>
              </a:xfrm>
              <a:prstGeom prst="line">
                <a:avLst/>
              </a:prstGeom>
              <a:ln/>
            </p:spPr>
            <p:style>
              <a:lnRef idx="1">
                <a:schemeClr val="dk1"/>
              </a:lnRef>
              <a:fillRef idx="0">
                <a:schemeClr val="dk1"/>
              </a:fillRef>
              <a:effectRef idx="0">
                <a:schemeClr val="dk1"/>
              </a:effectRef>
              <a:fontRef idx="minor">
                <a:schemeClr val="tx1"/>
              </a:fontRef>
            </p:style>
          </p:cxnSp>
          <p:cxnSp>
            <p:nvCxnSpPr>
              <p:cNvPr id="720" name="Straight Connector 719"/>
              <p:cNvCxnSpPr/>
              <p:nvPr/>
            </p:nvCxnSpPr>
            <p:spPr>
              <a:xfrm flipV="1">
                <a:off x="3361291" y="4193532"/>
                <a:ext cx="0" cy="197517"/>
              </a:xfrm>
              <a:prstGeom prst="line">
                <a:avLst/>
              </a:prstGeom>
              <a:ln/>
            </p:spPr>
            <p:style>
              <a:lnRef idx="1">
                <a:schemeClr val="dk1"/>
              </a:lnRef>
              <a:fillRef idx="0">
                <a:schemeClr val="dk1"/>
              </a:fillRef>
              <a:effectRef idx="0">
                <a:schemeClr val="dk1"/>
              </a:effectRef>
              <a:fontRef idx="minor">
                <a:schemeClr val="tx1"/>
              </a:fontRef>
            </p:style>
          </p:cxnSp>
          <p:cxnSp>
            <p:nvCxnSpPr>
              <p:cNvPr id="721" name="Straight Connector 720"/>
              <p:cNvCxnSpPr/>
              <p:nvPr/>
            </p:nvCxnSpPr>
            <p:spPr>
              <a:xfrm flipV="1">
                <a:off x="3382314" y="4193532"/>
                <a:ext cx="0" cy="197517"/>
              </a:xfrm>
              <a:prstGeom prst="line">
                <a:avLst/>
              </a:prstGeom>
              <a:ln/>
            </p:spPr>
            <p:style>
              <a:lnRef idx="1">
                <a:schemeClr val="dk1"/>
              </a:lnRef>
              <a:fillRef idx="0">
                <a:schemeClr val="dk1"/>
              </a:fillRef>
              <a:effectRef idx="0">
                <a:schemeClr val="dk1"/>
              </a:effectRef>
              <a:fontRef idx="minor">
                <a:schemeClr val="tx1"/>
              </a:fontRef>
            </p:style>
          </p:cxnSp>
          <p:cxnSp>
            <p:nvCxnSpPr>
              <p:cNvPr id="722" name="Straight Connector 721"/>
              <p:cNvCxnSpPr/>
              <p:nvPr/>
            </p:nvCxnSpPr>
            <p:spPr>
              <a:xfrm flipV="1">
                <a:off x="3403338" y="4193532"/>
                <a:ext cx="0" cy="197517"/>
              </a:xfrm>
              <a:prstGeom prst="line">
                <a:avLst/>
              </a:prstGeom>
              <a:ln/>
            </p:spPr>
            <p:style>
              <a:lnRef idx="1">
                <a:schemeClr val="dk1"/>
              </a:lnRef>
              <a:fillRef idx="0">
                <a:schemeClr val="dk1"/>
              </a:fillRef>
              <a:effectRef idx="0">
                <a:schemeClr val="dk1"/>
              </a:effectRef>
              <a:fontRef idx="minor">
                <a:schemeClr val="tx1"/>
              </a:fontRef>
            </p:style>
          </p:cxnSp>
        </p:grpSp>
        <p:grpSp>
          <p:nvGrpSpPr>
            <p:cNvPr id="8522" name="Group 722"/>
            <p:cNvGrpSpPr>
              <a:grpSpLocks/>
            </p:cNvGrpSpPr>
            <p:nvPr/>
          </p:nvGrpSpPr>
          <p:grpSpPr bwMode="auto">
            <a:xfrm>
              <a:off x="4882392" y="2423728"/>
              <a:ext cx="267064" cy="125302"/>
              <a:chOff x="3082673" y="4191097"/>
              <a:chExt cx="321481" cy="199947"/>
            </a:xfrm>
          </p:grpSpPr>
          <p:cxnSp>
            <p:nvCxnSpPr>
              <p:cNvPr id="724" name="Straight Connector 723"/>
              <p:cNvCxnSpPr/>
              <p:nvPr/>
            </p:nvCxnSpPr>
            <p:spPr>
              <a:xfrm flipV="1">
                <a:off x="3081968" y="4191778"/>
                <a:ext cx="0" cy="197517"/>
              </a:xfrm>
              <a:prstGeom prst="line">
                <a:avLst/>
              </a:prstGeom>
              <a:ln/>
            </p:spPr>
            <p:style>
              <a:lnRef idx="1">
                <a:schemeClr val="dk1"/>
              </a:lnRef>
              <a:fillRef idx="0">
                <a:schemeClr val="dk1"/>
              </a:fillRef>
              <a:effectRef idx="0">
                <a:schemeClr val="dk1"/>
              </a:effectRef>
              <a:fontRef idx="minor">
                <a:schemeClr val="tx1"/>
              </a:fontRef>
            </p:style>
          </p:cxnSp>
          <p:cxnSp>
            <p:nvCxnSpPr>
              <p:cNvPr id="725" name="Straight Connector 724"/>
              <p:cNvCxnSpPr/>
              <p:nvPr/>
            </p:nvCxnSpPr>
            <p:spPr>
              <a:xfrm flipV="1">
                <a:off x="3102990" y="4191778"/>
                <a:ext cx="0" cy="197517"/>
              </a:xfrm>
              <a:prstGeom prst="line">
                <a:avLst/>
              </a:prstGeom>
              <a:ln/>
            </p:spPr>
            <p:style>
              <a:lnRef idx="1">
                <a:schemeClr val="dk1"/>
              </a:lnRef>
              <a:fillRef idx="0">
                <a:schemeClr val="dk1"/>
              </a:fillRef>
              <a:effectRef idx="0">
                <a:schemeClr val="dk1"/>
              </a:effectRef>
              <a:fontRef idx="minor">
                <a:schemeClr val="tx1"/>
              </a:fontRef>
            </p:style>
          </p:cxnSp>
          <p:cxnSp>
            <p:nvCxnSpPr>
              <p:cNvPr id="726" name="Straight Connector 725"/>
              <p:cNvCxnSpPr/>
              <p:nvPr/>
            </p:nvCxnSpPr>
            <p:spPr>
              <a:xfrm flipV="1">
                <a:off x="3125925" y="4191778"/>
                <a:ext cx="0" cy="197517"/>
              </a:xfrm>
              <a:prstGeom prst="line">
                <a:avLst/>
              </a:prstGeom>
              <a:ln/>
            </p:spPr>
            <p:style>
              <a:lnRef idx="1">
                <a:schemeClr val="dk1"/>
              </a:lnRef>
              <a:fillRef idx="0">
                <a:schemeClr val="dk1"/>
              </a:fillRef>
              <a:effectRef idx="0">
                <a:schemeClr val="dk1"/>
              </a:effectRef>
              <a:fontRef idx="minor">
                <a:schemeClr val="tx1"/>
              </a:fontRef>
            </p:style>
          </p:cxnSp>
          <p:cxnSp>
            <p:nvCxnSpPr>
              <p:cNvPr id="727" name="Straight Connector 726"/>
              <p:cNvCxnSpPr/>
              <p:nvPr/>
            </p:nvCxnSpPr>
            <p:spPr>
              <a:xfrm flipV="1">
                <a:off x="3146948" y="4191778"/>
                <a:ext cx="0" cy="197517"/>
              </a:xfrm>
              <a:prstGeom prst="line">
                <a:avLst/>
              </a:prstGeom>
              <a:ln/>
            </p:spPr>
            <p:style>
              <a:lnRef idx="1">
                <a:schemeClr val="dk1"/>
              </a:lnRef>
              <a:fillRef idx="0">
                <a:schemeClr val="dk1"/>
              </a:fillRef>
              <a:effectRef idx="0">
                <a:schemeClr val="dk1"/>
              </a:effectRef>
              <a:fontRef idx="minor">
                <a:schemeClr val="tx1"/>
              </a:fontRef>
            </p:style>
          </p:cxnSp>
          <p:cxnSp>
            <p:nvCxnSpPr>
              <p:cNvPr id="728" name="Straight Connector 727"/>
              <p:cNvCxnSpPr/>
              <p:nvPr/>
            </p:nvCxnSpPr>
            <p:spPr>
              <a:xfrm flipV="1">
                <a:off x="3167971" y="4193678"/>
                <a:ext cx="0" cy="197517"/>
              </a:xfrm>
              <a:prstGeom prst="line">
                <a:avLst/>
              </a:prstGeom>
              <a:ln/>
            </p:spPr>
            <p:style>
              <a:lnRef idx="1">
                <a:schemeClr val="dk1"/>
              </a:lnRef>
              <a:fillRef idx="0">
                <a:schemeClr val="dk1"/>
              </a:fillRef>
              <a:effectRef idx="0">
                <a:schemeClr val="dk1"/>
              </a:effectRef>
              <a:fontRef idx="minor">
                <a:schemeClr val="tx1"/>
              </a:fontRef>
            </p:style>
          </p:cxnSp>
          <p:cxnSp>
            <p:nvCxnSpPr>
              <p:cNvPr id="729" name="Straight Connector 728"/>
              <p:cNvCxnSpPr/>
              <p:nvPr/>
            </p:nvCxnSpPr>
            <p:spPr>
              <a:xfrm flipV="1">
                <a:off x="3188995" y="4193678"/>
                <a:ext cx="0" cy="197517"/>
              </a:xfrm>
              <a:prstGeom prst="line">
                <a:avLst/>
              </a:prstGeom>
              <a:ln/>
            </p:spPr>
            <p:style>
              <a:lnRef idx="1">
                <a:schemeClr val="dk1"/>
              </a:lnRef>
              <a:fillRef idx="0">
                <a:schemeClr val="dk1"/>
              </a:fillRef>
              <a:effectRef idx="0">
                <a:schemeClr val="dk1"/>
              </a:effectRef>
              <a:fontRef idx="minor">
                <a:schemeClr val="tx1"/>
              </a:fontRef>
            </p:style>
          </p:cxnSp>
          <p:cxnSp>
            <p:nvCxnSpPr>
              <p:cNvPr id="730" name="Straight Connector 729"/>
              <p:cNvCxnSpPr/>
              <p:nvPr/>
            </p:nvCxnSpPr>
            <p:spPr>
              <a:xfrm flipV="1">
                <a:off x="3211929" y="4193678"/>
                <a:ext cx="0" cy="197517"/>
              </a:xfrm>
              <a:prstGeom prst="line">
                <a:avLst/>
              </a:prstGeom>
              <a:ln/>
            </p:spPr>
            <p:style>
              <a:lnRef idx="1">
                <a:schemeClr val="dk1"/>
              </a:lnRef>
              <a:fillRef idx="0">
                <a:schemeClr val="dk1"/>
              </a:fillRef>
              <a:effectRef idx="0">
                <a:schemeClr val="dk1"/>
              </a:effectRef>
              <a:fontRef idx="minor">
                <a:schemeClr val="tx1"/>
              </a:fontRef>
            </p:style>
          </p:cxnSp>
          <p:cxnSp>
            <p:nvCxnSpPr>
              <p:cNvPr id="731" name="Straight Connector 730"/>
              <p:cNvCxnSpPr/>
              <p:nvPr/>
            </p:nvCxnSpPr>
            <p:spPr>
              <a:xfrm flipV="1">
                <a:off x="3232952" y="4193678"/>
                <a:ext cx="0" cy="197517"/>
              </a:xfrm>
              <a:prstGeom prst="line">
                <a:avLst/>
              </a:prstGeom>
              <a:ln/>
            </p:spPr>
            <p:style>
              <a:lnRef idx="1">
                <a:schemeClr val="dk1"/>
              </a:lnRef>
              <a:fillRef idx="0">
                <a:schemeClr val="dk1"/>
              </a:fillRef>
              <a:effectRef idx="0">
                <a:schemeClr val="dk1"/>
              </a:effectRef>
              <a:fontRef idx="minor">
                <a:schemeClr val="tx1"/>
              </a:fontRef>
            </p:style>
          </p:cxnSp>
          <p:cxnSp>
            <p:nvCxnSpPr>
              <p:cNvPr id="732" name="Straight Connector 731"/>
              <p:cNvCxnSpPr/>
              <p:nvPr/>
            </p:nvCxnSpPr>
            <p:spPr>
              <a:xfrm flipV="1">
                <a:off x="3253976" y="4191778"/>
                <a:ext cx="0" cy="197517"/>
              </a:xfrm>
              <a:prstGeom prst="line">
                <a:avLst/>
              </a:prstGeom>
              <a:ln/>
            </p:spPr>
            <p:style>
              <a:lnRef idx="1">
                <a:schemeClr val="dk1"/>
              </a:lnRef>
              <a:fillRef idx="0">
                <a:schemeClr val="dk1"/>
              </a:fillRef>
              <a:effectRef idx="0">
                <a:schemeClr val="dk1"/>
              </a:effectRef>
              <a:fontRef idx="minor">
                <a:schemeClr val="tx1"/>
              </a:fontRef>
            </p:style>
          </p:cxnSp>
          <p:cxnSp>
            <p:nvCxnSpPr>
              <p:cNvPr id="733" name="Straight Connector 732"/>
              <p:cNvCxnSpPr/>
              <p:nvPr/>
            </p:nvCxnSpPr>
            <p:spPr>
              <a:xfrm flipV="1">
                <a:off x="3274999" y="4191778"/>
                <a:ext cx="0" cy="197517"/>
              </a:xfrm>
              <a:prstGeom prst="line">
                <a:avLst/>
              </a:prstGeom>
              <a:ln/>
            </p:spPr>
            <p:style>
              <a:lnRef idx="1">
                <a:schemeClr val="dk1"/>
              </a:lnRef>
              <a:fillRef idx="0">
                <a:schemeClr val="dk1"/>
              </a:fillRef>
              <a:effectRef idx="0">
                <a:schemeClr val="dk1"/>
              </a:effectRef>
              <a:fontRef idx="minor">
                <a:schemeClr val="tx1"/>
              </a:fontRef>
            </p:style>
          </p:cxnSp>
          <p:cxnSp>
            <p:nvCxnSpPr>
              <p:cNvPr id="734" name="Straight Connector 733"/>
              <p:cNvCxnSpPr/>
              <p:nvPr/>
            </p:nvCxnSpPr>
            <p:spPr>
              <a:xfrm flipV="1">
                <a:off x="3297933" y="4191778"/>
                <a:ext cx="0" cy="197517"/>
              </a:xfrm>
              <a:prstGeom prst="line">
                <a:avLst/>
              </a:prstGeom>
              <a:ln/>
            </p:spPr>
            <p:style>
              <a:lnRef idx="1">
                <a:schemeClr val="dk1"/>
              </a:lnRef>
              <a:fillRef idx="0">
                <a:schemeClr val="dk1"/>
              </a:fillRef>
              <a:effectRef idx="0">
                <a:schemeClr val="dk1"/>
              </a:effectRef>
              <a:fontRef idx="minor">
                <a:schemeClr val="tx1"/>
              </a:fontRef>
            </p:style>
          </p:cxnSp>
          <p:cxnSp>
            <p:nvCxnSpPr>
              <p:cNvPr id="735" name="Straight Connector 734"/>
              <p:cNvCxnSpPr/>
              <p:nvPr/>
            </p:nvCxnSpPr>
            <p:spPr>
              <a:xfrm flipV="1">
                <a:off x="3318957" y="4191778"/>
                <a:ext cx="0" cy="197517"/>
              </a:xfrm>
              <a:prstGeom prst="line">
                <a:avLst/>
              </a:prstGeom>
              <a:ln/>
            </p:spPr>
            <p:style>
              <a:lnRef idx="1">
                <a:schemeClr val="dk1"/>
              </a:lnRef>
              <a:fillRef idx="0">
                <a:schemeClr val="dk1"/>
              </a:fillRef>
              <a:effectRef idx="0">
                <a:schemeClr val="dk1"/>
              </a:effectRef>
              <a:fontRef idx="minor">
                <a:schemeClr val="tx1"/>
              </a:fontRef>
            </p:style>
          </p:cxnSp>
          <p:cxnSp>
            <p:nvCxnSpPr>
              <p:cNvPr id="736" name="Straight Connector 735"/>
              <p:cNvCxnSpPr/>
              <p:nvPr/>
            </p:nvCxnSpPr>
            <p:spPr>
              <a:xfrm flipV="1">
                <a:off x="3339980" y="4193678"/>
                <a:ext cx="0" cy="197517"/>
              </a:xfrm>
              <a:prstGeom prst="line">
                <a:avLst/>
              </a:prstGeom>
              <a:ln/>
            </p:spPr>
            <p:style>
              <a:lnRef idx="1">
                <a:schemeClr val="dk1"/>
              </a:lnRef>
              <a:fillRef idx="0">
                <a:schemeClr val="dk1"/>
              </a:fillRef>
              <a:effectRef idx="0">
                <a:schemeClr val="dk1"/>
              </a:effectRef>
              <a:fontRef idx="minor">
                <a:schemeClr val="tx1"/>
              </a:fontRef>
            </p:style>
          </p:cxnSp>
          <p:cxnSp>
            <p:nvCxnSpPr>
              <p:cNvPr id="737" name="Straight Connector 736"/>
              <p:cNvCxnSpPr/>
              <p:nvPr/>
            </p:nvCxnSpPr>
            <p:spPr>
              <a:xfrm flipV="1">
                <a:off x="3361003" y="4193678"/>
                <a:ext cx="0" cy="197517"/>
              </a:xfrm>
              <a:prstGeom prst="line">
                <a:avLst/>
              </a:prstGeom>
              <a:ln/>
            </p:spPr>
            <p:style>
              <a:lnRef idx="1">
                <a:schemeClr val="dk1"/>
              </a:lnRef>
              <a:fillRef idx="0">
                <a:schemeClr val="dk1"/>
              </a:fillRef>
              <a:effectRef idx="0">
                <a:schemeClr val="dk1"/>
              </a:effectRef>
              <a:fontRef idx="minor">
                <a:schemeClr val="tx1"/>
              </a:fontRef>
            </p:style>
          </p:cxnSp>
          <p:cxnSp>
            <p:nvCxnSpPr>
              <p:cNvPr id="738" name="Straight Connector 737"/>
              <p:cNvCxnSpPr/>
              <p:nvPr/>
            </p:nvCxnSpPr>
            <p:spPr>
              <a:xfrm flipV="1">
                <a:off x="3383938" y="4193678"/>
                <a:ext cx="0" cy="197517"/>
              </a:xfrm>
              <a:prstGeom prst="line">
                <a:avLst/>
              </a:prstGeom>
              <a:ln/>
            </p:spPr>
            <p:style>
              <a:lnRef idx="1">
                <a:schemeClr val="dk1"/>
              </a:lnRef>
              <a:fillRef idx="0">
                <a:schemeClr val="dk1"/>
              </a:fillRef>
              <a:effectRef idx="0">
                <a:schemeClr val="dk1"/>
              </a:effectRef>
              <a:fontRef idx="minor">
                <a:schemeClr val="tx1"/>
              </a:fontRef>
            </p:style>
          </p:cxnSp>
          <p:cxnSp>
            <p:nvCxnSpPr>
              <p:cNvPr id="739" name="Straight Connector 738"/>
              <p:cNvCxnSpPr/>
              <p:nvPr/>
            </p:nvCxnSpPr>
            <p:spPr>
              <a:xfrm flipV="1">
                <a:off x="3404961" y="4193678"/>
                <a:ext cx="0" cy="197517"/>
              </a:xfrm>
              <a:prstGeom prst="line">
                <a:avLst/>
              </a:prstGeom>
              <a:ln/>
            </p:spPr>
            <p:style>
              <a:lnRef idx="1">
                <a:schemeClr val="dk1"/>
              </a:lnRef>
              <a:fillRef idx="0">
                <a:schemeClr val="dk1"/>
              </a:fillRef>
              <a:effectRef idx="0">
                <a:schemeClr val="dk1"/>
              </a:effectRef>
              <a:fontRef idx="minor">
                <a:schemeClr val="tx1"/>
              </a:fontRef>
            </p:style>
          </p:cxnSp>
        </p:grpSp>
        <p:grpSp>
          <p:nvGrpSpPr>
            <p:cNvPr id="8523" name="Group 739"/>
            <p:cNvGrpSpPr>
              <a:grpSpLocks/>
            </p:cNvGrpSpPr>
            <p:nvPr/>
          </p:nvGrpSpPr>
          <p:grpSpPr bwMode="auto">
            <a:xfrm>
              <a:off x="5166232" y="2424860"/>
              <a:ext cx="267064" cy="124811"/>
              <a:chOff x="3082673" y="4190298"/>
              <a:chExt cx="321481" cy="199164"/>
            </a:xfrm>
          </p:grpSpPr>
          <p:cxnSp>
            <p:nvCxnSpPr>
              <p:cNvPr id="741" name="Straight Connector 740"/>
              <p:cNvCxnSpPr/>
              <p:nvPr/>
            </p:nvCxnSpPr>
            <p:spPr>
              <a:xfrm flipV="1">
                <a:off x="3082397" y="4191072"/>
                <a:ext cx="0" cy="197518"/>
              </a:xfrm>
              <a:prstGeom prst="line">
                <a:avLst/>
              </a:prstGeom>
              <a:ln/>
            </p:spPr>
            <p:style>
              <a:lnRef idx="1">
                <a:schemeClr val="dk1"/>
              </a:lnRef>
              <a:fillRef idx="0">
                <a:schemeClr val="dk1"/>
              </a:fillRef>
              <a:effectRef idx="0">
                <a:schemeClr val="dk1"/>
              </a:effectRef>
              <a:fontRef idx="minor">
                <a:schemeClr val="tx1"/>
              </a:fontRef>
            </p:style>
          </p:cxnSp>
          <p:cxnSp>
            <p:nvCxnSpPr>
              <p:cNvPr id="742" name="Straight Connector 741"/>
              <p:cNvCxnSpPr/>
              <p:nvPr/>
            </p:nvCxnSpPr>
            <p:spPr>
              <a:xfrm flipV="1">
                <a:off x="3103421" y="4191072"/>
                <a:ext cx="0" cy="197518"/>
              </a:xfrm>
              <a:prstGeom prst="line">
                <a:avLst/>
              </a:prstGeom>
              <a:ln/>
            </p:spPr>
            <p:style>
              <a:lnRef idx="1">
                <a:schemeClr val="dk1"/>
              </a:lnRef>
              <a:fillRef idx="0">
                <a:schemeClr val="dk1"/>
              </a:fillRef>
              <a:effectRef idx="0">
                <a:schemeClr val="dk1"/>
              </a:effectRef>
              <a:fontRef idx="minor">
                <a:schemeClr val="tx1"/>
              </a:fontRef>
            </p:style>
          </p:cxnSp>
          <p:cxnSp>
            <p:nvCxnSpPr>
              <p:cNvPr id="743" name="Straight Connector 742"/>
              <p:cNvCxnSpPr/>
              <p:nvPr/>
            </p:nvCxnSpPr>
            <p:spPr>
              <a:xfrm flipV="1">
                <a:off x="3124444" y="4191072"/>
                <a:ext cx="0" cy="197518"/>
              </a:xfrm>
              <a:prstGeom prst="line">
                <a:avLst/>
              </a:prstGeom>
              <a:ln/>
            </p:spPr>
            <p:style>
              <a:lnRef idx="1">
                <a:schemeClr val="dk1"/>
              </a:lnRef>
              <a:fillRef idx="0">
                <a:schemeClr val="dk1"/>
              </a:fillRef>
              <a:effectRef idx="0">
                <a:schemeClr val="dk1"/>
              </a:effectRef>
              <a:fontRef idx="minor">
                <a:schemeClr val="tx1"/>
              </a:fontRef>
            </p:style>
          </p:cxnSp>
          <p:cxnSp>
            <p:nvCxnSpPr>
              <p:cNvPr id="744" name="Straight Connector 743"/>
              <p:cNvCxnSpPr/>
              <p:nvPr/>
            </p:nvCxnSpPr>
            <p:spPr>
              <a:xfrm flipV="1">
                <a:off x="3147378" y="4191072"/>
                <a:ext cx="0" cy="197518"/>
              </a:xfrm>
              <a:prstGeom prst="line">
                <a:avLst/>
              </a:prstGeom>
              <a:ln/>
            </p:spPr>
            <p:style>
              <a:lnRef idx="1">
                <a:schemeClr val="dk1"/>
              </a:lnRef>
              <a:fillRef idx="0">
                <a:schemeClr val="dk1"/>
              </a:fillRef>
              <a:effectRef idx="0">
                <a:schemeClr val="dk1"/>
              </a:effectRef>
              <a:fontRef idx="minor">
                <a:schemeClr val="tx1"/>
              </a:fontRef>
            </p:style>
          </p:cxnSp>
          <p:cxnSp>
            <p:nvCxnSpPr>
              <p:cNvPr id="745" name="Straight Connector 744"/>
              <p:cNvCxnSpPr/>
              <p:nvPr/>
            </p:nvCxnSpPr>
            <p:spPr>
              <a:xfrm flipV="1">
                <a:off x="3168402" y="4191072"/>
                <a:ext cx="0" cy="197518"/>
              </a:xfrm>
              <a:prstGeom prst="line">
                <a:avLst/>
              </a:prstGeom>
              <a:ln/>
            </p:spPr>
            <p:style>
              <a:lnRef idx="1">
                <a:schemeClr val="dk1"/>
              </a:lnRef>
              <a:fillRef idx="0">
                <a:schemeClr val="dk1"/>
              </a:fillRef>
              <a:effectRef idx="0">
                <a:schemeClr val="dk1"/>
              </a:effectRef>
              <a:fontRef idx="minor">
                <a:schemeClr val="tx1"/>
              </a:fontRef>
            </p:style>
          </p:cxnSp>
          <p:cxnSp>
            <p:nvCxnSpPr>
              <p:cNvPr id="746" name="Straight Connector 745"/>
              <p:cNvCxnSpPr/>
              <p:nvPr/>
            </p:nvCxnSpPr>
            <p:spPr>
              <a:xfrm flipV="1">
                <a:off x="3189425" y="4191072"/>
                <a:ext cx="0" cy="197518"/>
              </a:xfrm>
              <a:prstGeom prst="line">
                <a:avLst/>
              </a:prstGeom>
              <a:ln/>
            </p:spPr>
            <p:style>
              <a:lnRef idx="1">
                <a:schemeClr val="dk1"/>
              </a:lnRef>
              <a:fillRef idx="0">
                <a:schemeClr val="dk1"/>
              </a:fillRef>
              <a:effectRef idx="0">
                <a:schemeClr val="dk1"/>
              </a:effectRef>
              <a:fontRef idx="minor">
                <a:schemeClr val="tx1"/>
              </a:fontRef>
            </p:style>
          </p:cxnSp>
          <p:cxnSp>
            <p:nvCxnSpPr>
              <p:cNvPr id="747" name="Straight Connector 746"/>
              <p:cNvCxnSpPr/>
              <p:nvPr/>
            </p:nvCxnSpPr>
            <p:spPr>
              <a:xfrm flipV="1">
                <a:off x="3210449" y="4191072"/>
                <a:ext cx="0" cy="197518"/>
              </a:xfrm>
              <a:prstGeom prst="line">
                <a:avLst/>
              </a:prstGeom>
              <a:ln/>
            </p:spPr>
            <p:style>
              <a:lnRef idx="1">
                <a:schemeClr val="dk1"/>
              </a:lnRef>
              <a:fillRef idx="0">
                <a:schemeClr val="dk1"/>
              </a:fillRef>
              <a:effectRef idx="0">
                <a:schemeClr val="dk1"/>
              </a:effectRef>
              <a:fontRef idx="minor">
                <a:schemeClr val="tx1"/>
              </a:fontRef>
            </p:style>
          </p:cxnSp>
          <p:cxnSp>
            <p:nvCxnSpPr>
              <p:cNvPr id="748" name="Straight Connector 747"/>
              <p:cNvCxnSpPr/>
              <p:nvPr/>
            </p:nvCxnSpPr>
            <p:spPr>
              <a:xfrm flipV="1">
                <a:off x="3231471" y="4191072"/>
                <a:ext cx="0" cy="197518"/>
              </a:xfrm>
              <a:prstGeom prst="line">
                <a:avLst/>
              </a:prstGeom>
              <a:ln/>
            </p:spPr>
            <p:style>
              <a:lnRef idx="1">
                <a:schemeClr val="dk1"/>
              </a:lnRef>
              <a:fillRef idx="0">
                <a:schemeClr val="dk1"/>
              </a:fillRef>
              <a:effectRef idx="0">
                <a:schemeClr val="dk1"/>
              </a:effectRef>
              <a:fontRef idx="minor">
                <a:schemeClr val="tx1"/>
              </a:fontRef>
            </p:style>
          </p:cxnSp>
          <p:cxnSp>
            <p:nvCxnSpPr>
              <p:cNvPr id="749" name="Straight Connector 748"/>
              <p:cNvCxnSpPr/>
              <p:nvPr/>
            </p:nvCxnSpPr>
            <p:spPr>
              <a:xfrm flipV="1">
                <a:off x="3254406" y="4191072"/>
                <a:ext cx="0" cy="197518"/>
              </a:xfrm>
              <a:prstGeom prst="line">
                <a:avLst/>
              </a:prstGeom>
              <a:ln/>
            </p:spPr>
            <p:style>
              <a:lnRef idx="1">
                <a:schemeClr val="dk1"/>
              </a:lnRef>
              <a:fillRef idx="0">
                <a:schemeClr val="dk1"/>
              </a:fillRef>
              <a:effectRef idx="0">
                <a:schemeClr val="dk1"/>
              </a:effectRef>
              <a:fontRef idx="minor">
                <a:schemeClr val="tx1"/>
              </a:fontRef>
            </p:style>
          </p:cxnSp>
          <p:cxnSp>
            <p:nvCxnSpPr>
              <p:cNvPr id="750" name="Straight Connector 749"/>
              <p:cNvCxnSpPr/>
              <p:nvPr/>
            </p:nvCxnSpPr>
            <p:spPr>
              <a:xfrm flipV="1">
                <a:off x="3275430" y="4191072"/>
                <a:ext cx="0" cy="197518"/>
              </a:xfrm>
              <a:prstGeom prst="line">
                <a:avLst/>
              </a:prstGeom>
              <a:ln/>
            </p:spPr>
            <p:style>
              <a:lnRef idx="1">
                <a:schemeClr val="dk1"/>
              </a:lnRef>
              <a:fillRef idx="0">
                <a:schemeClr val="dk1"/>
              </a:fillRef>
              <a:effectRef idx="0">
                <a:schemeClr val="dk1"/>
              </a:effectRef>
              <a:fontRef idx="minor">
                <a:schemeClr val="tx1"/>
              </a:fontRef>
            </p:style>
          </p:cxnSp>
          <p:cxnSp>
            <p:nvCxnSpPr>
              <p:cNvPr id="751" name="Straight Connector 750"/>
              <p:cNvCxnSpPr/>
              <p:nvPr/>
            </p:nvCxnSpPr>
            <p:spPr>
              <a:xfrm flipV="1">
                <a:off x="3296452" y="4191072"/>
                <a:ext cx="0" cy="197518"/>
              </a:xfrm>
              <a:prstGeom prst="line">
                <a:avLst/>
              </a:prstGeom>
              <a:ln/>
            </p:spPr>
            <p:style>
              <a:lnRef idx="1">
                <a:schemeClr val="dk1"/>
              </a:lnRef>
              <a:fillRef idx="0">
                <a:schemeClr val="dk1"/>
              </a:fillRef>
              <a:effectRef idx="0">
                <a:schemeClr val="dk1"/>
              </a:effectRef>
              <a:fontRef idx="minor">
                <a:schemeClr val="tx1"/>
              </a:fontRef>
            </p:style>
          </p:cxnSp>
          <p:cxnSp>
            <p:nvCxnSpPr>
              <p:cNvPr id="752" name="Straight Connector 751"/>
              <p:cNvCxnSpPr/>
              <p:nvPr/>
            </p:nvCxnSpPr>
            <p:spPr>
              <a:xfrm flipV="1">
                <a:off x="3317476" y="4191072"/>
                <a:ext cx="0" cy="197518"/>
              </a:xfrm>
              <a:prstGeom prst="line">
                <a:avLst/>
              </a:prstGeom>
              <a:ln/>
            </p:spPr>
            <p:style>
              <a:lnRef idx="1">
                <a:schemeClr val="dk1"/>
              </a:lnRef>
              <a:fillRef idx="0">
                <a:schemeClr val="dk1"/>
              </a:fillRef>
              <a:effectRef idx="0">
                <a:schemeClr val="dk1"/>
              </a:effectRef>
              <a:fontRef idx="minor">
                <a:schemeClr val="tx1"/>
              </a:fontRef>
            </p:style>
          </p:cxnSp>
          <p:cxnSp>
            <p:nvCxnSpPr>
              <p:cNvPr id="753" name="Straight Connector 752"/>
              <p:cNvCxnSpPr/>
              <p:nvPr/>
            </p:nvCxnSpPr>
            <p:spPr>
              <a:xfrm flipV="1">
                <a:off x="3338499" y="4191072"/>
                <a:ext cx="0" cy="197518"/>
              </a:xfrm>
              <a:prstGeom prst="line">
                <a:avLst/>
              </a:prstGeom>
              <a:ln/>
            </p:spPr>
            <p:style>
              <a:lnRef idx="1">
                <a:schemeClr val="dk1"/>
              </a:lnRef>
              <a:fillRef idx="0">
                <a:schemeClr val="dk1"/>
              </a:fillRef>
              <a:effectRef idx="0">
                <a:schemeClr val="dk1"/>
              </a:effectRef>
              <a:fontRef idx="minor">
                <a:schemeClr val="tx1"/>
              </a:fontRef>
            </p:style>
          </p:cxnSp>
          <p:cxnSp>
            <p:nvCxnSpPr>
              <p:cNvPr id="754" name="Straight Connector 753"/>
              <p:cNvCxnSpPr/>
              <p:nvPr/>
            </p:nvCxnSpPr>
            <p:spPr>
              <a:xfrm flipV="1">
                <a:off x="3361433" y="4191072"/>
                <a:ext cx="0" cy="197518"/>
              </a:xfrm>
              <a:prstGeom prst="line">
                <a:avLst/>
              </a:prstGeom>
              <a:ln/>
            </p:spPr>
            <p:style>
              <a:lnRef idx="1">
                <a:schemeClr val="dk1"/>
              </a:lnRef>
              <a:fillRef idx="0">
                <a:schemeClr val="dk1"/>
              </a:fillRef>
              <a:effectRef idx="0">
                <a:schemeClr val="dk1"/>
              </a:effectRef>
              <a:fontRef idx="minor">
                <a:schemeClr val="tx1"/>
              </a:fontRef>
            </p:style>
          </p:cxnSp>
          <p:cxnSp>
            <p:nvCxnSpPr>
              <p:cNvPr id="755" name="Straight Connector 754"/>
              <p:cNvCxnSpPr/>
              <p:nvPr/>
            </p:nvCxnSpPr>
            <p:spPr>
              <a:xfrm flipV="1">
                <a:off x="3382457" y="4191072"/>
                <a:ext cx="0" cy="197518"/>
              </a:xfrm>
              <a:prstGeom prst="line">
                <a:avLst/>
              </a:prstGeom>
              <a:ln/>
            </p:spPr>
            <p:style>
              <a:lnRef idx="1">
                <a:schemeClr val="dk1"/>
              </a:lnRef>
              <a:fillRef idx="0">
                <a:schemeClr val="dk1"/>
              </a:fillRef>
              <a:effectRef idx="0">
                <a:schemeClr val="dk1"/>
              </a:effectRef>
              <a:fontRef idx="minor">
                <a:schemeClr val="tx1"/>
              </a:fontRef>
            </p:style>
          </p:cxnSp>
          <p:cxnSp>
            <p:nvCxnSpPr>
              <p:cNvPr id="756" name="Straight Connector 755"/>
              <p:cNvCxnSpPr/>
              <p:nvPr/>
            </p:nvCxnSpPr>
            <p:spPr>
              <a:xfrm flipV="1">
                <a:off x="3403480" y="4191072"/>
                <a:ext cx="0" cy="197518"/>
              </a:xfrm>
              <a:prstGeom prst="line">
                <a:avLst/>
              </a:prstGeom>
              <a:ln/>
            </p:spPr>
            <p:style>
              <a:lnRef idx="1">
                <a:schemeClr val="dk1"/>
              </a:lnRef>
              <a:fillRef idx="0">
                <a:schemeClr val="dk1"/>
              </a:fillRef>
              <a:effectRef idx="0">
                <a:schemeClr val="dk1"/>
              </a:effectRef>
              <a:fontRef idx="minor">
                <a:schemeClr val="tx1"/>
              </a:fontRef>
            </p:style>
          </p:cxnSp>
        </p:grpSp>
        <p:grpSp>
          <p:nvGrpSpPr>
            <p:cNvPr id="8524" name="Group 756"/>
            <p:cNvGrpSpPr>
              <a:grpSpLocks/>
            </p:cNvGrpSpPr>
            <p:nvPr/>
          </p:nvGrpSpPr>
          <p:grpSpPr bwMode="auto">
            <a:xfrm>
              <a:off x="5452208" y="2425393"/>
              <a:ext cx="267064" cy="124811"/>
              <a:chOff x="3082673" y="4190298"/>
              <a:chExt cx="321481" cy="199164"/>
            </a:xfrm>
          </p:grpSpPr>
          <p:cxnSp>
            <p:nvCxnSpPr>
              <p:cNvPr id="758" name="Straight Connector 757"/>
              <p:cNvCxnSpPr/>
              <p:nvPr/>
            </p:nvCxnSpPr>
            <p:spPr>
              <a:xfrm flipV="1">
                <a:off x="3082169" y="4190221"/>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759" name="Straight Connector 758"/>
              <p:cNvCxnSpPr/>
              <p:nvPr/>
            </p:nvCxnSpPr>
            <p:spPr>
              <a:xfrm flipV="1">
                <a:off x="3103192" y="4190221"/>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760" name="Straight Connector 759"/>
              <p:cNvCxnSpPr/>
              <p:nvPr/>
            </p:nvCxnSpPr>
            <p:spPr>
              <a:xfrm flipV="1">
                <a:off x="3124215" y="4190221"/>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761" name="Straight Connector 760"/>
              <p:cNvCxnSpPr/>
              <p:nvPr/>
            </p:nvCxnSpPr>
            <p:spPr>
              <a:xfrm flipV="1">
                <a:off x="3147150" y="4190221"/>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762" name="Straight Connector 761"/>
              <p:cNvCxnSpPr/>
              <p:nvPr/>
            </p:nvCxnSpPr>
            <p:spPr>
              <a:xfrm flipV="1">
                <a:off x="3168173" y="4190221"/>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763" name="Straight Connector 762"/>
              <p:cNvCxnSpPr/>
              <p:nvPr/>
            </p:nvCxnSpPr>
            <p:spPr>
              <a:xfrm flipV="1">
                <a:off x="3189196" y="4190221"/>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764" name="Straight Connector 763"/>
              <p:cNvCxnSpPr/>
              <p:nvPr/>
            </p:nvCxnSpPr>
            <p:spPr>
              <a:xfrm flipV="1">
                <a:off x="3210220" y="4190221"/>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765" name="Straight Connector 764"/>
              <p:cNvCxnSpPr/>
              <p:nvPr/>
            </p:nvCxnSpPr>
            <p:spPr>
              <a:xfrm flipV="1">
                <a:off x="3231243" y="4190221"/>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766" name="Straight Connector 765"/>
              <p:cNvCxnSpPr/>
              <p:nvPr/>
            </p:nvCxnSpPr>
            <p:spPr>
              <a:xfrm flipV="1">
                <a:off x="3254177" y="4190221"/>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767" name="Straight Connector 766"/>
              <p:cNvCxnSpPr/>
              <p:nvPr/>
            </p:nvCxnSpPr>
            <p:spPr>
              <a:xfrm flipV="1">
                <a:off x="3275201" y="4190221"/>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768" name="Straight Connector 767"/>
              <p:cNvCxnSpPr/>
              <p:nvPr/>
            </p:nvCxnSpPr>
            <p:spPr>
              <a:xfrm flipV="1">
                <a:off x="3296224" y="4190221"/>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769" name="Straight Connector 768"/>
              <p:cNvCxnSpPr/>
              <p:nvPr/>
            </p:nvCxnSpPr>
            <p:spPr>
              <a:xfrm flipV="1">
                <a:off x="3317247" y="4190221"/>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770" name="Straight Connector 769"/>
              <p:cNvCxnSpPr/>
              <p:nvPr/>
            </p:nvCxnSpPr>
            <p:spPr>
              <a:xfrm flipV="1">
                <a:off x="3338270" y="4190221"/>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771" name="Straight Connector 770"/>
              <p:cNvCxnSpPr/>
              <p:nvPr/>
            </p:nvCxnSpPr>
            <p:spPr>
              <a:xfrm flipV="1">
                <a:off x="3361205" y="4190221"/>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772" name="Straight Connector 771"/>
              <p:cNvCxnSpPr/>
              <p:nvPr/>
            </p:nvCxnSpPr>
            <p:spPr>
              <a:xfrm flipV="1">
                <a:off x="3382228" y="4190221"/>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773" name="Straight Connector 772"/>
              <p:cNvCxnSpPr/>
              <p:nvPr/>
            </p:nvCxnSpPr>
            <p:spPr>
              <a:xfrm flipV="1">
                <a:off x="3403251" y="4190221"/>
                <a:ext cx="0" cy="199416"/>
              </a:xfrm>
              <a:prstGeom prst="line">
                <a:avLst/>
              </a:prstGeom>
              <a:ln/>
            </p:spPr>
            <p:style>
              <a:lnRef idx="1">
                <a:schemeClr val="dk1"/>
              </a:lnRef>
              <a:fillRef idx="0">
                <a:schemeClr val="dk1"/>
              </a:fillRef>
              <a:effectRef idx="0">
                <a:schemeClr val="dk1"/>
              </a:effectRef>
              <a:fontRef idx="minor">
                <a:schemeClr val="tx1"/>
              </a:fontRef>
            </p:style>
          </p:cxnSp>
        </p:grpSp>
        <p:grpSp>
          <p:nvGrpSpPr>
            <p:cNvPr id="8525" name="Group 773"/>
            <p:cNvGrpSpPr>
              <a:grpSpLocks/>
            </p:cNvGrpSpPr>
            <p:nvPr/>
          </p:nvGrpSpPr>
          <p:grpSpPr bwMode="auto">
            <a:xfrm>
              <a:off x="5737325" y="2424828"/>
              <a:ext cx="267064" cy="125302"/>
              <a:chOff x="3082673" y="4191097"/>
              <a:chExt cx="321481" cy="199947"/>
            </a:xfrm>
          </p:grpSpPr>
          <p:cxnSp>
            <p:nvCxnSpPr>
              <p:cNvPr id="775" name="Straight Connector 774"/>
              <p:cNvCxnSpPr/>
              <p:nvPr/>
            </p:nvCxnSpPr>
            <p:spPr>
              <a:xfrm flipV="1">
                <a:off x="3082974" y="4191922"/>
                <a:ext cx="0" cy="197517"/>
              </a:xfrm>
              <a:prstGeom prst="line">
                <a:avLst/>
              </a:prstGeom>
              <a:ln/>
            </p:spPr>
            <p:style>
              <a:lnRef idx="1">
                <a:schemeClr val="dk1"/>
              </a:lnRef>
              <a:fillRef idx="0">
                <a:schemeClr val="dk1"/>
              </a:fillRef>
              <a:effectRef idx="0">
                <a:schemeClr val="dk1"/>
              </a:effectRef>
              <a:fontRef idx="minor">
                <a:schemeClr val="tx1"/>
              </a:fontRef>
            </p:style>
          </p:cxnSp>
          <p:cxnSp>
            <p:nvCxnSpPr>
              <p:cNvPr id="776" name="Straight Connector 775"/>
              <p:cNvCxnSpPr/>
              <p:nvPr/>
            </p:nvCxnSpPr>
            <p:spPr>
              <a:xfrm flipV="1">
                <a:off x="3103998" y="4191922"/>
                <a:ext cx="0" cy="197517"/>
              </a:xfrm>
              <a:prstGeom prst="line">
                <a:avLst/>
              </a:prstGeom>
              <a:ln/>
            </p:spPr>
            <p:style>
              <a:lnRef idx="1">
                <a:schemeClr val="dk1"/>
              </a:lnRef>
              <a:fillRef idx="0">
                <a:schemeClr val="dk1"/>
              </a:fillRef>
              <a:effectRef idx="0">
                <a:schemeClr val="dk1"/>
              </a:effectRef>
              <a:fontRef idx="minor">
                <a:schemeClr val="tx1"/>
              </a:fontRef>
            </p:style>
          </p:cxnSp>
          <p:cxnSp>
            <p:nvCxnSpPr>
              <p:cNvPr id="777" name="Straight Connector 776"/>
              <p:cNvCxnSpPr/>
              <p:nvPr/>
            </p:nvCxnSpPr>
            <p:spPr>
              <a:xfrm flipV="1">
                <a:off x="3125020" y="4191922"/>
                <a:ext cx="0" cy="197517"/>
              </a:xfrm>
              <a:prstGeom prst="line">
                <a:avLst/>
              </a:prstGeom>
              <a:ln/>
            </p:spPr>
            <p:style>
              <a:lnRef idx="1">
                <a:schemeClr val="dk1"/>
              </a:lnRef>
              <a:fillRef idx="0">
                <a:schemeClr val="dk1"/>
              </a:fillRef>
              <a:effectRef idx="0">
                <a:schemeClr val="dk1"/>
              </a:effectRef>
              <a:fontRef idx="minor">
                <a:schemeClr val="tx1"/>
              </a:fontRef>
            </p:style>
          </p:cxnSp>
          <p:cxnSp>
            <p:nvCxnSpPr>
              <p:cNvPr id="778" name="Straight Connector 777"/>
              <p:cNvCxnSpPr/>
              <p:nvPr/>
            </p:nvCxnSpPr>
            <p:spPr>
              <a:xfrm flipV="1">
                <a:off x="3147955" y="4191922"/>
                <a:ext cx="0" cy="197517"/>
              </a:xfrm>
              <a:prstGeom prst="line">
                <a:avLst/>
              </a:prstGeom>
              <a:ln/>
            </p:spPr>
            <p:style>
              <a:lnRef idx="1">
                <a:schemeClr val="dk1"/>
              </a:lnRef>
              <a:fillRef idx="0">
                <a:schemeClr val="dk1"/>
              </a:fillRef>
              <a:effectRef idx="0">
                <a:schemeClr val="dk1"/>
              </a:effectRef>
              <a:fontRef idx="minor">
                <a:schemeClr val="tx1"/>
              </a:fontRef>
            </p:style>
          </p:cxnSp>
          <p:cxnSp>
            <p:nvCxnSpPr>
              <p:cNvPr id="779" name="Straight Connector 778"/>
              <p:cNvCxnSpPr/>
              <p:nvPr/>
            </p:nvCxnSpPr>
            <p:spPr>
              <a:xfrm flipV="1">
                <a:off x="3168979" y="4193821"/>
                <a:ext cx="0" cy="197517"/>
              </a:xfrm>
              <a:prstGeom prst="line">
                <a:avLst/>
              </a:prstGeom>
              <a:ln/>
            </p:spPr>
            <p:style>
              <a:lnRef idx="1">
                <a:schemeClr val="dk1"/>
              </a:lnRef>
              <a:fillRef idx="0">
                <a:schemeClr val="dk1"/>
              </a:fillRef>
              <a:effectRef idx="0">
                <a:schemeClr val="dk1"/>
              </a:effectRef>
              <a:fontRef idx="minor">
                <a:schemeClr val="tx1"/>
              </a:fontRef>
            </p:style>
          </p:cxnSp>
          <p:cxnSp>
            <p:nvCxnSpPr>
              <p:cNvPr id="780" name="Straight Connector 779"/>
              <p:cNvCxnSpPr/>
              <p:nvPr/>
            </p:nvCxnSpPr>
            <p:spPr>
              <a:xfrm flipV="1">
                <a:off x="3190001" y="4193821"/>
                <a:ext cx="0" cy="197517"/>
              </a:xfrm>
              <a:prstGeom prst="line">
                <a:avLst/>
              </a:prstGeom>
              <a:ln/>
            </p:spPr>
            <p:style>
              <a:lnRef idx="1">
                <a:schemeClr val="dk1"/>
              </a:lnRef>
              <a:fillRef idx="0">
                <a:schemeClr val="dk1"/>
              </a:fillRef>
              <a:effectRef idx="0">
                <a:schemeClr val="dk1"/>
              </a:effectRef>
              <a:fontRef idx="minor">
                <a:schemeClr val="tx1"/>
              </a:fontRef>
            </p:style>
          </p:cxnSp>
          <p:cxnSp>
            <p:nvCxnSpPr>
              <p:cNvPr id="781" name="Straight Connector 780"/>
              <p:cNvCxnSpPr/>
              <p:nvPr/>
            </p:nvCxnSpPr>
            <p:spPr>
              <a:xfrm flipV="1">
                <a:off x="3211025" y="4193821"/>
                <a:ext cx="0" cy="197517"/>
              </a:xfrm>
              <a:prstGeom prst="line">
                <a:avLst/>
              </a:prstGeom>
              <a:ln/>
            </p:spPr>
            <p:style>
              <a:lnRef idx="1">
                <a:schemeClr val="dk1"/>
              </a:lnRef>
              <a:fillRef idx="0">
                <a:schemeClr val="dk1"/>
              </a:fillRef>
              <a:effectRef idx="0">
                <a:schemeClr val="dk1"/>
              </a:effectRef>
              <a:fontRef idx="minor">
                <a:schemeClr val="tx1"/>
              </a:fontRef>
            </p:style>
          </p:cxnSp>
          <p:cxnSp>
            <p:nvCxnSpPr>
              <p:cNvPr id="782" name="Straight Connector 781"/>
              <p:cNvCxnSpPr/>
              <p:nvPr/>
            </p:nvCxnSpPr>
            <p:spPr>
              <a:xfrm flipV="1">
                <a:off x="3232048" y="4193821"/>
                <a:ext cx="0" cy="197517"/>
              </a:xfrm>
              <a:prstGeom prst="line">
                <a:avLst/>
              </a:prstGeom>
              <a:ln/>
            </p:spPr>
            <p:style>
              <a:lnRef idx="1">
                <a:schemeClr val="dk1"/>
              </a:lnRef>
              <a:fillRef idx="0">
                <a:schemeClr val="dk1"/>
              </a:fillRef>
              <a:effectRef idx="0">
                <a:schemeClr val="dk1"/>
              </a:effectRef>
              <a:fontRef idx="minor">
                <a:schemeClr val="tx1"/>
              </a:fontRef>
            </p:style>
          </p:cxnSp>
          <p:cxnSp>
            <p:nvCxnSpPr>
              <p:cNvPr id="783" name="Straight Connector 782"/>
              <p:cNvCxnSpPr/>
              <p:nvPr/>
            </p:nvCxnSpPr>
            <p:spPr>
              <a:xfrm flipV="1">
                <a:off x="3254982" y="4191922"/>
                <a:ext cx="0" cy="197517"/>
              </a:xfrm>
              <a:prstGeom prst="line">
                <a:avLst/>
              </a:prstGeom>
              <a:ln/>
            </p:spPr>
            <p:style>
              <a:lnRef idx="1">
                <a:schemeClr val="dk1"/>
              </a:lnRef>
              <a:fillRef idx="0">
                <a:schemeClr val="dk1"/>
              </a:fillRef>
              <a:effectRef idx="0">
                <a:schemeClr val="dk1"/>
              </a:effectRef>
              <a:fontRef idx="minor">
                <a:schemeClr val="tx1"/>
              </a:fontRef>
            </p:style>
          </p:cxnSp>
          <p:cxnSp>
            <p:nvCxnSpPr>
              <p:cNvPr id="784" name="Straight Connector 783"/>
              <p:cNvCxnSpPr/>
              <p:nvPr/>
            </p:nvCxnSpPr>
            <p:spPr>
              <a:xfrm flipV="1">
                <a:off x="3276006" y="4191922"/>
                <a:ext cx="0" cy="197517"/>
              </a:xfrm>
              <a:prstGeom prst="line">
                <a:avLst/>
              </a:prstGeom>
              <a:ln/>
            </p:spPr>
            <p:style>
              <a:lnRef idx="1">
                <a:schemeClr val="dk1"/>
              </a:lnRef>
              <a:fillRef idx="0">
                <a:schemeClr val="dk1"/>
              </a:fillRef>
              <a:effectRef idx="0">
                <a:schemeClr val="dk1"/>
              </a:effectRef>
              <a:fontRef idx="minor">
                <a:schemeClr val="tx1"/>
              </a:fontRef>
            </p:style>
          </p:cxnSp>
          <p:cxnSp>
            <p:nvCxnSpPr>
              <p:cNvPr id="785" name="Straight Connector 784"/>
              <p:cNvCxnSpPr/>
              <p:nvPr/>
            </p:nvCxnSpPr>
            <p:spPr>
              <a:xfrm flipV="1">
                <a:off x="3297029" y="4191922"/>
                <a:ext cx="0" cy="197517"/>
              </a:xfrm>
              <a:prstGeom prst="line">
                <a:avLst/>
              </a:prstGeom>
              <a:ln/>
            </p:spPr>
            <p:style>
              <a:lnRef idx="1">
                <a:schemeClr val="dk1"/>
              </a:lnRef>
              <a:fillRef idx="0">
                <a:schemeClr val="dk1"/>
              </a:fillRef>
              <a:effectRef idx="0">
                <a:schemeClr val="dk1"/>
              </a:effectRef>
              <a:fontRef idx="minor">
                <a:schemeClr val="tx1"/>
              </a:fontRef>
            </p:style>
          </p:cxnSp>
          <p:cxnSp>
            <p:nvCxnSpPr>
              <p:cNvPr id="786" name="Straight Connector 785"/>
              <p:cNvCxnSpPr/>
              <p:nvPr/>
            </p:nvCxnSpPr>
            <p:spPr>
              <a:xfrm flipV="1">
                <a:off x="3318053" y="4191922"/>
                <a:ext cx="0" cy="197517"/>
              </a:xfrm>
              <a:prstGeom prst="line">
                <a:avLst/>
              </a:prstGeom>
              <a:ln/>
            </p:spPr>
            <p:style>
              <a:lnRef idx="1">
                <a:schemeClr val="dk1"/>
              </a:lnRef>
              <a:fillRef idx="0">
                <a:schemeClr val="dk1"/>
              </a:fillRef>
              <a:effectRef idx="0">
                <a:schemeClr val="dk1"/>
              </a:effectRef>
              <a:fontRef idx="minor">
                <a:schemeClr val="tx1"/>
              </a:fontRef>
            </p:style>
          </p:cxnSp>
          <p:cxnSp>
            <p:nvCxnSpPr>
              <p:cNvPr id="787" name="Straight Connector 786"/>
              <p:cNvCxnSpPr/>
              <p:nvPr/>
            </p:nvCxnSpPr>
            <p:spPr>
              <a:xfrm flipV="1">
                <a:off x="3339075" y="4193821"/>
                <a:ext cx="0" cy="197517"/>
              </a:xfrm>
              <a:prstGeom prst="line">
                <a:avLst/>
              </a:prstGeom>
              <a:ln/>
            </p:spPr>
            <p:style>
              <a:lnRef idx="1">
                <a:schemeClr val="dk1"/>
              </a:lnRef>
              <a:fillRef idx="0">
                <a:schemeClr val="dk1"/>
              </a:fillRef>
              <a:effectRef idx="0">
                <a:schemeClr val="dk1"/>
              </a:effectRef>
              <a:fontRef idx="minor">
                <a:schemeClr val="tx1"/>
              </a:fontRef>
            </p:style>
          </p:cxnSp>
          <p:cxnSp>
            <p:nvCxnSpPr>
              <p:cNvPr id="788" name="Straight Connector 787"/>
              <p:cNvCxnSpPr/>
              <p:nvPr/>
            </p:nvCxnSpPr>
            <p:spPr>
              <a:xfrm flipV="1">
                <a:off x="3362010" y="4193821"/>
                <a:ext cx="0" cy="197517"/>
              </a:xfrm>
              <a:prstGeom prst="line">
                <a:avLst/>
              </a:prstGeom>
              <a:ln/>
            </p:spPr>
            <p:style>
              <a:lnRef idx="1">
                <a:schemeClr val="dk1"/>
              </a:lnRef>
              <a:fillRef idx="0">
                <a:schemeClr val="dk1"/>
              </a:fillRef>
              <a:effectRef idx="0">
                <a:schemeClr val="dk1"/>
              </a:effectRef>
              <a:fontRef idx="minor">
                <a:schemeClr val="tx1"/>
              </a:fontRef>
            </p:style>
          </p:cxnSp>
          <p:cxnSp>
            <p:nvCxnSpPr>
              <p:cNvPr id="789" name="Straight Connector 788"/>
              <p:cNvCxnSpPr/>
              <p:nvPr/>
            </p:nvCxnSpPr>
            <p:spPr>
              <a:xfrm flipV="1">
                <a:off x="3383034" y="4193821"/>
                <a:ext cx="0" cy="197517"/>
              </a:xfrm>
              <a:prstGeom prst="line">
                <a:avLst/>
              </a:prstGeom>
              <a:ln/>
            </p:spPr>
            <p:style>
              <a:lnRef idx="1">
                <a:schemeClr val="dk1"/>
              </a:lnRef>
              <a:fillRef idx="0">
                <a:schemeClr val="dk1"/>
              </a:fillRef>
              <a:effectRef idx="0">
                <a:schemeClr val="dk1"/>
              </a:effectRef>
              <a:fontRef idx="minor">
                <a:schemeClr val="tx1"/>
              </a:fontRef>
            </p:style>
          </p:cxnSp>
          <p:cxnSp>
            <p:nvCxnSpPr>
              <p:cNvPr id="790" name="Straight Connector 789"/>
              <p:cNvCxnSpPr/>
              <p:nvPr/>
            </p:nvCxnSpPr>
            <p:spPr>
              <a:xfrm flipV="1">
                <a:off x="3404056" y="4193821"/>
                <a:ext cx="0" cy="197517"/>
              </a:xfrm>
              <a:prstGeom prst="line">
                <a:avLst/>
              </a:prstGeom>
              <a:ln/>
            </p:spPr>
            <p:style>
              <a:lnRef idx="1">
                <a:schemeClr val="dk1"/>
              </a:lnRef>
              <a:fillRef idx="0">
                <a:schemeClr val="dk1"/>
              </a:fillRef>
              <a:effectRef idx="0">
                <a:schemeClr val="dk1"/>
              </a:effectRef>
              <a:fontRef idx="minor">
                <a:schemeClr val="tx1"/>
              </a:fontRef>
            </p:style>
          </p:cxnSp>
        </p:grpSp>
        <p:grpSp>
          <p:nvGrpSpPr>
            <p:cNvPr id="8526" name="Group 790"/>
            <p:cNvGrpSpPr>
              <a:grpSpLocks/>
            </p:cNvGrpSpPr>
            <p:nvPr/>
          </p:nvGrpSpPr>
          <p:grpSpPr bwMode="auto">
            <a:xfrm>
              <a:off x="6023003" y="2425927"/>
              <a:ext cx="267064" cy="125302"/>
              <a:chOff x="3082673" y="4191097"/>
              <a:chExt cx="321481" cy="199947"/>
            </a:xfrm>
          </p:grpSpPr>
          <p:cxnSp>
            <p:nvCxnSpPr>
              <p:cNvPr id="792" name="Straight Connector 791"/>
              <p:cNvCxnSpPr/>
              <p:nvPr/>
            </p:nvCxnSpPr>
            <p:spPr>
              <a:xfrm flipV="1">
                <a:off x="3083104" y="4190169"/>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793" name="Straight Connector 792"/>
              <p:cNvCxnSpPr/>
              <p:nvPr/>
            </p:nvCxnSpPr>
            <p:spPr>
              <a:xfrm flipV="1">
                <a:off x="3104128" y="4190169"/>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794" name="Straight Connector 793"/>
              <p:cNvCxnSpPr/>
              <p:nvPr/>
            </p:nvCxnSpPr>
            <p:spPr>
              <a:xfrm flipV="1">
                <a:off x="3125151" y="4190169"/>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795" name="Straight Connector 794"/>
              <p:cNvCxnSpPr/>
              <p:nvPr/>
            </p:nvCxnSpPr>
            <p:spPr>
              <a:xfrm flipV="1">
                <a:off x="3148085" y="4190169"/>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796" name="Straight Connector 795"/>
              <p:cNvCxnSpPr/>
              <p:nvPr/>
            </p:nvCxnSpPr>
            <p:spPr>
              <a:xfrm flipV="1">
                <a:off x="3169109" y="4192067"/>
                <a:ext cx="0" cy="199417"/>
              </a:xfrm>
              <a:prstGeom prst="line">
                <a:avLst/>
              </a:prstGeom>
              <a:ln/>
            </p:spPr>
            <p:style>
              <a:lnRef idx="1">
                <a:schemeClr val="dk1"/>
              </a:lnRef>
              <a:fillRef idx="0">
                <a:schemeClr val="dk1"/>
              </a:fillRef>
              <a:effectRef idx="0">
                <a:schemeClr val="dk1"/>
              </a:effectRef>
              <a:fontRef idx="minor">
                <a:schemeClr val="tx1"/>
              </a:fontRef>
            </p:style>
          </p:cxnSp>
          <p:cxnSp>
            <p:nvCxnSpPr>
              <p:cNvPr id="797" name="Straight Connector 796"/>
              <p:cNvCxnSpPr/>
              <p:nvPr/>
            </p:nvCxnSpPr>
            <p:spPr>
              <a:xfrm flipV="1">
                <a:off x="3190132" y="4192067"/>
                <a:ext cx="0" cy="199417"/>
              </a:xfrm>
              <a:prstGeom prst="line">
                <a:avLst/>
              </a:prstGeom>
              <a:ln/>
            </p:spPr>
            <p:style>
              <a:lnRef idx="1">
                <a:schemeClr val="dk1"/>
              </a:lnRef>
              <a:fillRef idx="0">
                <a:schemeClr val="dk1"/>
              </a:fillRef>
              <a:effectRef idx="0">
                <a:schemeClr val="dk1"/>
              </a:effectRef>
              <a:fontRef idx="minor">
                <a:schemeClr val="tx1"/>
              </a:fontRef>
            </p:style>
          </p:cxnSp>
          <p:cxnSp>
            <p:nvCxnSpPr>
              <p:cNvPr id="798" name="Straight Connector 797"/>
              <p:cNvCxnSpPr/>
              <p:nvPr/>
            </p:nvCxnSpPr>
            <p:spPr>
              <a:xfrm flipV="1">
                <a:off x="3211155" y="4192067"/>
                <a:ext cx="0" cy="199417"/>
              </a:xfrm>
              <a:prstGeom prst="line">
                <a:avLst/>
              </a:prstGeom>
              <a:ln/>
            </p:spPr>
            <p:style>
              <a:lnRef idx="1">
                <a:schemeClr val="dk1"/>
              </a:lnRef>
              <a:fillRef idx="0">
                <a:schemeClr val="dk1"/>
              </a:fillRef>
              <a:effectRef idx="0">
                <a:schemeClr val="dk1"/>
              </a:effectRef>
              <a:fontRef idx="minor">
                <a:schemeClr val="tx1"/>
              </a:fontRef>
            </p:style>
          </p:cxnSp>
          <p:cxnSp>
            <p:nvCxnSpPr>
              <p:cNvPr id="799" name="Straight Connector 798"/>
              <p:cNvCxnSpPr/>
              <p:nvPr/>
            </p:nvCxnSpPr>
            <p:spPr>
              <a:xfrm flipV="1">
                <a:off x="3232178" y="4192067"/>
                <a:ext cx="0" cy="199417"/>
              </a:xfrm>
              <a:prstGeom prst="line">
                <a:avLst/>
              </a:prstGeom>
              <a:ln/>
            </p:spPr>
            <p:style>
              <a:lnRef idx="1">
                <a:schemeClr val="dk1"/>
              </a:lnRef>
              <a:fillRef idx="0">
                <a:schemeClr val="dk1"/>
              </a:fillRef>
              <a:effectRef idx="0">
                <a:schemeClr val="dk1"/>
              </a:effectRef>
              <a:fontRef idx="minor">
                <a:schemeClr val="tx1"/>
              </a:fontRef>
            </p:style>
          </p:cxnSp>
          <p:cxnSp>
            <p:nvCxnSpPr>
              <p:cNvPr id="800" name="Straight Connector 799"/>
              <p:cNvCxnSpPr/>
              <p:nvPr/>
            </p:nvCxnSpPr>
            <p:spPr>
              <a:xfrm flipV="1">
                <a:off x="3255112" y="4190169"/>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801" name="Straight Connector 800"/>
              <p:cNvCxnSpPr/>
              <p:nvPr/>
            </p:nvCxnSpPr>
            <p:spPr>
              <a:xfrm flipV="1">
                <a:off x="3276136" y="4190169"/>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802" name="Straight Connector 801"/>
              <p:cNvCxnSpPr/>
              <p:nvPr/>
            </p:nvCxnSpPr>
            <p:spPr>
              <a:xfrm flipV="1">
                <a:off x="3297159" y="4190169"/>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803" name="Straight Connector 802"/>
              <p:cNvCxnSpPr/>
              <p:nvPr/>
            </p:nvCxnSpPr>
            <p:spPr>
              <a:xfrm flipV="1">
                <a:off x="3318183" y="4190169"/>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804" name="Straight Connector 803"/>
              <p:cNvCxnSpPr/>
              <p:nvPr/>
            </p:nvCxnSpPr>
            <p:spPr>
              <a:xfrm flipV="1">
                <a:off x="3339206" y="4192067"/>
                <a:ext cx="0" cy="199417"/>
              </a:xfrm>
              <a:prstGeom prst="line">
                <a:avLst/>
              </a:prstGeom>
              <a:ln/>
            </p:spPr>
            <p:style>
              <a:lnRef idx="1">
                <a:schemeClr val="dk1"/>
              </a:lnRef>
              <a:fillRef idx="0">
                <a:schemeClr val="dk1"/>
              </a:fillRef>
              <a:effectRef idx="0">
                <a:schemeClr val="dk1"/>
              </a:effectRef>
              <a:fontRef idx="minor">
                <a:schemeClr val="tx1"/>
              </a:fontRef>
            </p:style>
          </p:cxnSp>
          <p:cxnSp>
            <p:nvCxnSpPr>
              <p:cNvPr id="805" name="Straight Connector 804"/>
              <p:cNvCxnSpPr/>
              <p:nvPr/>
            </p:nvCxnSpPr>
            <p:spPr>
              <a:xfrm flipV="1">
                <a:off x="3362140" y="4192067"/>
                <a:ext cx="0" cy="199417"/>
              </a:xfrm>
              <a:prstGeom prst="line">
                <a:avLst/>
              </a:prstGeom>
              <a:ln/>
            </p:spPr>
            <p:style>
              <a:lnRef idx="1">
                <a:schemeClr val="dk1"/>
              </a:lnRef>
              <a:fillRef idx="0">
                <a:schemeClr val="dk1"/>
              </a:fillRef>
              <a:effectRef idx="0">
                <a:schemeClr val="dk1"/>
              </a:effectRef>
              <a:fontRef idx="minor">
                <a:schemeClr val="tx1"/>
              </a:fontRef>
            </p:style>
          </p:cxnSp>
          <p:cxnSp>
            <p:nvCxnSpPr>
              <p:cNvPr id="806" name="Straight Connector 805"/>
              <p:cNvCxnSpPr/>
              <p:nvPr/>
            </p:nvCxnSpPr>
            <p:spPr>
              <a:xfrm flipV="1">
                <a:off x="3383164" y="4192067"/>
                <a:ext cx="0" cy="199417"/>
              </a:xfrm>
              <a:prstGeom prst="line">
                <a:avLst/>
              </a:prstGeom>
              <a:ln/>
            </p:spPr>
            <p:style>
              <a:lnRef idx="1">
                <a:schemeClr val="dk1"/>
              </a:lnRef>
              <a:fillRef idx="0">
                <a:schemeClr val="dk1"/>
              </a:fillRef>
              <a:effectRef idx="0">
                <a:schemeClr val="dk1"/>
              </a:effectRef>
              <a:fontRef idx="minor">
                <a:schemeClr val="tx1"/>
              </a:fontRef>
            </p:style>
          </p:cxnSp>
          <p:cxnSp>
            <p:nvCxnSpPr>
              <p:cNvPr id="807" name="Straight Connector 806"/>
              <p:cNvCxnSpPr/>
              <p:nvPr/>
            </p:nvCxnSpPr>
            <p:spPr>
              <a:xfrm flipV="1">
                <a:off x="3404187" y="4192067"/>
                <a:ext cx="0" cy="199417"/>
              </a:xfrm>
              <a:prstGeom prst="line">
                <a:avLst/>
              </a:prstGeom>
              <a:ln/>
            </p:spPr>
            <p:style>
              <a:lnRef idx="1">
                <a:schemeClr val="dk1"/>
              </a:lnRef>
              <a:fillRef idx="0">
                <a:schemeClr val="dk1"/>
              </a:fillRef>
              <a:effectRef idx="0">
                <a:schemeClr val="dk1"/>
              </a:effectRef>
              <a:fontRef idx="minor">
                <a:schemeClr val="tx1"/>
              </a:fontRef>
            </p:style>
          </p:cxnSp>
        </p:grpSp>
        <p:grpSp>
          <p:nvGrpSpPr>
            <p:cNvPr id="8527" name="Group 807"/>
            <p:cNvGrpSpPr>
              <a:grpSpLocks/>
            </p:cNvGrpSpPr>
            <p:nvPr/>
          </p:nvGrpSpPr>
          <p:grpSpPr bwMode="auto">
            <a:xfrm>
              <a:off x="6306843" y="2427059"/>
              <a:ext cx="267064" cy="124811"/>
              <a:chOff x="3082673" y="4190298"/>
              <a:chExt cx="321481" cy="199164"/>
            </a:xfrm>
          </p:grpSpPr>
          <p:cxnSp>
            <p:nvCxnSpPr>
              <p:cNvPr id="809" name="Straight Connector 808"/>
              <p:cNvCxnSpPr/>
              <p:nvPr/>
            </p:nvCxnSpPr>
            <p:spPr>
              <a:xfrm flipV="1">
                <a:off x="3083535" y="4189462"/>
                <a:ext cx="0" cy="199418"/>
              </a:xfrm>
              <a:prstGeom prst="line">
                <a:avLst/>
              </a:prstGeom>
              <a:ln/>
            </p:spPr>
            <p:style>
              <a:lnRef idx="1">
                <a:schemeClr val="dk1"/>
              </a:lnRef>
              <a:fillRef idx="0">
                <a:schemeClr val="dk1"/>
              </a:fillRef>
              <a:effectRef idx="0">
                <a:schemeClr val="dk1"/>
              </a:effectRef>
              <a:fontRef idx="minor">
                <a:schemeClr val="tx1"/>
              </a:fontRef>
            </p:style>
          </p:cxnSp>
          <p:cxnSp>
            <p:nvCxnSpPr>
              <p:cNvPr id="810" name="Straight Connector 809"/>
              <p:cNvCxnSpPr/>
              <p:nvPr/>
            </p:nvCxnSpPr>
            <p:spPr>
              <a:xfrm flipV="1">
                <a:off x="3104558" y="4189462"/>
                <a:ext cx="0" cy="199418"/>
              </a:xfrm>
              <a:prstGeom prst="line">
                <a:avLst/>
              </a:prstGeom>
              <a:ln/>
            </p:spPr>
            <p:style>
              <a:lnRef idx="1">
                <a:schemeClr val="dk1"/>
              </a:lnRef>
              <a:fillRef idx="0">
                <a:schemeClr val="dk1"/>
              </a:fillRef>
              <a:effectRef idx="0">
                <a:schemeClr val="dk1"/>
              </a:effectRef>
              <a:fontRef idx="minor">
                <a:schemeClr val="tx1"/>
              </a:fontRef>
            </p:style>
          </p:cxnSp>
          <p:cxnSp>
            <p:nvCxnSpPr>
              <p:cNvPr id="811" name="Straight Connector 810"/>
              <p:cNvCxnSpPr/>
              <p:nvPr/>
            </p:nvCxnSpPr>
            <p:spPr>
              <a:xfrm flipV="1">
                <a:off x="3125582" y="4189462"/>
                <a:ext cx="0" cy="199418"/>
              </a:xfrm>
              <a:prstGeom prst="line">
                <a:avLst/>
              </a:prstGeom>
              <a:ln/>
            </p:spPr>
            <p:style>
              <a:lnRef idx="1">
                <a:schemeClr val="dk1"/>
              </a:lnRef>
              <a:fillRef idx="0">
                <a:schemeClr val="dk1"/>
              </a:fillRef>
              <a:effectRef idx="0">
                <a:schemeClr val="dk1"/>
              </a:effectRef>
              <a:fontRef idx="minor">
                <a:schemeClr val="tx1"/>
              </a:fontRef>
            </p:style>
          </p:cxnSp>
          <p:cxnSp>
            <p:nvCxnSpPr>
              <p:cNvPr id="812" name="Straight Connector 811"/>
              <p:cNvCxnSpPr/>
              <p:nvPr/>
            </p:nvCxnSpPr>
            <p:spPr>
              <a:xfrm flipV="1">
                <a:off x="3148516" y="4189462"/>
                <a:ext cx="0" cy="199418"/>
              </a:xfrm>
              <a:prstGeom prst="line">
                <a:avLst/>
              </a:prstGeom>
              <a:ln/>
            </p:spPr>
            <p:style>
              <a:lnRef idx="1">
                <a:schemeClr val="dk1"/>
              </a:lnRef>
              <a:fillRef idx="0">
                <a:schemeClr val="dk1"/>
              </a:fillRef>
              <a:effectRef idx="0">
                <a:schemeClr val="dk1"/>
              </a:effectRef>
              <a:fontRef idx="minor">
                <a:schemeClr val="tx1"/>
              </a:fontRef>
            </p:style>
          </p:cxnSp>
          <p:cxnSp>
            <p:nvCxnSpPr>
              <p:cNvPr id="813" name="Straight Connector 812"/>
              <p:cNvCxnSpPr/>
              <p:nvPr/>
            </p:nvCxnSpPr>
            <p:spPr>
              <a:xfrm flipV="1">
                <a:off x="3169539" y="4189462"/>
                <a:ext cx="0" cy="199418"/>
              </a:xfrm>
              <a:prstGeom prst="line">
                <a:avLst/>
              </a:prstGeom>
              <a:ln/>
            </p:spPr>
            <p:style>
              <a:lnRef idx="1">
                <a:schemeClr val="dk1"/>
              </a:lnRef>
              <a:fillRef idx="0">
                <a:schemeClr val="dk1"/>
              </a:fillRef>
              <a:effectRef idx="0">
                <a:schemeClr val="dk1"/>
              </a:effectRef>
              <a:fontRef idx="minor">
                <a:schemeClr val="tx1"/>
              </a:fontRef>
            </p:style>
          </p:cxnSp>
          <p:cxnSp>
            <p:nvCxnSpPr>
              <p:cNvPr id="814" name="Straight Connector 813"/>
              <p:cNvCxnSpPr/>
              <p:nvPr/>
            </p:nvCxnSpPr>
            <p:spPr>
              <a:xfrm flipV="1">
                <a:off x="3190563" y="4189462"/>
                <a:ext cx="0" cy="199418"/>
              </a:xfrm>
              <a:prstGeom prst="line">
                <a:avLst/>
              </a:prstGeom>
              <a:ln/>
            </p:spPr>
            <p:style>
              <a:lnRef idx="1">
                <a:schemeClr val="dk1"/>
              </a:lnRef>
              <a:fillRef idx="0">
                <a:schemeClr val="dk1"/>
              </a:fillRef>
              <a:effectRef idx="0">
                <a:schemeClr val="dk1"/>
              </a:effectRef>
              <a:fontRef idx="minor">
                <a:schemeClr val="tx1"/>
              </a:fontRef>
            </p:style>
          </p:cxnSp>
          <p:cxnSp>
            <p:nvCxnSpPr>
              <p:cNvPr id="815" name="Straight Connector 814"/>
              <p:cNvCxnSpPr/>
              <p:nvPr/>
            </p:nvCxnSpPr>
            <p:spPr>
              <a:xfrm flipV="1">
                <a:off x="3211585" y="4189462"/>
                <a:ext cx="0" cy="199418"/>
              </a:xfrm>
              <a:prstGeom prst="line">
                <a:avLst/>
              </a:prstGeom>
              <a:ln/>
            </p:spPr>
            <p:style>
              <a:lnRef idx="1">
                <a:schemeClr val="dk1"/>
              </a:lnRef>
              <a:fillRef idx="0">
                <a:schemeClr val="dk1"/>
              </a:fillRef>
              <a:effectRef idx="0">
                <a:schemeClr val="dk1"/>
              </a:effectRef>
              <a:fontRef idx="minor">
                <a:schemeClr val="tx1"/>
              </a:fontRef>
            </p:style>
          </p:cxnSp>
          <p:cxnSp>
            <p:nvCxnSpPr>
              <p:cNvPr id="816" name="Straight Connector 815"/>
              <p:cNvCxnSpPr/>
              <p:nvPr/>
            </p:nvCxnSpPr>
            <p:spPr>
              <a:xfrm flipV="1">
                <a:off x="3232609" y="4189462"/>
                <a:ext cx="0" cy="199418"/>
              </a:xfrm>
              <a:prstGeom prst="line">
                <a:avLst/>
              </a:prstGeom>
              <a:ln/>
            </p:spPr>
            <p:style>
              <a:lnRef idx="1">
                <a:schemeClr val="dk1"/>
              </a:lnRef>
              <a:fillRef idx="0">
                <a:schemeClr val="dk1"/>
              </a:fillRef>
              <a:effectRef idx="0">
                <a:schemeClr val="dk1"/>
              </a:effectRef>
              <a:fontRef idx="minor">
                <a:schemeClr val="tx1"/>
              </a:fontRef>
            </p:style>
          </p:cxnSp>
          <p:cxnSp>
            <p:nvCxnSpPr>
              <p:cNvPr id="817" name="Straight Connector 816"/>
              <p:cNvCxnSpPr/>
              <p:nvPr/>
            </p:nvCxnSpPr>
            <p:spPr>
              <a:xfrm flipV="1">
                <a:off x="3255543" y="4189462"/>
                <a:ext cx="0" cy="199418"/>
              </a:xfrm>
              <a:prstGeom prst="line">
                <a:avLst/>
              </a:prstGeom>
              <a:ln/>
            </p:spPr>
            <p:style>
              <a:lnRef idx="1">
                <a:schemeClr val="dk1"/>
              </a:lnRef>
              <a:fillRef idx="0">
                <a:schemeClr val="dk1"/>
              </a:fillRef>
              <a:effectRef idx="0">
                <a:schemeClr val="dk1"/>
              </a:effectRef>
              <a:fontRef idx="minor">
                <a:schemeClr val="tx1"/>
              </a:fontRef>
            </p:style>
          </p:cxnSp>
          <p:cxnSp>
            <p:nvCxnSpPr>
              <p:cNvPr id="818" name="Straight Connector 817"/>
              <p:cNvCxnSpPr/>
              <p:nvPr/>
            </p:nvCxnSpPr>
            <p:spPr>
              <a:xfrm flipV="1">
                <a:off x="3276566" y="4189462"/>
                <a:ext cx="0" cy="199418"/>
              </a:xfrm>
              <a:prstGeom prst="line">
                <a:avLst/>
              </a:prstGeom>
              <a:ln/>
            </p:spPr>
            <p:style>
              <a:lnRef idx="1">
                <a:schemeClr val="dk1"/>
              </a:lnRef>
              <a:fillRef idx="0">
                <a:schemeClr val="dk1"/>
              </a:fillRef>
              <a:effectRef idx="0">
                <a:schemeClr val="dk1"/>
              </a:effectRef>
              <a:fontRef idx="minor">
                <a:schemeClr val="tx1"/>
              </a:fontRef>
            </p:style>
          </p:cxnSp>
          <p:cxnSp>
            <p:nvCxnSpPr>
              <p:cNvPr id="819" name="Straight Connector 818"/>
              <p:cNvCxnSpPr/>
              <p:nvPr/>
            </p:nvCxnSpPr>
            <p:spPr>
              <a:xfrm flipV="1">
                <a:off x="3297590" y="4189462"/>
                <a:ext cx="0" cy="199418"/>
              </a:xfrm>
              <a:prstGeom prst="line">
                <a:avLst/>
              </a:prstGeom>
              <a:ln/>
            </p:spPr>
            <p:style>
              <a:lnRef idx="1">
                <a:schemeClr val="dk1"/>
              </a:lnRef>
              <a:fillRef idx="0">
                <a:schemeClr val="dk1"/>
              </a:fillRef>
              <a:effectRef idx="0">
                <a:schemeClr val="dk1"/>
              </a:effectRef>
              <a:fontRef idx="minor">
                <a:schemeClr val="tx1"/>
              </a:fontRef>
            </p:style>
          </p:cxnSp>
          <p:cxnSp>
            <p:nvCxnSpPr>
              <p:cNvPr id="820" name="Straight Connector 819"/>
              <p:cNvCxnSpPr/>
              <p:nvPr/>
            </p:nvCxnSpPr>
            <p:spPr>
              <a:xfrm flipV="1">
                <a:off x="3318613" y="4189462"/>
                <a:ext cx="0" cy="199418"/>
              </a:xfrm>
              <a:prstGeom prst="line">
                <a:avLst/>
              </a:prstGeom>
              <a:ln/>
            </p:spPr>
            <p:style>
              <a:lnRef idx="1">
                <a:schemeClr val="dk1"/>
              </a:lnRef>
              <a:fillRef idx="0">
                <a:schemeClr val="dk1"/>
              </a:fillRef>
              <a:effectRef idx="0">
                <a:schemeClr val="dk1"/>
              </a:effectRef>
              <a:fontRef idx="minor">
                <a:schemeClr val="tx1"/>
              </a:fontRef>
            </p:style>
          </p:cxnSp>
          <p:cxnSp>
            <p:nvCxnSpPr>
              <p:cNvPr id="821" name="Straight Connector 820"/>
              <p:cNvCxnSpPr/>
              <p:nvPr/>
            </p:nvCxnSpPr>
            <p:spPr>
              <a:xfrm flipV="1">
                <a:off x="3339637" y="4189462"/>
                <a:ext cx="0" cy="199418"/>
              </a:xfrm>
              <a:prstGeom prst="line">
                <a:avLst/>
              </a:prstGeom>
              <a:ln/>
            </p:spPr>
            <p:style>
              <a:lnRef idx="1">
                <a:schemeClr val="dk1"/>
              </a:lnRef>
              <a:fillRef idx="0">
                <a:schemeClr val="dk1"/>
              </a:fillRef>
              <a:effectRef idx="0">
                <a:schemeClr val="dk1"/>
              </a:effectRef>
              <a:fontRef idx="minor">
                <a:schemeClr val="tx1"/>
              </a:fontRef>
            </p:style>
          </p:cxnSp>
          <p:cxnSp>
            <p:nvCxnSpPr>
              <p:cNvPr id="822" name="Straight Connector 821"/>
              <p:cNvCxnSpPr/>
              <p:nvPr/>
            </p:nvCxnSpPr>
            <p:spPr>
              <a:xfrm flipV="1">
                <a:off x="3362571" y="4189462"/>
                <a:ext cx="0" cy="199418"/>
              </a:xfrm>
              <a:prstGeom prst="line">
                <a:avLst/>
              </a:prstGeom>
              <a:ln/>
            </p:spPr>
            <p:style>
              <a:lnRef idx="1">
                <a:schemeClr val="dk1"/>
              </a:lnRef>
              <a:fillRef idx="0">
                <a:schemeClr val="dk1"/>
              </a:fillRef>
              <a:effectRef idx="0">
                <a:schemeClr val="dk1"/>
              </a:effectRef>
              <a:fontRef idx="minor">
                <a:schemeClr val="tx1"/>
              </a:fontRef>
            </p:style>
          </p:cxnSp>
          <p:cxnSp>
            <p:nvCxnSpPr>
              <p:cNvPr id="823" name="Straight Connector 822"/>
              <p:cNvCxnSpPr/>
              <p:nvPr/>
            </p:nvCxnSpPr>
            <p:spPr>
              <a:xfrm flipV="1">
                <a:off x="3383594" y="4189462"/>
                <a:ext cx="0" cy="199418"/>
              </a:xfrm>
              <a:prstGeom prst="line">
                <a:avLst/>
              </a:prstGeom>
              <a:ln/>
            </p:spPr>
            <p:style>
              <a:lnRef idx="1">
                <a:schemeClr val="dk1"/>
              </a:lnRef>
              <a:fillRef idx="0">
                <a:schemeClr val="dk1"/>
              </a:fillRef>
              <a:effectRef idx="0">
                <a:schemeClr val="dk1"/>
              </a:effectRef>
              <a:fontRef idx="minor">
                <a:schemeClr val="tx1"/>
              </a:fontRef>
            </p:style>
          </p:cxnSp>
          <p:cxnSp>
            <p:nvCxnSpPr>
              <p:cNvPr id="824" name="Straight Connector 823"/>
              <p:cNvCxnSpPr/>
              <p:nvPr/>
            </p:nvCxnSpPr>
            <p:spPr>
              <a:xfrm flipV="1">
                <a:off x="3404618" y="4189462"/>
                <a:ext cx="0" cy="199418"/>
              </a:xfrm>
              <a:prstGeom prst="line">
                <a:avLst/>
              </a:prstGeom>
              <a:ln/>
            </p:spPr>
            <p:style>
              <a:lnRef idx="1">
                <a:schemeClr val="dk1"/>
              </a:lnRef>
              <a:fillRef idx="0">
                <a:schemeClr val="dk1"/>
              </a:fillRef>
              <a:effectRef idx="0">
                <a:schemeClr val="dk1"/>
              </a:effectRef>
              <a:fontRef idx="minor">
                <a:schemeClr val="tx1"/>
              </a:fontRef>
            </p:style>
          </p:cxnSp>
        </p:grpSp>
        <p:grpSp>
          <p:nvGrpSpPr>
            <p:cNvPr id="8528" name="Group 824"/>
            <p:cNvGrpSpPr>
              <a:grpSpLocks/>
            </p:cNvGrpSpPr>
            <p:nvPr/>
          </p:nvGrpSpPr>
          <p:grpSpPr bwMode="auto">
            <a:xfrm>
              <a:off x="6592819" y="2427592"/>
              <a:ext cx="267064" cy="124811"/>
              <a:chOff x="3082673" y="4190298"/>
              <a:chExt cx="321481" cy="199164"/>
            </a:xfrm>
          </p:grpSpPr>
          <p:cxnSp>
            <p:nvCxnSpPr>
              <p:cNvPr id="826" name="Straight Connector 825"/>
              <p:cNvCxnSpPr/>
              <p:nvPr/>
            </p:nvCxnSpPr>
            <p:spPr>
              <a:xfrm flipV="1">
                <a:off x="3083306" y="4190511"/>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827" name="Straight Connector 826"/>
              <p:cNvCxnSpPr/>
              <p:nvPr/>
            </p:nvCxnSpPr>
            <p:spPr>
              <a:xfrm flipV="1">
                <a:off x="3104329" y="4190511"/>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828" name="Straight Connector 827"/>
              <p:cNvCxnSpPr/>
              <p:nvPr/>
            </p:nvCxnSpPr>
            <p:spPr>
              <a:xfrm flipV="1">
                <a:off x="3125353" y="4190511"/>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829" name="Straight Connector 828"/>
              <p:cNvCxnSpPr/>
              <p:nvPr/>
            </p:nvCxnSpPr>
            <p:spPr>
              <a:xfrm flipV="1">
                <a:off x="3148287" y="4190511"/>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830" name="Straight Connector 829"/>
              <p:cNvCxnSpPr/>
              <p:nvPr/>
            </p:nvCxnSpPr>
            <p:spPr>
              <a:xfrm flipV="1">
                <a:off x="3169310" y="4190511"/>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831" name="Straight Connector 830"/>
              <p:cNvCxnSpPr/>
              <p:nvPr/>
            </p:nvCxnSpPr>
            <p:spPr>
              <a:xfrm flipV="1">
                <a:off x="3190334" y="4190511"/>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832" name="Straight Connector 831"/>
              <p:cNvCxnSpPr/>
              <p:nvPr/>
            </p:nvCxnSpPr>
            <p:spPr>
              <a:xfrm flipV="1">
                <a:off x="3211356" y="4190511"/>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833" name="Straight Connector 832"/>
              <p:cNvCxnSpPr/>
              <p:nvPr/>
            </p:nvCxnSpPr>
            <p:spPr>
              <a:xfrm flipV="1">
                <a:off x="3232380" y="4190511"/>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834" name="Straight Connector 833"/>
              <p:cNvCxnSpPr/>
              <p:nvPr/>
            </p:nvCxnSpPr>
            <p:spPr>
              <a:xfrm flipV="1">
                <a:off x="3255315" y="4190511"/>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835" name="Straight Connector 834"/>
              <p:cNvCxnSpPr/>
              <p:nvPr/>
            </p:nvCxnSpPr>
            <p:spPr>
              <a:xfrm flipV="1">
                <a:off x="3276337" y="4190511"/>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836" name="Straight Connector 835"/>
              <p:cNvCxnSpPr/>
              <p:nvPr/>
            </p:nvCxnSpPr>
            <p:spPr>
              <a:xfrm flipV="1">
                <a:off x="3297361" y="4190511"/>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837" name="Straight Connector 836"/>
              <p:cNvCxnSpPr/>
              <p:nvPr/>
            </p:nvCxnSpPr>
            <p:spPr>
              <a:xfrm flipV="1">
                <a:off x="3318384" y="4190511"/>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838" name="Straight Connector 837"/>
              <p:cNvCxnSpPr/>
              <p:nvPr/>
            </p:nvCxnSpPr>
            <p:spPr>
              <a:xfrm flipV="1">
                <a:off x="3339408" y="4190511"/>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839" name="Straight Connector 838"/>
              <p:cNvCxnSpPr/>
              <p:nvPr/>
            </p:nvCxnSpPr>
            <p:spPr>
              <a:xfrm flipV="1">
                <a:off x="3362342" y="4190511"/>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840" name="Straight Connector 839"/>
              <p:cNvCxnSpPr/>
              <p:nvPr/>
            </p:nvCxnSpPr>
            <p:spPr>
              <a:xfrm flipV="1">
                <a:off x="3383365" y="4190511"/>
                <a:ext cx="0" cy="199416"/>
              </a:xfrm>
              <a:prstGeom prst="line">
                <a:avLst/>
              </a:prstGeom>
              <a:ln/>
            </p:spPr>
            <p:style>
              <a:lnRef idx="1">
                <a:schemeClr val="dk1"/>
              </a:lnRef>
              <a:fillRef idx="0">
                <a:schemeClr val="dk1"/>
              </a:fillRef>
              <a:effectRef idx="0">
                <a:schemeClr val="dk1"/>
              </a:effectRef>
              <a:fontRef idx="minor">
                <a:schemeClr val="tx1"/>
              </a:fontRef>
            </p:style>
          </p:cxnSp>
          <p:cxnSp>
            <p:nvCxnSpPr>
              <p:cNvPr id="841" name="Straight Connector 840"/>
              <p:cNvCxnSpPr/>
              <p:nvPr/>
            </p:nvCxnSpPr>
            <p:spPr>
              <a:xfrm flipV="1">
                <a:off x="3404389" y="4190511"/>
                <a:ext cx="0" cy="199416"/>
              </a:xfrm>
              <a:prstGeom prst="line">
                <a:avLst/>
              </a:prstGeom>
              <a:ln/>
            </p:spPr>
            <p:style>
              <a:lnRef idx="1">
                <a:schemeClr val="dk1"/>
              </a:lnRef>
              <a:fillRef idx="0">
                <a:schemeClr val="dk1"/>
              </a:fillRef>
              <a:effectRef idx="0">
                <a:schemeClr val="dk1"/>
              </a:effectRef>
              <a:fontRef idx="minor">
                <a:schemeClr val="tx1"/>
              </a:fontRef>
            </p:style>
          </p:cxnSp>
        </p:grpSp>
        <p:grpSp>
          <p:nvGrpSpPr>
            <p:cNvPr id="8529" name="Group 841"/>
            <p:cNvGrpSpPr>
              <a:grpSpLocks/>
            </p:cNvGrpSpPr>
            <p:nvPr/>
          </p:nvGrpSpPr>
          <p:grpSpPr bwMode="auto">
            <a:xfrm>
              <a:off x="6877936" y="2427026"/>
              <a:ext cx="231457" cy="125292"/>
              <a:chOff x="3082673" y="4191097"/>
              <a:chExt cx="278619" cy="199931"/>
            </a:xfrm>
          </p:grpSpPr>
          <p:cxnSp>
            <p:nvCxnSpPr>
              <p:cNvPr id="843" name="Straight Connector 842"/>
              <p:cNvCxnSpPr/>
              <p:nvPr/>
            </p:nvCxnSpPr>
            <p:spPr>
              <a:xfrm flipV="1">
                <a:off x="3082199" y="4190313"/>
                <a:ext cx="0" cy="199417"/>
              </a:xfrm>
              <a:prstGeom prst="line">
                <a:avLst/>
              </a:prstGeom>
              <a:ln/>
            </p:spPr>
            <p:style>
              <a:lnRef idx="1">
                <a:schemeClr val="dk1"/>
              </a:lnRef>
              <a:fillRef idx="0">
                <a:schemeClr val="dk1"/>
              </a:fillRef>
              <a:effectRef idx="0">
                <a:schemeClr val="dk1"/>
              </a:effectRef>
              <a:fontRef idx="minor">
                <a:schemeClr val="tx1"/>
              </a:fontRef>
            </p:style>
          </p:cxnSp>
          <p:cxnSp>
            <p:nvCxnSpPr>
              <p:cNvPr id="844" name="Straight Connector 843"/>
              <p:cNvCxnSpPr/>
              <p:nvPr/>
            </p:nvCxnSpPr>
            <p:spPr>
              <a:xfrm flipV="1">
                <a:off x="3103223" y="4190313"/>
                <a:ext cx="0" cy="199417"/>
              </a:xfrm>
              <a:prstGeom prst="line">
                <a:avLst/>
              </a:prstGeom>
              <a:ln/>
            </p:spPr>
            <p:style>
              <a:lnRef idx="1">
                <a:schemeClr val="dk1"/>
              </a:lnRef>
              <a:fillRef idx="0">
                <a:schemeClr val="dk1"/>
              </a:fillRef>
              <a:effectRef idx="0">
                <a:schemeClr val="dk1"/>
              </a:effectRef>
              <a:fontRef idx="minor">
                <a:schemeClr val="tx1"/>
              </a:fontRef>
            </p:style>
          </p:cxnSp>
          <p:cxnSp>
            <p:nvCxnSpPr>
              <p:cNvPr id="845" name="Straight Connector 844"/>
              <p:cNvCxnSpPr/>
              <p:nvPr/>
            </p:nvCxnSpPr>
            <p:spPr>
              <a:xfrm flipV="1">
                <a:off x="3124245" y="4190313"/>
                <a:ext cx="0" cy="199417"/>
              </a:xfrm>
              <a:prstGeom prst="line">
                <a:avLst/>
              </a:prstGeom>
              <a:ln/>
            </p:spPr>
            <p:style>
              <a:lnRef idx="1">
                <a:schemeClr val="dk1"/>
              </a:lnRef>
              <a:fillRef idx="0">
                <a:schemeClr val="dk1"/>
              </a:fillRef>
              <a:effectRef idx="0">
                <a:schemeClr val="dk1"/>
              </a:effectRef>
              <a:fontRef idx="minor">
                <a:schemeClr val="tx1"/>
              </a:fontRef>
            </p:style>
          </p:cxnSp>
          <p:cxnSp>
            <p:nvCxnSpPr>
              <p:cNvPr id="846" name="Straight Connector 845"/>
              <p:cNvCxnSpPr/>
              <p:nvPr/>
            </p:nvCxnSpPr>
            <p:spPr>
              <a:xfrm flipV="1">
                <a:off x="3147180" y="4190313"/>
                <a:ext cx="0" cy="199417"/>
              </a:xfrm>
              <a:prstGeom prst="line">
                <a:avLst/>
              </a:prstGeom>
              <a:ln/>
            </p:spPr>
            <p:style>
              <a:lnRef idx="1">
                <a:schemeClr val="dk1"/>
              </a:lnRef>
              <a:fillRef idx="0">
                <a:schemeClr val="dk1"/>
              </a:fillRef>
              <a:effectRef idx="0">
                <a:schemeClr val="dk1"/>
              </a:effectRef>
              <a:fontRef idx="minor">
                <a:schemeClr val="tx1"/>
              </a:fontRef>
            </p:style>
          </p:cxnSp>
          <p:cxnSp>
            <p:nvCxnSpPr>
              <p:cNvPr id="847" name="Straight Connector 846"/>
              <p:cNvCxnSpPr/>
              <p:nvPr/>
            </p:nvCxnSpPr>
            <p:spPr>
              <a:xfrm flipV="1">
                <a:off x="3168204" y="4192213"/>
                <a:ext cx="0" cy="199415"/>
              </a:xfrm>
              <a:prstGeom prst="line">
                <a:avLst/>
              </a:prstGeom>
              <a:ln/>
            </p:spPr>
            <p:style>
              <a:lnRef idx="1">
                <a:schemeClr val="dk1"/>
              </a:lnRef>
              <a:fillRef idx="0">
                <a:schemeClr val="dk1"/>
              </a:fillRef>
              <a:effectRef idx="0">
                <a:schemeClr val="dk1"/>
              </a:effectRef>
              <a:fontRef idx="minor">
                <a:schemeClr val="tx1"/>
              </a:fontRef>
            </p:style>
          </p:cxnSp>
          <p:cxnSp>
            <p:nvCxnSpPr>
              <p:cNvPr id="848" name="Straight Connector 847"/>
              <p:cNvCxnSpPr/>
              <p:nvPr/>
            </p:nvCxnSpPr>
            <p:spPr>
              <a:xfrm flipV="1">
                <a:off x="3189226" y="4192213"/>
                <a:ext cx="0" cy="199415"/>
              </a:xfrm>
              <a:prstGeom prst="line">
                <a:avLst/>
              </a:prstGeom>
              <a:ln/>
            </p:spPr>
            <p:style>
              <a:lnRef idx="1">
                <a:schemeClr val="dk1"/>
              </a:lnRef>
              <a:fillRef idx="0">
                <a:schemeClr val="dk1"/>
              </a:fillRef>
              <a:effectRef idx="0">
                <a:schemeClr val="dk1"/>
              </a:effectRef>
              <a:fontRef idx="minor">
                <a:schemeClr val="tx1"/>
              </a:fontRef>
            </p:style>
          </p:cxnSp>
          <p:cxnSp>
            <p:nvCxnSpPr>
              <p:cNvPr id="849" name="Straight Connector 848"/>
              <p:cNvCxnSpPr/>
              <p:nvPr/>
            </p:nvCxnSpPr>
            <p:spPr>
              <a:xfrm flipV="1">
                <a:off x="3210250" y="4192213"/>
                <a:ext cx="0" cy="199415"/>
              </a:xfrm>
              <a:prstGeom prst="line">
                <a:avLst/>
              </a:prstGeom>
              <a:ln/>
            </p:spPr>
            <p:style>
              <a:lnRef idx="1">
                <a:schemeClr val="dk1"/>
              </a:lnRef>
              <a:fillRef idx="0">
                <a:schemeClr val="dk1"/>
              </a:fillRef>
              <a:effectRef idx="0">
                <a:schemeClr val="dk1"/>
              </a:effectRef>
              <a:fontRef idx="minor">
                <a:schemeClr val="tx1"/>
              </a:fontRef>
            </p:style>
          </p:cxnSp>
          <p:cxnSp>
            <p:nvCxnSpPr>
              <p:cNvPr id="850" name="Straight Connector 849"/>
              <p:cNvCxnSpPr/>
              <p:nvPr/>
            </p:nvCxnSpPr>
            <p:spPr>
              <a:xfrm flipV="1">
                <a:off x="3233185" y="4192213"/>
                <a:ext cx="0" cy="199415"/>
              </a:xfrm>
              <a:prstGeom prst="line">
                <a:avLst/>
              </a:prstGeom>
              <a:ln/>
            </p:spPr>
            <p:style>
              <a:lnRef idx="1">
                <a:schemeClr val="dk1"/>
              </a:lnRef>
              <a:fillRef idx="0">
                <a:schemeClr val="dk1"/>
              </a:fillRef>
              <a:effectRef idx="0">
                <a:schemeClr val="dk1"/>
              </a:effectRef>
              <a:fontRef idx="minor">
                <a:schemeClr val="tx1"/>
              </a:fontRef>
            </p:style>
          </p:cxnSp>
          <p:cxnSp>
            <p:nvCxnSpPr>
              <p:cNvPr id="851" name="Straight Connector 850"/>
              <p:cNvCxnSpPr/>
              <p:nvPr/>
            </p:nvCxnSpPr>
            <p:spPr>
              <a:xfrm flipV="1">
                <a:off x="3254208" y="4190313"/>
                <a:ext cx="0" cy="199417"/>
              </a:xfrm>
              <a:prstGeom prst="line">
                <a:avLst/>
              </a:prstGeom>
              <a:ln/>
            </p:spPr>
            <p:style>
              <a:lnRef idx="1">
                <a:schemeClr val="dk1"/>
              </a:lnRef>
              <a:fillRef idx="0">
                <a:schemeClr val="dk1"/>
              </a:fillRef>
              <a:effectRef idx="0">
                <a:schemeClr val="dk1"/>
              </a:effectRef>
              <a:fontRef idx="minor">
                <a:schemeClr val="tx1"/>
              </a:fontRef>
            </p:style>
          </p:cxnSp>
          <p:cxnSp>
            <p:nvCxnSpPr>
              <p:cNvPr id="852" name="Straight Connector 851"/>
              <p:cNvCxnSpPr/>
              <p:nvPr/>
            </p:nvCxnSpPr>
            <p:spPr>
              <a:xfrm flipV="1">
                <a:off x="3275232" y="4190313"/>
                <a:ext cx="0" cy="199417"/>
              </a:xfrm>
              <a:prstGeom prst="line">
                <a:avLst/>
              </a:prstGeom>
              <a:ln/>
            </p:spPr>
            <p:style>
              <a:lnRef idx="1">
                <a:schemeClr val="dk1"/>
              </a:lnRef>
              <a:fillRef idx="0">
                <a:schemeClr val="dk1"/>
              </a:fillRef>
              <a:effectRef idx="0">
                <a:schemeClr val="dk1"/>
              </a:effectRef>
              <a:fontRef idx="minor">
                <a:schemeClr val="tx1"/>
              </a:fontRef>
            </p:style>
          </p:cxnSp>
          <p:cxnSp>
            <p:nvCxnSpPr>
              <p:cNvPr id="853" name="Straight Connector 852"/>
              <p:cNvCxnSpPr/>
              <p:nvPr/>
            </p:nvCxnSpPr>
            <p:spPr>
              <a:xfrm flipV="1">
                <a:off x="3296254" y="4190313"/>
                <a:ext cx="0" cy="199417"/>
              </a:xfrm>
              <a:prstGeom prst="line">
                <a:avLst/>
              </a:prstGeom>
              <a:ln/>
            </p:spPr>
            <p:style>
              <a:lnRef idx="1">
                <a:schemeClr val="dk1"/>
              </a:lnRef>
              <a:fillRef idx="0">
                <a:schemeClr val="dk1"/>
              </a:fillRef>
              <a:effectRef idx="0">
                <a:schemeClr val="dk1"/>
              </a:effectRef>
              <a:fontRef idx="minor">
                <a:schemeClr val="tx1"/>
              </a:fontRef>
            </p:style>
          </p:cxnSp>
          <p:cxnSp>
            <p:nvCxnSpPr>
              <p:cNvPr id="854" name="Straight Connector 853"/>
              <p:cNvCxnSpPr/>
              <p:nvPr/>
            </p:nvCxnSpPr>
            <p:spPr>
              <a:xfrm flipV="1">
                <a:off x="3319189" y="4190313"/>
                <a:ext cx="0" cy="199417"/>
              </a:xfrm>
              <a:prstGeom prst="line">
                <a:avLst/>
              </a:prstGeom>
              <a:ln/>
            </p:spPr>
            <p:style>
              <a:lnRef idx="1">
                <a:schemeClr val="dk1"/>
              </a:lnRef>
              <a:fillRef idx="0">
                <a:schemeClr val="dk1"/>
              </a:fillRef>
              <a:effectRef idx="0">
                <a:schemeClr val="dk1"/>
              </a:effectRef>
              <a:fontRef idx="minor">
                <a:schemeClr val="tx1"/>
              </a:fontRef>
            </p:style>
          </p:cxnSp>
          <p:cxnSp>
            <p:nvCxnSpPr>
              <p:cNvPr id="855" name="Straight Connector 854"/>
              <p:cNvCxnSpPr/>
              <p:nvPr/>
            </p:nvCxnSpPr>
            <p:spPr>
              <a:xfrm flipV="1">
                <a:off x="3340213" y="4192213"/>
                <a:ext cx="0" cy="199415"/>
              </a:xfrm>
              <a:prstGeom prst="line">
                <a:avLst/>
              </a:prstGeom>
              <a:ln/>
            </p:spPr>
            <p:style>
              <a:lnRef idx="1">
                <a:schemeClr val="dk1"/>
              </a:lnRef>
              <a:fillRef idx="0">
                <a:schemeClr val="dk1"/>
              </a:fillRef>
              <a:effectRef idx="0">
                <a:schemeClr val="dk1"/>
              </a:effectRef>
              <a:fontRef idx="minor">
                <a:schemeClr val="tx1"/>
              </a:fontRef>
            </p:style>
          </p:cxnSp>
          <p:cxnSp>
            <p:nvCxnSpPr>
              <p:cNvPr id="856" name="Straight Connector 855"/>
              <p:cNvCxnSpPr/>
              <p:nvPr/>
            </p:nvCxnSpPr>
            <p:spPr>
              <a:xfrm flipV="1">
                <a:off x="3361235" y="4192213"/>
                <a:ext cx="0" cy="199415"/>
              </a:xfrm>
              <a:prstGeom prst="line">
                <a:avLst/>
              </a:prstGeom>
              <a:ln/>
            </p:spPr>
            <p:style>
              <a:lnRef idx="1">
                <a:schemeClr val="dk1"/>
              </a:lnRef>
              <a:fillRef idx="0">
                <a:schemeClr val="dk1"/>
              </a:fillRef>
              <a:effectRef idx="0">
                <a:schemeClr val="dk1"/>
              </a:effectRef>
              <a:fontRef idx="minor">
                <a:schemeClr val="tx1"/>
              </a:fontRef>
            </p:style>
          </p:cxnSp>
        </p:grpSp>
        <p:sp>
          <p:nvSpPr>
            <p:cNvPr id="8530" name="TextBox 864"/>
            <p:cNvSpPr txBox="1">
              <a:spLocks noChangeArrowheads="1"/>
            </p:cNvSpPr>
            <p:nvPr/>
          </p:nvSpPr>
          <p:spPr bwMode="auto">
            <a:xfrm>
              <a:off x="1401821" y="2693472"/>
              <a:ext cx="1133066" cy="26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1100" dirty="0">
                  <a:solidFill>
                    <a:schemeClr val="bg2"/>
                  </a:solidFill>
                </a:rPr>
                <a:t>CONTINUOUS</a:t>
              </a:r>
            </a:p>
          </p:txBody>
        </p:sp>
        <p:grpSp>
          <p:nvGrpSpPr>
            <p:cNvPr id="8531" name="Group 865"/>
            <p:cNvGrpSpPr>
              <a:grpSpLocks/>
            </p:cNvGrpSpPr>
            <p:nvPr/>
          </p:nvGrpSpPr>
          <p:grpSpPr bwMode="auto">
            <a:xfrm>
              <a:off x="7127979" y="2418632"/>
              <a:ext cx="231457" cy="125292"/>
              <a:chOff x="3082673" y="4191097"/>
              <a:chExt cx="278619" cy="199931"/>
            </a:xfrm>
          </p:grpSpPr>
          <p:cxnSp>
            <p:nvCxnSpPr>
              <p:cNvPr id="867" name="Straight Connector 866"/>
              <p:cNvCxnSpPr/>
              <p:nvPr/>
            </p:nvCxnSpPr>
            <p:spPr>
              <a:xfrm flipV="1">
                <a:off x="3083179" y="4190414"/>
                <a:ext cx="0" cy="199415"/>
              </a:xfrm>
              <a:prstGeom prst="line">
                <a:avLst/>
              </a:prstGeom>
              <a:ln/>
            </p:spPr>
            <p:style>
              <a:lnRef idx="1">
                <a:schemeClr val="dk1"/>
              </a:lnRef>
              <a:fillRef idx="0">
                <a:schemeClr val="dk1"/>
              </a:fillRef>
              <a:effectRef idx="0">
                <a:schemeClr val="dk1"/>
              </a:effectRef>
              <a:fontRef idx="minor">
                <a:schemeClr val="tx1"/>
              </a:fontRef>
            </p:style>
          </p:cxnSp>
          <p:cxnSp>
            <p:nvCxnSpPr>
              <p:cNvPr id="868" name="Straight Connector 867"/>
              <p:cNvCxnSpPr/>
              <p:nvPr/>
            </p:nvCxnSpPr>
            <p:spPr>
              <a:xfrm flipV="1">
                <a:off x="3104203" y="4190414"/>
                <a:ext cx="0" cy="199415"/>
              </a:xfrm>
              <a:prstGeom prst="line">
                <a:avLst/>
              </a:prstGeom>
              <a:ln/>
            </p:spPr>
            <p:style>
              <a:lnRef idx="1">
                <a:schemeClr val="dk1"/>
              </a:lnRef>
              <a:fillRef idx="0">
                <a:schemeClr val="dk1"/>
              </a:fillRef>
              <a:effectRef idx="0">
                <a:schemeClr val="dk1"/>
              </a:effectRef>
              <a:fontRef idx="minor">
                <a:schemeClr val="tx1"/>
              </a:fontRef>
            </p:style>
          </p:cxnSp>
          <p:cxnSp>
            <p:nvCxnSpPr>
              <p:cNvPr id="869" name="Straight Connector 868"/>
              <p:cNvCxnSpPr/>
              <p:nvPr/>
            </p:nvCxnSpPr>
            <p:spPr>
              <a:xfrm flipV="1">
                <a:off x="3125225" y="4190414"/>
                <a:ext cx="0" cy="199415"/>
              </a:xfrm>
              <a:prstGeom prst="line">
                <a:avLst/>
              </a:prstGeom>
              <a:ln/>
            </p:spPr>
            <p:style>
              <a:lnRef idx="1">
                <a:schemeClr val="dk1"/>
              </a:lnRef>
              <a:fillRef idx="0">
                <a:schemeClr val="dk1"/>
              </a:fillRef>
              <a:effectRef idx="0">
                <a:schemeClr val="dk1"/>
              </a:effectRef>
              <a:fontRef idx="minor">
                <a:schemeClr val="tx1"/>
              </a:fontRef>
            </p:style>
          </p:cxnSp>
          <p:cxnSp>
            <p:nvCxnSpPr>
              <p:cNvPr id="870" name="Straight Connector 869"/>
              <p:cNvCxnSpPr/>
              <p:nvPr/>
            </p:nvCxnSpPr>
            <p:spPr>
              <a:xfrm flipV="1">
                <a:off x="3148160" y="4190414"/>
                <a:ext cx="0" cy="199415"/>
              </a:xfrm>
              <a:prstGeom prst="line">
                <a:avLst/>
              </a:prstGeom>
              <a:ln/>
            </p:spPr>
            <p:style>
              <a:lnRef idx="1">
                <a:schemeClr val="dk1"/>
              </a:lnRef>
              <a:fillRef idx="0">
                <a:schemeClr val="dk1"/>
              </a:fillRef>
              <a:effectRef idx="0">
                <a:schemeClr val="dk1"/>
              </a:effectRef>
              <a:fontRef idx="minor">
                <a:schemeClr val="tx1"/>
              </a:fontRef>
            </p:style>
          </p:cxnSp>
          <p:cxnSp>
            <p:nvCxnSpPr>
              <p:cNvPr id="871" name="Straight Connector 870"/>
              <p:cNvCxnSpPr/>
              <p:nvPr/>
            </p:nvCxnSpPr>
            <p:spPr>
              <a:xfrm flipV="1">
                <a:off x="3169184" y="4192312"/>
                <a:ext cx="0" cy="199417"/>
              </a:xfrm>
              <a:prstGeom prst="line">
                <a:avLst/>
              </a:prstGeom>
              <a:ln/>
            </p:spPr>
            <p:style>
              <a:lnRef idx="1">
                <a:schemeClr val="dk1"/>
              </a:lnRef>
              <a:fillRef idx="0">
                <a:schemeClr val="dk1"/>
              </a:fillRef>
              <a:effectRef idx="0">
                <a:schemeClr val="dk1"/>
              </a:effectRef>
              <a:fontRef idx="minor">
                <a:schemeClr val="tx1"/>
              </a:fontRef>
            </p:style>
          </p:cxnSp>
          <p:cxnSp>
            <p:nvCxnSpPr>
              <p:cNvPr id="872" name="Straight Connector 871"/>
              <p:cNvCxnSpPr/>
              <p:nvPr/>
            </p:nvCxnSpPr>
            <p:spPr>
              <a:xfrm flipV="1">
                <a:off x="3190206" y="4192312"/>
                <a:ext cx="0" cy="199417"/>
              </a:xfrm>
              <a:prstGeom prst="line">
                <a:avLst/>
              </a:prstGeom>
              <a:ln/>
            </p:spPr>
            <p:style>
              <a:lnRef idx="1">
                <a:schemeClr val="dk1"/>
              </a:lnRef>
              <a:fillRef idx="0">
                <a:schemeClr val="dk1"/>
              </a:fillRef>
              <a:effectRef idx="0">
                <a:schemeClr val="dk1"/>
              </a:effectRef>
              <a:fontRef idx="minor">
                <a:schemeClr val="tx1"/>
              </a:fontRef>
            </p:style>
          </p:cxnSp>
          <p:cxnSp>
            <p:nvCxnSpPr>
              <p:cNvPr id="873" name="Straight Connector 872"/>
              <p:cNvCxnSpPr/>
              <p:nvPr/>
            </p:nvCxnSpPr>
            <p:spPr>
              <a:xfrm flipV="1">
                <a:off x="3211230" y="4192312"/>
                <a:ext cx="0" cy="199417"/>
              </a:xfrm>
              <a:prstGeom prst="line">
                <a:avLst/>
              </a:prstGeom>
              <a:ln/>
            </p:spPr>
            <p:style>
              <a:lnRef idx="1">
                <a:schemeClr val="dk1"/>
              </a:lnRef>
              <a:fillRef idx="0">
                <a:schemeClr val="dk1"/>
              </a:fillRef>
              <a:effectRef idx="0">
                <a:schemeClr val="dk1"/>
              </a:effectRef>
              <a:fontRef idx="minor">
                <a:schemeClr val="tx1"/>
              </a:fontRef>
            </p:style>
          </p:cxnSp>
          <p:cxnSp>
            <p:nvCxnSpPr>
              <p:cNvPr id="874" name="Straight Connector 873"/>
              <p:cNvCxnSpPr/>
              <p:nvPr/>
            </p:nvCxnSpPr>
            <p:spPr>
              <a:xfrm flipV="1">
                <a:off x="3234165" y="4192312"/>
                <a:ext cx="0" cy="199417"/>
              </a:xfrm>
              <a:prstGeom prst="line">
                <a:avLst/>
              </a:prstGeom>
              <a:ln/>
            </p:spPr>
            <p:style>
              <a:lnRef idx="1">
                <a:schemeClr val="dk1"/>
              </a:lnRef>
              <a:fillRef idx="0">
                <a:schemeClr val="dk1"/>
              </a:fillRef>
              <a:effectRef idx="0">
                <a:schemeClr val="dk1"/>
              </a:effectRef>
              <a:fontRef idx="minor">
                <a:schemeClr val="tx1"/>
              </a:fontRef>
            </p:style>
          </p:cxnSp>
          <p:cxnSp>
            <p:nvCxnSpPr>
              <p:cNvPr id="875" name="Straight Connector 874"/>
              <p:cNvCxnSpPr/>
              <p:nvPr/>
            </p:nvCxnSpPr>
            <p:spPr>
              <a:xfrm flipV="1">
                <a:off x="3255188" y="4190414"/>
                <a:ext cx="0" cy="199415"/>
              </a:xfrm>
              <a:prstGeom prst="line">
                <a:avLst/>
              </a:prstGeom>
              <a:ln/>
            </p:spPr>
            <p:style>
              <a:lnRef idx="1">
                <a:schemeClr val="dk1"/>
              </a:lnRef>
              <a:fillRef idx="0">
                <a:schemeClr val="dk1"/>
              </a:fillRef>
              <a:effectRef idx="0">
                <a:schemeClr val="dk1"/>
              </a:effectRef>
              <a:fontRef idx="minor">
                <a:schemeClr val="tx1"/>
              </a:fontRef>
            </p:style>
          </p:cxnSp>
          <p:cxnSp>
            <p:nvCxnSpPr>
              <p:cNvPr id="876" name="Straight Connector 875"/>
              <p:cNvCxnSpPr/>
              <p:nvPr/>
            </p:nvCxnSpPr>
            <p:spPr>
              <a:xfrm flipV="1">
                <a:off x="3276212" y="4190414"/>
                <a:ext cx="0" cy="199415"/>
              </a:xfrm>
              <a:prstGeom prst="line">
                <a:avLst/>
              </a:prstGeom>
              <a:ln/>
            </p:spPr>
            <p:style>
              <a:lnRef idx="1">
                <a:schemeClr val="dk1"/>
              </a:lnRef>
              <a:fillRef idx="0">
                <a:schemeClr val="dk1"/>
              </a:fillRef>
              <a:effectRef idx="0">
                <a:schemeClr val="dk1"/>
              </a:effectRef>
              <a:fontRef idx="minor">
                <a:schemeClr val="tx1"/>
              </a:fontRef>
            </p:style>
          </p:cxnSp>
          <p:cxnSp>
            <p:nvCxnSpPr>
              <p:cNvPr id="877" name="Straight Connector 876"/>
              <p:cNvCxnSpPr/>
              <p:nvPr/>
            </p:nvCxnSpPr>
            <p:spPr>
              <a:xfrm flipV="1">
                <a:off x="3297234" y="4190414"/>
                <a:ext cx="0" cy="199415"/>
              </a:xfrm>
              <a:prstGeom prst="line">
                <a:avLst/>
              </a:prstGeom>
              <a:ln/>
            </p:spPr>
            <p:style>
              <a:lnRef idx="1">
                <a:schemeClr val="dk1"/>
              </a:lnRef>
              <a:fillRef idx="0">
                <a:schemeClr val="dk1"/>
              </a:fillRef>
              <a:effectRef idx="0">
                <a:schemeClr val="dk1"/>
              </a:effectRef>
              <a:fontRef idx="minor">
                <a:schemeClr val="tx1"/>
              </a:fontRef>
            </p:style>
          </p:cxnSp>
          <p:cxnSp>
            <p:nvCxnSpPr>
              <p:cNvPr id="878" name="Straight Connector 877"/>
              <p:cNvCxnSpPr/>
              <p:nvPr/>
            </p:nvCxnSpPr>
            <p:spPr>
              <a:xfrm flipV="1">
                <a:off x="3320169" y="4190414"/>
                <a:ext cx="0" cy="199415"/>
              </a:xfrm>
              <a:prstGeom prst="line">
                <a:avLst/>
              </a:prstGeom>
              <a:ln/>
            </p:spPr>
            <p:style>
              <a:lnRef idx="1">
                <a:schemeClr val="dk1"/>
              </a:lnRef>
              <a:fillRef idx="0">
                <a:schemeClr val="dk1"/>
              </a:fillRef>
              <a:effectRef idx="0">
                <a:schemeClr val="dk1"/>
              </a:effectRef>
              <a:fontRef idx="minor">
                <a:schemeClr val="tx1"/>
              </a:fontRef>
            </p:style>
          </p:cxnSp>
          <p:cxnSp>
            <p:nvCxnSpPr>
              <p:cNvPr id="879" name="Straight Connector 878"/>
              <p:cNvCxnSpPr/>
              <p:nvPr/>
            </p:nvCxnSpPr>
            <p:spPr>
              <a:xfrm flipV="1">
                <a:off x="3341193" y="4192312"/>
                <a:ext cx="0" cy="199417"/>
              </a:xfrm>
              <a:prstGeom prst="line">
                <a:avLst/>
              </a:prstGeom>
              <a:ln/>
            </p:spPr>
            <p:style>
              <a:lnRef idx="1">
                <a:schemeClr val="dk1"/>
              </a:lnRef>
              <a:fillRef idx="0">
                <a:schemeClr val="dk1"/>
              </a:fillRef>
              <a:effectRef idx="0">
                <a:schemeClr val="dk1"/>
              </a:effectRef>
              <a:fontRef idx="minor">
                <a:schemeClr val="tx1"/>
              </a:fontRef>
            </p:style>
          </p:cxnSp>
          <p:cxnSp>
            <p:nvCxnSpPr>
              <p:cNvPr id="880" name="Straight Connector 879"/>
              <p:cNvCxnSpPr/>
              <p:nvPr/>
            </p:nvCxnSpPr>
            <p:spPr>
              <a:xfrm flipV="1">
                <a:off x="3362215" y="4192312"/>
                <a:ext cx="0" cy="199417"/>
              </a:xfrm>
              <a:prstGeom prst="line">
                <a:avLst/>
              </a:prstGeom>
              <a:ln/>
            </p:spPr>
            <p:style>
              <a:lnRef idx="1">
                <a:schemeClr val="dk1"/>
              </a:lnRef>
              <a:fillRef idx="0">
                <a:schemeClr val="dk1"/>
              </a:fillRef>
              <a:effectRef idx="0">
                <a:schemeClr val="dk1"/>
              </a:effectRef>
              <a:fontRef idx="minor">
                <a:schemeClr val="tx1"/>
              </a:fontRef>
            </p:style>
          </p:cxnSp>
        </p:grpSp>
        <p:grpSp>
          <p:nvGrpSpPr>
            <p:cNvPr id="8532" name="Group 880"/>
            <p:cNvGrpSpPr>
              <a:grpSpLocks/>
            </p:cNvGrpSpPr>
            <p:nvPr/>
          </p:nvGrpSpPr>
          <p:grpSpPr bwMode="auto">
            <a:xfrm>
              <a:off x="7382302" y="2418632"/>
              <a:ext cx="178034" cy="125292"/>
              <a:chOff x="3082673" y="4191097"/>
              <a:chExt cx="214310" cy="199931"/>
            </a:xfrm>
          </p:grpSpPr>
          <p:cxnSp>
            <p:nvCxnSpPr>
              <p:cNvPr id="882" name="Straight Connector 881"/>
              <p:cNvCxnSpPr/>
              <p:nvPr/>
            </p:nvCxnSpPr>
            <p:spPr>
              <a:xfrm flipV="1">
                <a:off x="3082828" y="4190414"/>
                <a:ext cx="0" cy="199415"/>
              </a:xfrm>
              <a:prstGeom prst="line">
                <a:avLst/>
              </a:prstGeom>
              <a:ln/>
            </p:spPr>
            <p:style>
              <a:lnRef idx="1">
                <a:schemeClr val="dk1"/>
              </a:lnRef>
              <a:fillRef idx="0">
                <a:schemeClr val="dk1"/>
              </a:fillRef>
              <a:effectRef idx="0">
                <a:schemeClr val="dk1"/>
              </a:effectRef>
              <a:fontRef idx="minor">
                <a:schemeClr val="tx1"/>
              </a:fontRef>
            </p:style>
          </p:cxnSp>
          <p:cxnSp>
            <p:nvCxnSpPr>
              <p:cNvPr id="883" name="Straight Connector 882"/>
              <p:cNvCxnSpPr/>
              <p:nvPr/>
            </p:nvCxnSpPr>
            <p:spPr>
              <a:xfrm flipV="1">
                <a:off x="3103852" y="4190414"/>
                <a:ext cx="0" cy="199415"/>
              </a:xfrm>
              <a:prstGeom prst="line">
                <a:avLst/>
              </a:prstGeom>
              <a:ln/>
            </p:spPr>
            <p:style>
              <a:lnRef idx="1">
                <a:schemeClr val="dk1"/>
              </a:lnRef>
              <a:fillRef idx="0">
                <a:schemeClr val="dk1"/>
              </a:fillRef>
              <a:effectRef idx="0">
                <a:schemeClr val="dk1"/>
              </a:effectRef>
              <a:fontRef idx="minor">
                <a:schemeClr val="tx1"/>
              </a:fontRef>
            </p:style>
          </p:cxnSp>
          <p:cxnSp>
            <p:nvCxnSpPr>
              <p:cNvPr id="884" name="Straight Connector 883"/>
              <p:cNvCxnSpPr/>
              <p:nvPr/>
            </p:nvCxnSpPr>
            <p:spPr>
              <a:xfrm flipV="1">
                <a:off x="3124875" y="4190414"/>
                <a:ext cx="0" cy="199415"/>
              </a:xfrm>
              <a:prstGeom prst="line">
                <a:avLst/>
              </a:prstGeom>
              <a:ln/>
            </p:spPr>
            <p:style>
              <a:lnRef idx="1">
                <a:schemeClr val="dk1"/>
              </a:lnRef>
              <a:fillRef idx="0">
                <a:schemeClr val="dk1"/>
              </a:fillRef>
              <a:effectRef idx="0">
                <a:schemeClr val="dk1"/>
              </a:effectRef>
              <a:fontRef idx="minor">
                <a:schemeClr val="tx1"/>
              </a:fontRef>
            </p:style>
          </p:cxnSp>
          <p:cxnSp>
            <p:nvCxnSpPr>
              <p:cNvPr id="885" name="Straight Connector 884"/>
              <p:cNvCxnSpPr/>
              <p:nvPr/>
            </p:nvCxnSpPr>
            <p:spPr>
              <a:xfrm flipV="1">
                <a:off x="3147809" y="4190414"/>
                <a:ext cx="0" cy="199415"/>
              </a:xfrm>
              <a:prstGeom prst="line">
                <a:avLst/>
              </a:prstGeom>
              <a:ln/>
            </p:spPr>
            <p:style>
              <a:lnRef idx="1">
                <a:schemeClr val="dk1"/>
              </a:lnRef>
              <a:fillRef idx="0">
                <a:schemeClr val="dk1"/>
              </a:fillRef>
              <a:effectRef idx="0">
                <a:schemeClr val="dk1"/>
              </a:effectRef>
              <a:fontRef idx="minor">
                <a:schemeClr val="tx1"/>
              </a:fontRef>
            </p:style>
          </p:cxnSp>
          <p:cxnSp>
            <p:nvCxnSpPr>
              <p:cNvPr id="886" name="Straight Connector 885"/>
              <p:cNvCxnSpPr/>
              <p:nvPr/>
            </p:nvCxnSpPr>
            <p:spPr>
              <a:xfrm flipV="1">
                <a:off x="3168833" y="4192312"/>
                <a:ext cx="0" cy="199417"/>
              </a:xfrm>
              <a:prstGeom prst="line">
                <a:avLst/>
              </a:prstGeom>
              <a:ln/>
            </p:spPr>
            <p:style>
              <a:lnRef idx="1">
                <a:schemeClr val="dk1"/>
              </a:lnRef>
              <a:fillRef idx="0">
                <a:schemeClr val="dk1"/>
              </a:fillRef>
              <a:effectRef idx="0">
                <a:schemeClr val="dk1"/>
              </a:effectRef>
              <a:fontRef idx="minor">
                <a:schemeClr val="tx1"/>
              </a:fontRef>
            </p:style>
          </p:cxnSp>
          <p:cxnSp>
            <p:nvCxnSpPr>
              <p:cNvPr id="887" name="Straight Connector 886"/>
              <p:cNvCxnSpPr/>
              <p:nvPr/>
            </p:nvCxnSpPr>
            <p:spPr>
              <a:xfrm flipV="1">
                <a:off x="3189856" y="4192312"/>
                <a:ext cx="0" cy="199417"/>
              </a:xfrm>
              <a:prstGeom prst="line">
                <a:avLst/>
              </a:prstGeom>
              <a:ln/>
            </p:spPr>
            <p:style>
              <a:lnRef idx="1">
                <a:schemeClr val="dk1"/>
              </a:lnRef>
              <a:fillRef idx="0">
                <a:schemeClr val="dk1"/>
              </a:fillRef>
              <a:effectRef idx="0">
                <a:schemeClr val="dk1"/>
              </a:effectRef>
              <a:fontRef idx="minor">
                <a:schemeClr val="tx1"/>
              </a:fontRef>
            </p:style>
          </p:cxnSp>
          <p:cxnSp>
            <p:nvCxnSpPr>
              <p:cNvPr id="888" name="Straight Connector 887"/>
              <p:cNvCxnSpPr/>
              <p:nvPr/>
            </p:nvCxnSpPr>
            <p:spPr>
              <a:xfrm flipV="1">
                <a:off x="3210880" y="4192312"/>
                <a:ext cx="0" cy="199417"/>
              </a:xfrm>
              <a:prstGeom prst="line">
                <a:avLst/>
              </a:prstGeom>
              <a:ln/>
            </p:spPr>
            <p:style>
              <a:lnRef idx="1">
                <a:schemeClr val="dk1"/>
              </a:lnRef>
              <a:fillRef idx="0">
                <a:schemeClr val="dk1"/>
              </a:fillRef>
              <a:effectRef idx="0">
                <a:schemeClr val="dk1"/>
              </a:effectRef>
              <a:fontRef idx="minor">
                <a:schemeClr val="tx1"/>
              </a:fontRef>
            </p:style>
          </p:cxnSp>
          <p:cxnSp>
            <p:nvCxnSpPr>
              <p:cNvPr id="889" name="Straight Connector 888"/>
              <p:cNvCxnSpPr/>
              <p:nvPr/>
            </p:nvCxnSpPr>
            <p:spPr>
              <a:xfrm flipV="1">
                <a:off x="3231902" y="4192312"/>
                <a:ext cx="0" cy="199417"/>
              </a:xfrm>
              <a:prstGeom prst="line">
                <a:avLst/>
              </a:prstGeom>
              <a:ln/>
            </p:spPr>
            <p:style>
              <a:lnRef idx="1">
                <a:schemeClr val="dk1"/>
              </a:lnRef>
              <a:fillRef idx="0">
                <a:schemeClr val="dk1"/>
              </a:fillRef>
              <a:effectRef idx="0">
                <a:schemeClr val="dk1"/>
              </a:effectRef>
              <a:fontRef idx="minor">
                <a:schemeClr val="tx1"/>
              </a:fontRef>
            </p:style>
          </p:cxnSp>
          <p:cxnSp>
            <p:nvCxnSpPr>
              <p:cNvPr id="890" name="Straight Connector 889"/>
              <p:cNvCxnSpPr/>
              <p:nvPr/>
            </p:nvCxnSpPr>
            <p:spPr>
              <a:xfrm flipV="1">
                <a:off x="3254837" y="4190414"/>
                <a:ext cx="0" cy="199415"/>
              </a:xfrm>
              <a:prstGeom prst="line">
                <a:avLst/>
              </a:prstGeom>
              <a:ln/>
            </p:spPr>
            <p:style>
              <a:lnRef idx="1">
                <a:schemeClr val="dk1"/>
              </a:lnRef>
              <a:fillRef idx="0">
                <a:schemeClr val="dk1"/>
              </a:fillRef>
              <a:effectRef idx="0">
                <a:schemeClr val="dk1"/>
              </a:effectRef>
              <a:fontRef idx="minor">
                <a:schemeClr val="tx1"/>
              </a:fontRef>
            </p:style>
          </p:cxnSp>
          <p:cxnSp>
            <p:nvCxnSpPr>
              <p:cNvPr id="891" name="Straight Connector 890"/>
              <p:cNvCxnSpPr/>
              <p:nvPr/>
            </p:nvCxnSpPr>
            <p:spPr>
              <a:xfrm flipV="1">
                <a:off x="3275860" y="4190414"/>
                <a:ext cx="0" cy="199415"/>
              </a:xfrm>
              <a:prstGeom prst="line">
                <a:avLst/>
              </a:prstGeom>
              <a:ln/>
            </p:spPr>
            <p:style>
              <a:lnRef idx="1">
                <a:schemeClr val="dk1"/>
              </a:lnRef>
              <a:fillRef idx="0">
                <a:schemeClr val="dk1"/>
              </a:fillRef>
              <a:effectRef idx="0">
                <a:schemeClr val="dk1"/>
              </a:effectRef>
              <a:fontRef idx="minor">
                <a:schemeClr val="tx1"/>
              </a:fontRef>
            </p:style>
          </p:cxnSp>
          <p:cxnSp>
            <p:nvCxnSpPr>
              <p:cNvPr id="892" name="Straight Connector 891"/>
              <p:cNvCxnSpPr/>
              <p:nvPr/>
            </p:nvCxnSpPr>
            <p:spPr>
              <a:xfrm flipV="1">
                <a:off x="3296883" y="4190414"/>
                <a:ext cx="0" cy="199415"/>
              </a:xfrm>
              <a:prstGeom prst="line">
                <a:avLst/>
              </a:prstGeom>
              <a:ln/>
            </p:spPr>
            <p:style>
              <a:lnRef idx="1">
                <a:schemeClr val="dk1"/>
              </a:lnRef>
              <a:fillRef idx="0">
                <a:schemeClr val="dk1"/>
              </a:fillRef>
              <a:effectRef idx="0">
                <a:schemeClr val="dk1"/>
              </a:effectRef>
              <a:fontRef idx="minor">
                <a:schemeClr val="tx1"/>
              </a:fontRef>
            </p:style>
          </p:cxnSp>
        </p:grpSp>
        <p:sp>
          <p:nvSpPr>
            <p:cNvPr id="895" name="Rectangle 894"/>
            <p:cNvSpPr/>
            <p:nvPr/>
          </p:nvSpPr>
          <p:spPr>
            <a:xfrm>
              <a:off x="3163916" y="2513419"/>
              <a:ext cx="4409039" cy="70221"/>
            </a:xfrm>
            <a:prstGeom prst="rect">
              <a:avLst/>
            </a:prstGeom>
            <a:ln>
              <a:noFill/>
            </a:ln>
          </p:spPr>
          <p:style>
            <a:lnRef idx="2">
              <a:schemeClr val="dk1"/>
            </a:lnRef>
            <a:fillRef idx="1">
              <a:schemeClr val="lt1"/>
            </a:fillRef>
            <a:effectRef idx="0">
              <a:schemeClr val="dk1"/>
            </a:effectRef>
            <a:fontRef idx="minor">
              <a:schemeClr val="dk1"/>
            </a:fontRef>
          </p:style>
          <p:txBody>
            <a:bodyPr anchor="ctr"/>
            <a:lstStyle/>
            <a:p>
              <a:pPr algn="ctr">
                <a:defRPr/>
              </a:pPr>
              <a:endParaRPr lang="en-US" dirty="0"/>
            </a:p>
          </p:txBody>
        </p:sp>
        <p:sp>
          <p:nvSpPr>
            <p:cNvPr id="896" name="Rectangle 895"/>
            <p:cNvSpPr/>
            <p:nvPr/>
          </p:nvSpPr>
          <p:spPr>
            <a:xfrm>
              <a:off x="3163916" y="2396781"/>
              <a:ext cx="4409039" cy="71411"/>
            </a:xfrm>
            <a:prstGeom prst="rect">
              <a:avLst/>
            </a:prstGeom>
            <a:ln>
              <a:noFill/>
            </a:ln>
          </p:spPr>
          <p:style>
            <a:lnRef idx="2">
              <a:schemeClr val="dk1"/>
            </a:lnRef>
            <a:fillRef idx="1">
              <a:schemeClr val="lt1"/>
            </a:fillRef>
            <a:effectRef idx="0">
              <a:schemeClr val="dk1"/>
            </a:effectRef>
            <a:fontRef idx="minor">
              <a:schemeClr val="dk1"/>
            </a:fontRef>
          </p:style>
          <p:txBody>
            <a:bodyPr anchor="ctr"/>
            <a:lstStyle/>
            <a:p>
              <a:pPr algn="ctr">
                <a:defRPr/>
              </a:pPr>
              <a:endParaRPr lang="en-US" dirty="0"/>
            </a:p>
          </p:txBody>
        </p:sp>
        <p:grpSp>
          <p:nvGrpSpPr>
            <p:cNvPr id="8535" name="Group 896"/>
            <p:cNvGrpSpPr>
              <a:grpSpLocks/>
            </p:cNvGrpSpPr>
            <p:nvPr/>
          </p:nvGrpSpPr>
          <p:grpSpPr bwMode="auto">
            <a:xfrm>
              <a:off x="3152508" y="2283502"/>
              <a:ext cx="3962372" cy="249693"/>
              <a:chOff x="2129561" y="3175119"/>
              <a:chExt cx="4959399" cy="667395"/>
            </a:xfrm>
          </p:grpSpPr>
          <p:sp>
            <p:nvSpPr>
              <p:cNvPr id="8538" name="TextBox 897"/>
              <p:cNvSpPr txBox="1">
                <a:spLocks noChangeArrowheads="1"/>
              </p:cNvSpPr>
              <p:nvPr/>
            </p:nvSpPr>
            <p:spPr bwMode="auto">
              <a:xfrm>
                <a:off x="2129561" y="3184644"/>
                <a:ext cx="561232" cy="657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1000" dirty="0">
                    <a:solidFill>
                      <a:schemeClr val="tx2"/>
                    </a:solidFill>
                  </a:rPr>
                  <a:t>8AM</a:t>
                </a:r>
              </a:p>
            </p:txBody>
          </p:sp>
          <p:sp>
            <p:nvSpPr>
              <p:cNvPr id="8539" name="TextBox 898"/>
              <p:cNvSpPr txBox="1">
                <a:spLocks noChangeArrowheads="1"/>
              </p:cNvSpPr>
              <p:nvPr/>
            </p:nvSpPr>
            <p:spPr bwMode="auto">
              <a:xfrm>
                <a:off x="2703949" y="3175119"/>
                <a:ext cx="650510" cy="65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1000" dirty="0">
                    <a:solidFill>
                      <a:schemeClr val="tx2"/>
                    </a:solidFill>
                  </a:rPr>
                  <a:t>10AM</a:t>
                </a:r>
              </a:p>
            </p:txBody>
          </p:sp>
          <p:sp>
            <p:nvSpPr>
              <p:cNvPr id="8540" name="TextBox 899"/>
              <p:cNvSpPr txBox="1">
                <a:spLocks noChangeArrowheads="1"/>
              </p:cNvSpPr>
              <p:nvPr/>
            </p:nvSpPr>
            <p:spPr bwMode="auto">
              <a:xfrm>
                <a:off x="3333298" y="3175119"/>
                <a:ext cx="650510" cy="65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1000" dirty="0">
                    <a:solidFill>
                      <a:schemeClr val="tx2"/>
                    </a:solidFill>
                  </a:rPr>
                  <a:t>12PM</a:t>
                </a:r>
              </a:p>
            </p:txBody>
          </p:sp>
          <p:sp>
            <p:nvSpPr>
              <p:cNvPr id="8541" name="TextBox 900"/>
              <p:cNvSpPr txBox="1">
                <a:spLocks noChangeArrowheads="1"/>
              </p:cNvSpPr>
              <p:nvPr/>
            </p:nvSpPr>
            <p:spPr bwMode="auto">
              <a:xfrm>
                <a:off x="4024336" y="3175122"/>
                <a:ext cx="561232" cy="65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1000" dirty="0">
                    <a:solidFill>
                      <a:schemeClr val="tx2"/>
                    </a:solidFill>
                  </a:rPr>
                  <a:t>2PM</a:t>
                </a:r>
              </a:p>
            </p:txBody>
          </p:sp>
          <p:sp>
            <p:nvSpPr>
              <p:cNvPr id="8542" name="TextBox 901"/>
              <p:cNvSpPr txBox="1">
                <a:spLocks noChangeArrowheads="1"/>
              </p:cNvSpPr>
              <p:nvPr/>
            </p:nvSpPr>
            <p:spPr bwMode="auto">
              <a:xfrm>
                <a:off x="4653685" y="3175122"/>
                <a:ext cx="561232" cy="65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1000" dirty="0">
                    <a:solidFill>
                      <a:schemeClr val="tx2"/>
                    </a:solidFill>
                  </a:rPr>
                  <a:t>4PM</a:t>
                </a:r>
              </a:p>
            </p:txBody>
          </p:sp>
          <p:sp>
            <p:nvSpPr>
              <p:cNvPr id="8543" name="TextBox 902"/>
              <p:cNvSpPr txBox="1">
                <a:spLocks noChangeArrowheads="1"/>
              </p:cNvSpPr>
              <p:nvPr/>
            </p:nvSpPr>
            <p:spPr bwMode="auto">
              <a:xfrm>
                <a:off x="5272713" y="3175119"/>
                <a:ext cx="561232" cy="65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1000" dirty="0">
                    <a:solidFill>
                      <a:schemeClr val="tx2"/>
                    </a:solidFill>
                  </a:rPr>
                  <a:t>6PM</a:t>
                </a:r>
              </a:p>
            </p:txBody>
          </p:sp>
          <p:sp>
            <p:nvSpPr>
              <p:cNvPr id="8544" name="TextBox 903"/>
              <p:cNvSpPr txBox="1">
                <a:spLocks noChangeArrowheads="1"/>
              </p:cNvSpPr>
              <p:nvPr/>
            </p:nvSpPr>
            <p:spPr bwMode="auto">
              <a:xfrm>
                <a:off x="5902064" y="3175119"/>
                <a:ext cx="561232" cy="65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1000" dirty="0">
                    <a:solidFill>
                      <a:schemeClr val="tx2"/>
                    </a:solidFill>
                  </a:rPr>
                  <a:t>8PM</a:t>
                </a:r>
              </a:p>
            </p:txBody>
          </p:sp>
          <p:sp>
            <p:nvSpPr>
              <p:cNvPr id="8545" name="TextBox 904"/>
              <p:cNvSpPr txBox="1">
                <a:spLocks noChangeArrowheads="1"/>
              </p:cNvSpPr>
              <p:nvPr/>
            </p:nvSpPr>
            <p:spPr bwMode="auto">
              <a:xfrm>
                <a:off x="6438450" y="3175119"/>
                <a:ext cx="650510" cy="65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1000" dirty="0">
                    <a:solidFill>
                      <a:schemeClr val="tx2"/>
                    </a:solidFill>
                  </a:rPr>
                  <a:t>10PM</a:t>
                </a:r>
              </a:p>
            </p:txBody>
          </p:sp>
        </p:grpSp>
        <p:sp>
          <p:nvSpPr>
            <p:cNvPr id="8536" name="TextBox 906"/>
            <p:cNvSpPr txBox="1">
              <a:spLocks noChangeArrowheads="1"/>
            </p:cNvSpPr>
            <p:nvPr/>
          </p:nvSpPr>
          <p:spPr bwMode="auto">
            <a:xfrm>
              <a:off x="7096271" y="2282901"/>
              <a:ext cx="519733" cy="246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1000" dirty="0">
                  <a:solidFill>
                    <a:schemeClr val="tx2"/>
                  </a:solidFill>
                </a:rPr>
                <a:t>12AM</a:t>
              </a:r>
            </a:p>
          </p:txBody>
        </p:sp>
        <p:pic>
          <p:nvPicPr>
            <p:cNvPr id="8537" name="Picture 2"/>
            <p:cNvPicPr>
              <a:picLocks noChangeAspect="1"/>
            </p:cNvPicPr>
            <p:nvPr/>
          </p:nvPicPr>
          <p:blipFill>
            <a:blip r:embed="rId5" cstate="email">
              <a:extLst>
                <a:ext uri="{28A0092B-C50C-407E-A947-70E740481C1C}">
                  <a14:useLocalDpi xmlns:a14="http://schemas.microsoft.com/office/drawing/2010/main" val="0"/>
                </a:ext>
              </a:extLst>
            </a:blip>
            <a:srcRect l="20219" r="27917"/>
            <a:stretch>
              <a:fillRect/>
            </a:stretch>
          </p:blipFill>
          <p:spPr bwMode="auto">
            <a:xfrm>
              <a:off x="1606858" y="2155173"/>
              <a:ext cx="550418" cy="611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4" name="Rounded Rectangle 313"/>
          <p:cNvSpPr/>
          <p:nvPr/>
        </p:nvSpPr>
        <p:spPr>
          <a:xfrm>
            <a:off x="625544" y="2976503"/>
            <a:ext cx="6426200" cy="708422"/>
          </a:xfrm>
          <a:prstGeom prst="roundRect">
            <a:avLst/>
          </a:prstGeom>
          <a:gradFill>
            <a:gsLst>
              <a:gs pos="0">
                <a:schemeClr val="dk1">
                  <a:tint val="50000"/>
                  <a:satMod val="300000"/>
                  <a:lumMod val="40000"/>
                  <a:lumOff val="60000"/>
                </a:schemeClr>
              </a:gs>
              <a:gs pos="100000">
                <a:schemeClr val="bg1"/>
              </a:gs>
            </a:gsLst>
            <a:lin ang="13500000" scaled="0"/>
          </a:gradFill>
          <a:ln w="12700">
            <a:solidFill>
              <a:schemeClr val="bg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dirty="0"/>
          </a:p>
        </p:txBody>
      </p:sp>
      <p:pic>
        <p:nvPicPr>
          <p:cNvPr id="8197" name="Picture 2" descr="C:\Users\prahlm\AppData\Local\Microsoft\Windows\Temporary Internet Files\Content.IE5\VC6W5Y9P\MC900434804[1].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887481" y="3050322"/>
            <a:ext cx="401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8" name="Picture 858"/>
          <p:cNvPicPr>
            <a:picLocks noChangeAspect="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1971744" y="3267016"/>
            <a:ext cx="379412" cy="139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9" name="Picture 859"/>
          <p:cNvPicPr>
            <a:picLocks noChangeAspect="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6415157" y="3258680"/>
            <a:ext cx="377825" cy="139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0" name="TextBox 860"/>
          <p:cNvSpPr txBox="1">
            <a:spLocks noChangeArrowheads="1"/>
          </p:cNvSpPr>
          <p:nvPr/>
        </p:nvSpPr>
        <p:spPr bwMode="auto">
          <a:xfrm>
            <a:off x="1901616" y="3108662"/>
            <a:ext cx="51966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1000" dirty="0">
                <a:solidFill>
                  <a:schemeClr val="bg2"/>
                </a:solidFill>
              </a:rPr>
              <a:t>12AM</a:t>
            </a:r>
          </a:p>
        </p:txBody>
      </p:sp>
      <p:sp>
        <p:nvSpPr>
          <p:cNvPr id="8201" name="TextBox 861"/>
          <p:cNvSpPr txBox="1">
            <a:spLocks noChangeArrowheads="1"/>
          </p:cNvSpPr>
          <p:nvPr/>
        </p:nvSpPr>
        <p:spPr bwMode="auto">
          <a:xfrm>
            <a:off x="6337886" y="3103900"/>
            <a:ext cx="51966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1000" dirty="0">
                <a:solidFill>
                  <a:schemeClr val="bg2"/>
                </a:solidFill>
              </a:rPr>
              <a:t>12AM</a:t>
            </a:r>
          </a:p>
        </p:txBody>
      </p:sp>
      <p:sp>
        <p:nvSpPr>
          <p:cNvPr id="8202" name="TextBox 862"/>
          <p:cNvSpPr txBox="1">
            <a:spLocks noChangeArrowheads="1"/>
          </p:cNvSpPr>
          <p:nvPr/>
        </p:nvSpPr>
        <p:spPr bwMode="auto">
          <a:xfrm>
            <a:off x="792122" y="3422987"/>
            <a:ext cx="76221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1100" dirty="0">
                <a:solidFill>
                  <a:schemeClr val="bg2"/>
                </a:solidFill>
              </a:rPr>
              <a:t>BACKUP</a:t>
            </a:r>
          </a:p>
        </p:txBody>
      </p:sp>
      <p:grpSp>
        <p:nvGrpSpPr>
          <p:cNvPr id="2" name="Group 1"/>
          <p:cNvGrpSpPr>
            <a:grpSpLocks/>
          </p:cNvGrpSpPr>
          <p:nvPr/>
        </p:nvGrpSpPr>
        <p:grpSpPr bwMode="auto">
          <a:xfrm>
            <a:off x="631894" y="2238316"/>
            <a:ext cx="6426200" cy="692944"/>
            <a:chOff x="1413989" y="2958470"/>
            <a:chExt cx="6427004" cy="692507"/>
          </a:xfrm>
        </p:grpSpPr>
        <p:sp>
          <p:nvSpPr>
            <p:cNvPr id="315" name="Rounded Rectangle 314"/>
            <p:cNvSpPr/>
            <p:nvPr/>
          </p:nvSpPr>
          <p:spPr>
            <a:xfrm>
              <a:off x="1413989" y="2958470"/>
              <a:ext cx="6427004" cy="692507"/>
            </a:xfrm>
            <a:prstGeom prst="roundRect">
              <a:avLst/>
            </a:prstGeom>
            <a:gradFill>
              <a:gsLst>
                <a:gs pos="0">
                  <a:schemeClr val="dk1">
                    <a:tint val="50000"/>
                    <a:satMod val="300000"/>
                    <a:lumMod val="40000"/>
                    <a:lumOff val="60000"/>
                  </a:schemeClr>
                </a:gs>
                <a:gs pos="100000">
                  <a:schemeClr val="bg1"/>
                </a:gs>
              </a:gsLst>
              <a:lin ang="13500000" scaled="0"/>
            </a:gradFill>
            <a:ln w="12700">
              <a:solidFill>
                <a:schemeClr val="bg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dirty="0"/>
            </a:p>
          </p:txBody>
        </p:sp>
        <p:pic>
          <p:nvPicPr>
            <p:cNvPr id="8504" name="Picture 857" descr="AUTOMATED.jpg"/>
            <p:cNvPicPr>
              <a:picLocks noChangeAspect="1"/>
            </p:cNvPicPr>
            <p:nvPr/>
          </p:nvPicPr>
          <p:blipFill>
            <a:blip r:embed="rId8" cstate="email">
              <a:extLst>
                <a:ext uri="{28A0092B-C50C-407E-A947-70E740481C1C}">
                  <a14:useLocalDpi xmlns:a14="http://schemas.microsoft.com/office/drawing/2010/main" val="0"/>
                </a:ext>
              </a:extLst>
            </a:blip>
            <a:srcRect l="16190" t="15524" r="14285" b="17809"/>
            <a:stretch>
              <a:fillRect/>
            </a:stretch>
          </p:blipFill>
          <p:spPr bwMode="auto">
            <a:xfrm>
              <a:off x="1650940" y="2975405"/>
              <a:ext cx="420605" cy="447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5" name="TextBox 863"/>
            <p:cNvSpPr txBox="1">
              <a:spLocks noChangeArrowheads="1"/>
            </p:cNvSpPr>
            <p:nvPr/>
          </p:nvSpPr>
          <p:spPr bwMode="auto">
            <a:xfrm>
              <a:off x="1449415" y="3389367"/>
              <a:ext cx="1054878" cy="261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1100" dirty="0">
                  <a:solidFill>
                    <a:schemeClr val="bg2"/>
                  </a:solidFill>
                </a:rPr>
                <a:t>SNAPSHOTS</a:t>
              </a:r>
            </a:p>
          </p:txBody>
        </p:sp>
        <p:pic>
          <p:nvPicPr>
            <p:cNvPr id="8506" name="Picture 907"/>
            <p:cNvPicPr>
              <a:picLocks noChangeAspect="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3191727" y="3225149"/>
              <a:ext cx="378349" cy="139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7" name="Picture 908"/>
            <p:cNvPicPr>
              <a:picLocks noChangeAspect="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6926593" y="3217616"/>
              <a:ext cx="378349" cy="139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8" name="TextBox 909"/>
            <p:cNvSpPr txBox="1">
              <a:spLocks noChangeArrowheads="1"/>
            </p:cNvSpPr>
            <p:nvPr/>
          </p:nvSpPr>
          <p:spPr bwMode="auto">
            <a:xfrm>
              <a:off x="3156698" y="3066908"/>
              <a:ext cx="448403" cy="246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1000" dirty="0">
                  <a:solidFill>
                    <a:schemeClr val="bg2"/>
                  </a:solidFill>
                </a:rPr>
                <a:t>8AM</a:t>
              </a:r>
            </a:p>
          </p:txBody>
        </p:sp>
        <p:sp>
          <p:nvSpPr>
            <p:cNvPr id="8509" name="TextBox 910"/>
            <p:cNvSpPr txBox="1">
              <a:spLocks noChangeArrowheads="1"/>
            </p:cNvSpPr>
            <p:nvPr/>
          </p:nvSpPr>
          <p:spPr bwMode="auto">
            <a:xfrm>
              <a:off x="6829054" y="3062251"/>
              <a:ext cx="510215" cy="246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1000" dirty="0">
                  <a:solidFill>
                    <a:schemeClr val="bg2"/>
                  </a:solidFill>
                </a:rPr>
                <a:t>11PM</a:t>
              </a:r>
            </a:p>
          </p:txBody>
        </p:sp>
        <p:pic>
          <p:nvPicPr>
            <p:cNvPr id="8510" name="Picture 911"/>
            <p:cNvPicPr>
              <a:picLocks noChangeAspect="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4449027" y="3220493"/>
              <a:ext cx="378349" cy="139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11" name="TextBox 912"/>
            <p:cNvSpPr txBox="1">
              <a:spLocks noChangeArrowheads="1"/>
            </p:cNvSpPr>
            <p:nvPr/>
          </p:nvSpPr>
          <p:spPr bwMode="auto">
            <a:xfrm>
              <a:off x="4413999" y="3062251"/>
              <a:ext cx="448403" cy="246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1000" dirty="0">
                  <a:solidFill>
                    <a:schemeClr val="bg2"/>
                  </a:solidFill>
                </a:rPr>
                <a:t>1PM</a:t>
              </a:r>
            </a:p>
          </p:txBody>
        </p:sp>
        <p:pic>
          <p:nvPicPr>
            <p:cNvPr id="8512" name="Picture 913"/>
            <p:cNvPicPr>
              <a:picLocks noChangeAspect="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5706327" y="3220493"/>
              <a:ext cx="378349" cy="139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13" name="TextBox 914"/>
            <p:cNvSpPr txBox="1">
              <a:spLocks noChangeArrowheads="1"/>
            </p:cNvSpPr>
            <p:nvPr/>
          </p:nvSpPr>
          <p:spPr bwMode="auto">
            <a:xfrm>
              <a:off x="5671299" y="3062251"/>
              <a:ext cx="448403" cy="246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1000" dirty="0">
                  <a:solidFill>
                    <a:schemeClr val="bg2"/>
                  </a:solidFill>
                </a:rPr>
                <a:t>6PM</a:t>
              </a:r>
            </a:p>
          </p:txBody>
        </p:sp>
      </p:grpSp>
      <p:sp>
        <p:nvSpPr>
          <p:cNvPr id="893" name="TextBox 892"/>
          <p:cNvSpPr txBox="1">
            <a:spLocks noChangeArrowheads="1"/>
          </p:cNvSpPr>
          <p:nvPr/>
        </p:nvSpPr>
        <p:spPr bwMode="auto">
          <a:xfrm>
            <a:off x="3924591" y="1409640"/>
            <a:ext cx="6266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1000" dirty="0">
                <a:solidFill>
                  <a:schemeClr val="bg2"/>
                </a:solidFill>
              </a:rPr>
              <a:t>3:27PM</a:t>
            </a:r>
          </a:p>
        </p:txBody>
      </p:sp>
      <p:cxnSp>
        <p:nvCxnSpPr>
          <p:cNvPr id="906" name="Straight Arrow Connector 905"/>
          <p:cNvCxnSpPr/>
          <p:nvPr/>
        </p:nvCxnSpPr>
        <p:spPr>
          <a:xfrm>
            <a:off x="4462585" y="1397735"/>
            <a:ext cx="0" cy="369094"/>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p:nvCxnSpPr>
        <p:spPr>
          <a:xfrm>
            <a:off x="4483612" y="1448718"/>
            <a:ext cx="1868" cy="74078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Right Arrow 5"/>
          <p:cNvSpPr/>
          <p:nvPr/>
        </p:nvSpPr>
        <p:spPr>
          <a:xfrm rot="10800000">
            <a:off x="2330519" y="3015794"/>
            <a:ext cx="2138362" cy="251222"/>
          </a:xfrm>
          <a:prstGeom prst="rightArrow">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63" name="Right Arrow 362"/>
          <p:cNvSpPr/>
          <p:nvPr/>
        </p:nvSpPr>
        <p:spPr>
          <a:xfrm rot="10800000">
            <a:off x="3986282" y="2335946"/>
            <a:ext cx="479425" cy="251222"/>
          </a:xfrm>
          <a:prstGeom prst="rightArrow">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cxnSp>
        <p:nvCxnSpPr>
          <p:cNvPr id="364" name="Straight Connector 363"/>
          <p:cNvCxnSpPr/>
          <p:nvPr/>
        </p:nvCxnSpPr>
        <p:spPr>
          <a:xfrm>
            <a:off x="4484756" y="2976503"/>
            <a:ext cx="0" cy="70723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p:nvCxnSpPr>
        <p:spPr>
          <a:xfrm>
            <a:off x="4485480" y="2255262"/>
            <a:ext cx="0" cy="67599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55" name="AutoShape 26"/>
          <p:cNvSpPr>
            <a:spLocks noChangeArrowheads="1"/>
          </p:cNvSpPr>
          <p:nvPr/>
        </p:nvSpPr>
        <p:spPr bwMode="gray">
          <a:xfrm>
            <a:off x="4165670" y="3153906"/>
            <a:ext cx="636587" cy="477441"/>
          </a:xfrm>
          <a:prstGeom prst="irregularSeal1">
            <a:avLst/>
          </a:prstGeom>
          <a:gradFill rotWithShape="1">
            <a:gsLst>
              <a:gs pos="0">
                <a:srgbClr val="FFFF00"/>
              </a:gs>
              <a:gs pos="100000">
                <a:srgbClr val="FF9900">
                  <a:alpha val="79999"/>
                </a:srgbClr>
              </a:gs>
            </a:gsLst>
            <a:path path="shape">
              <a:fillToRect l="50000" t="50000" r="50000" b="50000"/>
            </a:path>
          </a:gradFill>
          <a:ln w="9525" cap="rnd">
            <a:solidFill>
              <a:srgbClr val="FF3300"/>
            </a:solidFill>
            <a:miter lim="800000"/>
            <a:headEnd/>
            <a:tailEnd/>
          </a:ln>
        </p:spPr>
        <p:txBody>
          <a:bodyPr lIns="0" tIns="0" rIns="0" bIns="0" anchor="ctr"/>
          <a:lstStyle/>
          <a:p>
            <a:pPr algn="ctr"/>
            <a:endParaRPr lang="en-US" sz="2400" dirty="0">
              <a:solidFill>
                <a:srgbClr val="000000"/>
              </a:solidFill>
              <a:latin typeface="MetaNormalLF-Roman" charset="0"/>
              <a:cs typeface="Arial Unicode MS" charset="0"/>
            </a:endParaRPr>
          </a:p>
        </p:txBody>
      </p:sp>
      <p:sp>
        <p:nvSpPr>
          <p:cNvPr id="13" name="TextBox 12"/>
          <p:cNvSpPr txBox="1">
            <a:spLocks noChangeArrowheads="1"/>
          </p:cNvSpPr>
          <p:nvPr/>
        </p:nvSpPr>
        <p:spPr bwMode="auto">
          <a:xfrm>
            <a:off x="3102045" y="3188434"/>
            <a:ext cx="585787" cy="329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ts val="900"/>
              </a:lnSpc>
            </a:pPr>
            <a:r>
              <a:rPr lang="en-US" sz="1000" dirty="0">
                <a:solidFill>
                  <a:schemeClr val="bg2"/>
                </a:solidFill>
              </a:rPr>
              <a:t>12+ Hrs</a:t>
            </a:r>
          </a:p>
        </p:txBody>
      </p:sp>
      <p:sp>
        <p:nvSpPr>
          <p:cNvPr id="366" name="TextBox 365"/>
          <p:cNvSpPr txBox="1">
            <a:spLocks noChangeArrowheads="1"/>
          </p:cNvSpPr>
          <p:nvPr/>
        </p:nvSpPr>
        <p:spPr bwMode="auto">
          <a:xfrm>
            <a:off x="4005332" y="2509778"/>
            <a:ext cx="538163" cy="306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ts val="800"/>
              </a:lnSpc>
            </a:pPr>
            <a:r>
              <a:rPr lang="en-US" sz="1000" dirty="0">
                <a:solidFill>
                  <a:schemeClr val="bg2"/>
                </a:solidFill>
              </a:rPr>
              <a:t>2+ Hrs</a:t>
            </a:r>
          </a:p>
        </p:txBody>
      </p:sp>
      <p:sp>
        <p:nvSpPr>
          <p:cNvPr id="367" name="TextBox 374"/>
          <p:cNvSpPr txBox="1">
            <a:spLocks noChangeArrowheads="1"/>
          </p:cNvSpPr>
          <p:nvPr/>
        </p:nvSpPr>
        <p:spPr bwMode="auto">
          <a:xfrm>
            <a:off x="3975170" y="2038290"/>
            <a:ext cx="649287" cy="203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ts val="800"/>
              </a:lnSpc>
            </a:pPr>
            <a:r>
              <a:rPr lang="en-US" sz="1000" dirty="0">
                <a:solidFill>
                  <a:schemeClr val="bg2"/>
                </a:solidFill>
                <a:ea typeface="MS PGothic" charset="0"/>
                <a:cs typeface="MS PGothic" charset="0"/>
              </a:rPr>
              <a:t>1 Min</a:t>
            </a:r>
          </a:p>
        </p:txBody>
      </p:sp>
      <p:sp>
        <p:nvSpPr>
          <p:cNvPr id="368" name="Right Arrow 367"/>
          <p:cNvSpPr/>
          <p:nvPr/>
        </p:nvSpPr>
        <p:spPr bwMode="auto">
          <a:xfrm rot="10800000">
            <a:off x="4367282" y="1869222"/>
            <a:ext cx="92075" cy="183356"/>
          </a:xfrm>
          <a:prstGeom prst="rightArrow">
            <a:avLst>
              <a:gd name="adj1" fmla="val 50000"/>
              <a:gd name="adj2" fmla="val 59377"/>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nvGrpSpPr>
          <p:cNvPr id="857" name="Group 856"/>
          <p:cNvGrpSpPr/>
          <p:nvPr/>
        </p:nvGrpSpPr>
        <p:grpSpPr>
          <a:xfrm>
            <a:off x="631169" y="677663"/>
            <a:ext cx="6427004" cy="785670"/>
            <a:chOff x="1413738" y="538471"/>
            <a:chExt cx="6427004" cy="785670"/>
          </a:xfrm>
        </p:grpSpPr>
        <p:grpSp>
          <p:nvGrpSpPr>
            <p:cNvPr id="858" name="Group 857"/>
            <p:cNvGrpSpPr/>
            <p:nvPr/>
          </p:nvGrpSpPr>
          <p:grpSpPr>
            <a:xfrm>
              <a:off x="1413738" y="538471"/>
              <a:ext cx="6427004" cy="785670"/>
              <a:chOff x="1413738" y="182166"/>
              <a:chExt cx="6427004" cy="785670"/>
            </a:xfrm>
          </p:grpSpPr>
          <p:sp>
            <p:nvSpPr>
              <p:cNvPr id="866" name="Rounded Rectangle 865"/>
              <p:cNvSpPr/>
              <p:nvPr/>
            </p:nvSpPr>
            <p:spPr>
              <a:xfrm>
                <a:off x="1413738" y="182166"/>
                <a:ext cx="6427004" cy="740338"/>
              </a:xfrm>
              <a:prstGeom prst="roundRect">
                <a:avLst/>
              </a:prstGeom>
              <a:gradFill>
                <a:gsLst>
                  <a:gs pos="0">
                    <a:schemeClr val="dk1">
                      <a:tint val="50000"/>
                      <a:satMod val="300000"/>
                      <a:lumMod val="40000"/>
                      <a:lumOff val="60000"/>
                    </a:schemeClr>
                  </a:gs>
                  <a:gs pos="100000">
                    <a:schemeClr val="bg1"/>
                  </a:gs>
                </a:gsLst>
                <a:lin ang="13500000" scaled="0"/>
              </a:gradFill>
              <a:ln w="12700">
                <a:solidFill>
                  <a:schemeClr val="bg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881" name="Group 880"/>
              <p:cNvGrpSpPr/>
              <p:nvPr/>
            </p:nvGrpSpPr>
            <p:grpSpPr>
              <a:xfrm>
                <a:off x="3124901" y="434317"/>
                <a:ext cx="267064" cy="124811"/>
                <a:chOff x="3082673" y="4190298"/>
                <a:chExt cx="321481" cy="199164"/>
              </a:xfrm>
            </p:grpSpPr>
            <p:cxnSp>
              <p:nvCxnSpPr>
                <p:cNvPr id="1158" name="Straight Connector 1157"/>
                <p:cNvCxnSpPr/>
                <p:nvPr/>
              </p:nvCxnSpPr>
              <p:spPr>
                <a:xfrm flipV="1">
                  <a:off x="3082673" y="4191097"/>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59" name="Straight Connector 1158"/>
                <p:cNvCxnSpPr/>
                <p:nvPr/>
              </p:nvCxnSpPr>
              <p:spPr>
                <a:xfrm flipV="1">
                  <a:off x="3104118" y="4191113"/>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60" name="Straight Connector 1159"/>
                <p:cNvCxnSpPr/>
                <p:nvPr/>
              </p:nvCxnSpPr>
              <p:spPr>
                <a:xfrm flipV="1">
                  <a:off x="3125535" y="4191117"/>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61" name="Straight Connector 1160"/>
                <p:cNvCxnSpPr/>
                <p:nvPr/>
              </p:nvCxnSpPr>
              <p:spPr>
                <a:xfrm flipV="1">
                  <a:off x="3146980" y="4191133"/>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62" name="Straight Connector 1161"/>
                <p:cNvCxnSpPr/>
                <p:nvPr/>
              </p:nvCxnSpPr>
              <p:spPr>
                <a:xfrm flipV="1">
                  <a:off x="3168399" y="4190298"/>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63" name="Straight Connector 1162"/>
                <p:cNvCxnSpPr/>
                <p:nvPr/>
              </p:nvCxnSpPr>
              <p:spPr>
                <a:xfrm flipV="1">
                  <a:off x="3189844" y="4190314"/>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64" name="Straight Connector 1163"/>
                <p:cNvCxnSpPr/>
                <p:nvPr/>
              </p:nvCxnSpPr>
              <p:spPr>
                <a:xfrm flipV="1">
                  <a:off x="3211261" y="4190318"/>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65" name="Straight Connector 1164"/>
                <p:cNvCxnSpPr/>
                <p:nvPr/>
              </p:nvCxnSpPr>
              <p:spPr>
                <a:xfrm flipV="1">
                  <a:off x="3232706" y="4190334"/>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66" name="Straight Connector 1165"/>
                <p:cNvCxnSpPr/>
                <p:nvPr/>
              </p:nvCxnSpPr>
              <p:spPr>
                <a:xfrm flipV="1">
                  <a:off x="3254121" y="4191113"/>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67" name="Straight Connector 1166"/>
                <p:cNvCxnSpPr/>
                <p:nvPr/>
              </p:nvCxnSpPr>
              <p:spPr>
                <a:xfrm flipV="1">
                  <a:off x="3275566" y="4191129"/>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68" name="Straight Connector 1167"/>
                <p:cNvCxnSpPr/>
                <p:nvPr/>
              </p:nvCxnSpPr>
              <p:spPr>
                <a:xfrm flipV="1">
                  <a:off x="3296983" y="4191133"/>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69" name="Straight Connector 1168"/>
                <p:cNvCxnSpPr/>
                <p:nvPr/>
              </p:nvCxnSpPr>
              <p:spPr>
                <a:xfrm flipV="1">
                  <a:off x="3318428" y="4191149"/>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70" name="Straight Connector 1169"/>
                <p:cNvCxnSpPr/>
                <p:nvPr/>
              </p:nvCxnSpPr>
              <p:spPr>
                <a:xfrm flipV="1">
                  <a:off x="3339847" y="4190314"/>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71" name="Straight Connector 1170"/>
                <p:cNvCxnSpPr/>
                <p:nvPr/>
              </p:nvCxnSpPr>
              <p:spPr>
                <a:xfrm flipV="1">
                  <a:off x="3361292" y="4190330"/>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72" name="Straight Connector 1171"/>
                <p:cNvCxnSpPr/>
                <p:nvPr/>
              </p:nvCxnSpPr>
              <p:spPr>
                <a:xfrm flipV="1">
                  <a:off x="3382709" y="4190334"/>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73" name="Straight Connector 1172"/>
                <p:cNvCxnSpPr/>
                <p:nvPr/>
              </p:nvCxnSpPr>
              <p:spPr>
                <a:xfrm flipV="1">
                  <a:off x="3404154" y="4190350"/>
                  <a:ext cx="0" cy="198313"/>
                </a:xfrm>
                <a:prstGeom prst="line">
                  <a:avLst/>
                </a:prstGeom>
                <a:ln/>
              </p:spPr>
              <p:style>
                <a:lnRef idx="1">
                  <a:schemeClr val="dk1"/>
                </a:lnRef>
                <a:fillRef idx="0">
                  <a:schemeClr val="dk1"/>
                </a:fillRef>
                <a:effectRef idx="0">
                  <a:schemeClr val="dk1"/>
                </a:effectRef>
                <a:fontRef idx="minor">
                  <a:schemeClr val="tx1"/>
                </a:fontRef>
              </p:style>
            </p:cxnSp>
          </p:grpSp>
          <p:grpSp>
            <p:nvGrpSpPr>
              <p:cNvPr id="894" name="Group 893"/>
              <p:cNvGrpSpPr/>
              <p:nvPr/>
            </p:nvGrpSpPr>
            <p:grpSpPr>
              <a:xfrm>
                <a:off x="3410877" y="434850"/>
                <a:ext cx="267064" cy="124811"/>
                <a:chOff x="3082673" y="4190298"/>
                <a:chExt cx="321481" cy="199164"/>
              </a:xfrm>
            </p:grpSpPr>
            <p:cxnSp>
              <p:nvCxnSpPr>
                <p:cNvPr id="1142" name="Straight Connector 1141"/>
                <p:cNvCxnSpPr/>
                <p:nvPr/>
              </p:nvCxnSpPr>
              <p:spPr>
                <a:xfrm flipV="1">
                  <a:off x="3082673" y="4191097"/>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43" name="Straight Connector 1142"/>
                <p:cNvCxnSpPr/>
                <p:nvPr/>
              </p:nvCxnSpPr>
              <p:spPr>
                <a:xfrm flipV="1">
                  <a:off x="3104118" y="4191113"/>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44" name="Straight Connector 1143"/>
                <p:cNvCxnSpPr/>
                <p:nvPr/>
              </p:nvCxnSpPr>
              <p:spPr>
                <a:xfrm flipV="1">
                  <a:off x="3125535" y="4191117"/>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45" name="Straight Connector 1144"/>
                <p:cNvCxnSpPr/>
                <p:nvPr/>
              </p:nvCxnSpPr>
              <p:spPr>
                <a:xfrm flipV="1">
                  <a:off x="3146980" y="4191133"/>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46" name="Straight Connector 1145"/>
                <p:cNvCxnSpPr/>
                <p:nvPr/>
              </p:nvCxnSpPr>
              <p:spPr>
                <a:xfrm flipV="1">
                  <a:off x="3168399" y="4190298"/>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47" name="Straight Connector 1146"/>
                <p:cNvCxnSpPr/>
                <p:nvPr/>
              </p:nvCxnSpPr>
              <p:spPr>
                <a:xfrm flipV="1">
                  <a:off x="3189844" y="4190314"/>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48" name="Straight Connector 1147"/>
                <p:cNvCxnSpPr/>
                <p:nvPr/>
              </p:nvCxnSpPr>
              <p:spPr>
                <a:xfrm flipV="1">
                  <a:off x="3211261" y="4190318"/>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49" name="Straight Connector 1148"/>
                <p:cNvCxnSpPr/>
                <p:nvPr/>
              </p:nvCxnSpPr>
              <p:spPr>
                <a:xfrm flipV="1">
                  <a:off x="3232706" y="4190334"/>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50" name="Straight Connector 1149"/>
                <p:cNvCxnSpPr/>
                <p:nvPr/>
              </p:nvCxnSpPr>
              <p:spPr>
                <a:xfrm flipV="1">
                  <a:off x="3254121" y="4191113"/>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51" name="Straight Connector 1150"/>
                <p:cNvCxnSpPr/>
                <p:nvPr/>
              </p:nvCxnSpPr>
              <p:spPr>
                <a:xfrm flipV="1">
                  <a:off x="3275566" y="4191129"/>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52" name="Straight Connector 1151"/>
                <p:cNvCxnSpPr/>
                <p:nvPr/>
              </p:nvCxnSpPr>
              <p:spPr>
                <a:xfrm flipV="1">
                  <a:off x="3296983" y="4191133"/>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53" name="Straight Connector 1152"/>
                <p:cNvCxnSpPr/>
                <p:nvPr/>
              </p:nvCxnSpPr>
              <p:spPr>
                <a:xfrm flipV="1">
                  <a:off x="3318428" y="4191149"/>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54" name="Straight Connector 1153"/>
                <p:cNvCxnSpPr/>
                <p:nvPr/>
              </p:nvCxnSpPr>
              <p:spPr>
                <a:xfrm flipV="1">
                  <a:off x="3339847" y="4190314"/>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55" name="Straight Connector 1154"/>
                <p:cNvCxnSpPr/>
                <p:nvPr/>
              </p:nvCxnSpPr>
              <p:spPr>
                <a:xfrm flipV="1">
                  <a:off x="3361292" y="4190330"/>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56" name="Straight Connector 1155"/>
                <p:cNvCxnSpPr/>
                <p:nvPr/>
              </p:nvCxnSpPr>
              <p:spPr>
                <a:xfrm flipV="1">
                  <a:off x="3382709" y="4190334"/>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57" name="Straight Connector 1156"/>
                <p:cNvCxnSpPr/>
                <p:nvPr/>
              </p:nvCxnSpPr>
              <p:spPr>
                <a:xfrm flipV="1">
                  <a:off x="3404154" y="4190350"/>
                  <a:ext cx="0" cy="198313"/>
                </a:xfrm>
                <a:prstGeom prst="line">
                  <a:avLst/>
                </a:prstGeom>
                <a:ln/>
              </p:spPr>
              <p:style>
                <a:lnRef idx="1">
                  <a:schemeClr val="dk1"/>
                </a:lnRef>
                <a:fillRef idx="0">
                  <a:schemeClr val="dk1"/>
                </a:fillRef>
                <a:effectRef idx="0">
                  <a:schemeClr val="dk1"/>
                </a:effectRef>
                <a:fontRef idx="minor">
                  <a:schemeClr val="tx1"/>
                </a:fontRef>
              </p:style>
            </p:cxnSp>
          </p:grpSp>
          <p:grpSp>
            <p:nvGrpSpPr>
              <p:cNvPr id="897" name="Group 896"/>
              <p:cNvGrpSpPr/>
              <p:nvPr/>
            </p:nvGrpSpPr>
            <p:grpSpPr>
              <a:xfrm>
                <a:off x="3695993" y="434284"/>
                <a:ext cx="267064" cy="125302"/>
                <a:chOff x="3082673" y="4191097"/>
                <a:chExt cx="321481" cy="199947"/>
              </a:xfrm>
            </p:grpSpPr>
            <p:cxnSp>
              <p:nvCxnSpPr>
                <p:cNvPr id="1126" name="Straight Connector 1125"/>
                <p:cNvCxnSpPr/>
                <p:nvPr/>
              </p:nvCxnSpPr>
              <p:spPr>
                <a:xfrm flipV="1">
                  <a:off x="3082673" y="4191097"/>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27" name="Straight Connector 1126"/>
                <p:cNvCxnSpPr/>
                <p:nvPr/>
              </p:nvCxnSpPr>
              <p:spPr>
                <a:xfrm flipV="1">
                  <a:off x="3104118" y="4191113"/>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28" name="Straight Connector 1127"/>
                <p:cNvCxnSpPr/>
                <p:nvPr/>
              </p:nvCxnSpPr>
              <p:spPr>
                <a:xfrm flipV="1">
                  <a:off x="3125535" y="4191117"/>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29" name="Straight Connector 1128"/>
                <p:cNvCxnSpPr/>
                <p:nvPr/>
              </p:nvCxnSpPr>
              <p:spPr>
                <a:xfrm flipV="1">
                  <a:off x="3146980" y="4191133"/>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30" name="Straight Connector 1129"/>
                <p:cNvCxnSpPr/>
                <p:nvPr/>
              </p:nvCxnSpPr>
              <p:spPr>
                <a:xfrm flipV="1">
                  <a:off x="3168399" y="4192679"/>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31" name="Straight Connector 1130"/>
                <p:cNvCxnSpPr/>
                <p:nvPr/>
              </p:nvCxnSpPr>
              <p:spPr>
                <a:xfrm flipV="1">
                  <a:off x="3189844" y="4192695"/>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32" name="Straight Connector 1131"/>
                <p:cNvCxnSpPr/>
                <p:nvPr/>
              </p:nvCxnSpPr>
              <p:spPr>
                <a:xfrm flipV="1">
                  <a:off x="3211261" y="4192699"/>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33" name="Straight Connector 1132"/>
                <p:cNvCxnSpPr/>
                <p:nvPr/>
              </p:nvCxnSpPr>
              <p:spPr>
                <a:xfrm flipV="1">
                  <a:off x="3232706" y="4192715"/>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34" name="Straight Connector 1133"/>
                <p:cNvCxnSpPr/>
                <p:nvPr/>
              </p:nvCxnSpPr>
              <p:spPr>
                <a:xfrm flipV="1">
                  <a:off x="3254121" y="4191113"/>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35" name="Straight Connector 1134"/>
                <p:cNvCxnSpPr/>
                <p:nvPr/>
              </p:nvCxnSpPr>
              <p:spPr>
                <a:xfrm flipV="1">
                  <a:off x="3275566" y="4191129"/>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36" name="Straight Connector 1135"/>
                <p:cNvCxnSpPr/>
                <p:nvPr/>
              </p:nvCxnSpPr>
              <p:spPr>
                <a:xfrm flipV="1">
                  <a:off x="3296983" y="4191133"/>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37" name="Straight Connector 1136"/>
                <p:cNvCxnSpPr/>
                <p:nvPr/>
              </p:nvCxnSpPr>
              <p:spPr>
                <a:xfrm flipV="1">
                  <a:off x="3318428" y="4191149"/>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38" name="Straight Connector 1137"/>
                <p:cNvCxnSpPr/>
                <p:nvPr/>
              </p:nvCxnSpPr>
              <p:spPr>
                <a:xfrm flipV="1">
                  <a:off x="3339847" y="4192695"/>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39" name="Straight Connector 1138"/>
                <p:cNvCxnSpPr/>
                <p:nvPr/>
              </p:nvCxnSpPr>
              <p:spPr>
                <a:xfrm flipV="1">
                  <a:off x="3361292" y="4192711"/>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40" name="Straight Connector 1139"/>
                <p:cNvCxnSpPr/>
                <p:nvPr/>
              </p:nvCxnSpPr>
              <p:spPr>
                <a:xfrm flipV="1">
                  <a:off x="3382709" y="4192715"/>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41" name="Straight Connector 1140"/>
                <p:cNvCxnSpPr/>
                <p:nvPr/>
              </p:nvCxnSpPr>
              <p:spPr>
                <a:xfrm flipV="1">
                  <a:off x="3404154" y="4192731"/>
                  <a:ext cx="0" cy="198313"/>
                </a:xfrm>
                <a:prstGeom prst="line">
                  <a:avLst/>
                </a:prstGeom>
                <a:ln/>
              </p:spPr>
              <p:style>
                <a:lnRef idx="1">
                  <a:schemeClr val="dk1"/>
                </a:lnRef>
                <a:fillRef idx="0">
                  <a:schemeClr val="dk1"/>
                </a:fillRef>
                <a:effectRef idx="0">
                  <a:schemeClr val="dk1"/>
                </a:effectRef>
                <a:fontRef idx="minor">
                  <a:schemeClr val="tx1"/>
                </a:fontRef>
              </p:style>
            </p:cxnSp>
          </p:grpSp>
          <p:grpSp>
            <p:nvGrpSpPr>
              <p:cNvPr id="898" name="Group 897"/>
              <p:cNvGrpSpPr/>
              <p:nvPr/>
            </p:nvGrpSpPr>
            <p:grpSpPr>
              <a:xfrm>
                <a:off x="3979834" y="435416"/>
                <a:ext cx="267064" cy="124811"/>
                <a:chOff x="3082673" y="4190298"/>
                <a:chExt cx="321481" cy="199164"/>
              </a:xfrm>
            </p:grpSpPr>
            <p:cxnSp>
              <p:nvCxnSpPr>
                <p:cNvPr id="1110" name="Straight Connector 1109"/>
                <p:cNvCxnSpPr/>
                <p:nvPr/>
              </p:nvCxnSpPr>
              <p:spPr>
                <a:xfrm flipV="1">
                  <a:off x="3082673" y="4191097"/>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11" name="Straight Connector 1110"/>
                <p:cNvCxnSpPr/>
                <p:nvPr/>
              </p:nvCxnSpPr>
              <p:spPr>
                <a:xfrm flipV="1">
                  <a:off x="3104118" y="4191113"/>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12" name="Straight Connector 1111"/>
                <p:cNvCxnSpPr/>
                <p:nvPr/>
              </p:nvCxnSpPr>
              <p:spPr>
                <a:xfrm flipV="1">
                  <a:off x="3125535" y="4191117"/>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13" name="Straight Connector 1112"/>
                <p:cNvCxnSpPr/>
                <p:nvPr/>
              </p:nvCxnSpPr>
              <p:spPr>
                <a:xfrm flipV="1">
                  <a:off x="3146980" y="4191133"/>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14" name="Straight Connector 1113"/>
                <p:cNvCxnSpPr/>
                <p:nvPr/>
              </p:nvCxnSpPr>
              <p:spPr>
                <a:xfrm flipV="1">
                  <a:off x="3168399" y="4190298"/>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15" name="Straight Connector 1114"/>
                <p:cNvCxnSpPr/>
                <p:nvPr/>
              </p:nvCxnSpPr>
              <p:spPr>
                <a:xfrm flipV="1">
                  <a:off x="3189844" y="4190314"/>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16" name="Straight Connector 1115"/>
                <p:cNvCxnSpPr/>
                <p:nvPr/>
              </p:nvCxnSpPr>
              <p:spPr>
                <a:xfrm flipV="1">
                  <a:off x="3211261" y="4190318"/>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17" name="Straight Connector 1116"/>
                <p:cNvCxnSpPr/>
                <p:nvPr/>
              </p:nvCxnSpPr>
              <p:spPr>
                <a:xfrm flipV="1">
                  <a:off x="3232706" y="4190334"/>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18" name="Straight Connector 1117"/>
                <p:cNvCxnSpPr/>
                <p:nvPr/>
              </p:nvCxnSpPr>
              <p:spPr>
                <a:xfrm flipV="1">
                  <a:off x="3254121" y="4191113"/>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19" name="Straight Connector 1118"/>
                <p:cNvCxnSpPr/>
                <p:nvPr/>
              </p:nvCxnSpPr>
              <p:spPr>
                <a:xfrm flipV="1">
                  <a:off x="3275566" y="4191129"/>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20" name="Straight Connector 1119"/>
                <p:cNvCxnSpPr/>
                <p:nvPr/>
              </p:nvCxnSpPr>
              <p:spPr>
                <a:xfrm flipV="1">
                  <a:off x="3296983" y="4191133"/>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21" name="Straight Connector 1120"/>
                <p:cNvCxnSpPr/>
                <p:nvPr/>
              </p:nvCxnSpPr>
              <p:spPr>
                <a:xfrm flipV="1">
                  <a:off x="3318428" y="4191149"/>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22" name="Straight Connector 1121"/>
                <p:cNvCxnSpPr/>
                <p:nvPr/>
              </p:nvCxnSpPr>
              <p:spPr>
                <a:xfrm flipV="1">
                  <a:off x="3339847" y="4190314"/>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23" name="Straight Connector 1122"/>
                <p:cNvCxnSpPr/>
                <p:nvPr/>
              </p:nvCxnSpPr>
              <p:spPr>
                <a:xfrm flipV="1">
                  <a:off x="3361292" y="4190330"/>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24" name="Straight Connector 1123"/>
                <p:cNvCxnSpPr/>
                <p:nvPr/>
              </p:nvCxnSpPr>
              <p:spPr>
                <a:xfrm flipV="1">
                  <a:off x="3382709" y="4190334"/>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25" name="Straight Connector 1124"/>
                <p:cNvCxnSpPr/>
                <p:nvPr/>
              </p:nvCxnSpPr>
              <p:spPr>
                <a:xfrm flipV="1">
                  <a:off x="3404154" y="4190350"/>
                  <a:ext cx="0" cy="198313"/>
                </a:xfrm>
                <a:prstGeom prst="line">
                  <a:avLst/>
                </a:prstGeom>
                <a:ln/>
              </p:spPr>
              <p:style>
                <a:lnRef idx="1">
                  <a:schemeClr val="dk1"/>
                </a:lnRef>
                <a:fillRef idx="0">
                  <a:schemeClr val="dk1"/>
                </a:fillRef>
                <a:effectRef idx="0">
                  <a:schemeClr val="dk1"/>
                </a:effectRef>
                <a:fontRef idx="minor">
                  <a:schemeClr val="tx1"/>
                </a:fontRef>
              </p:style>
            </p:cxnSp>
          </p:grpSp>
          <p:grpSp>
            <p:nvGrpSpPr>
              <p:cNvPr id="899" name="Group 898"/>
              <p:cNvGrpSpPr/>
              <p:nvPr/>
            </p:nvGrpSpPr>
            <p:grpSpPr>
              <a:xfrm>
                <a:off x="4265810" y="435949"/>
                <a:ext cx="267064" cy="124811"/>
                <a:chOff x="3082673" y="4190298"/>
                <a:chExt cx="321481" cy="199164"/>
              </a:xfrm>
            </p:grpSpPr>
            <p:cxnSp>
              <p:nvCxnSpPr>
                <p:cNvPr id="1094" name="Straight Connector 1093"/>
                <p:cNvCxnSpPr/>
                <p:nvPr/>
              </p:nvCxnSpPr>
              <p:spPr>
                <a:xfrm flipV="1">
                  <a:off x="3082673" y="4191097"/>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95" name="Straight Connector 1094"/>
                <p:cNvCxnSpPr/>
                <p:nvPr/>
              </p:nvCxnSpPr>
              <p:spPr>
                <a:xfrm flipV="1">
                  <a:off x="3104118" y="4191113"/>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96" name="Straight Connector 1095"/>
                <p:cNvCxnSpPr/>
                <p:nvPr/>
              </p:nvCxnSpPr>
              <p:spPr>
                <a:xfrm flipV="1">
                  <a:off x="3125535" y="4191117"/>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97" name="Straight Connector 1096"/>
                <p:cNvCxnSpPr/>
                <p:nvPr/>
              </p:nvCxnSpPr>
              <p:spPr>
                <a:xfrm flipV="1">
                  <a:off x="3146980" y="4191133"/>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98" name="Straight Connector 1097"/>
                <p:cNvCxnSpPr/>
                <p:nvPr/>
              </p:nvCxnSpPr>
              <p:spPr>
                <a:xfrm flipV="1">
                  <a:off x="3168399" y="4190298"/>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99" name="Straight Connector 1098"/>
                <p:cNvCxnSpPr/>
                <p:nvPr/>
              </p:nvCxnSpPr>
              <p:spPr>
                <a:xfrm flipV="1">
                  <a:off x="3189844" y="4190314"/>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00" name="Straight Connector 1099"/>
                <p:cNvCxnSpPr/>
                <p:nvPr/>
              </p:nvCxnSpPr>
              <p:spPr>
                <a:xfrm flipV="1">
                  <a:off x="3211261" y="4190318"/>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01" name="Straight Connector 1100"/>
                <p:cNvCxnSpPr/>
                <p:nvPr/>
              </p:nvCxnSpPr>
              <p:spPr>
                <a:xfrm flipV="1">
                  <a:off x="3232706" y="4190334"/>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02" name="Straight Connector 1101"/>
                <p:cNvCxnSpPr/>
                <p:nvPr/>
              </p:nvCxnSpPr>
              <p:spPr>
                <a:xfrm flipV="1">
                  <a:off x="3254121" y="4191113"/>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03" name="Straight Connector 1102"/>
                <p:cNvCxnSpPr/>
                <p:nvPr/>
              </p:nvCxnSpPr>
              <p:spPr>
                <a:xfrm flipV="1">
                  <a:off x="3275566" y="4191129"/>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04" name="Straight Connector 1103"/>
                <p:cNvCxnSpPr/>
                <p:nvPr/>
              </p:nvCxnSpPr>
              <p:spPr>
                <a:xfrm flipV="1">
                  <a:off x="3296983" y="4191133"/>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05" name="Straight Connector 1104"/>
                <p:cNvCxnSpPr/>
                <p:nvPr/>
              </p:nvCxnSpPr>
              <p:spPr>
                <a:xfrm flipV="1">
                  <a:off x="3318428" y="4191149"/>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06" name="Straight Connector 1105"/>
                <p:cNvCxnSpPr/>
                <p:nvPr/>
              </p:nvCxnSpPr>
              <p:spPr>
                <a:xfrm flipV="1">
                  <a:off x="3339847" y="4190314"/>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07" name="Straight Connector 1106"/>
                <p:cNvCxnSpPr/>
                <p:nvPr/>
              </p:nvCxnSpPr>
              <p:spPr>
                <a:xfrm flipV="1">
                  <a:off x="3361292" y="4190330"/>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08" name="Straight Connector 1107"/>
                <p:cNvCxnSpPr/>
                <p:nvPr/>
              </p:nvCxnSpPr>
              <p:spPr>
                <a:xfrm flipV="1">
                  <a:off x="3382709" y="4190334"/>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109" name="Straight Connector 1108"/>
                <p:cNvCxnSpPr/>
                <p:nvPr/>
              </p:nvCxnSpPr>
              <p:spPr>
                <a:xfrm flipV="1">
                  <a:off x="3404154" y="4190350"/>
                  <a:ext cx="0" cy="198313"/>
                </a:xfrm>
                <a:prstGeom prst="line">
                  <a:avLst/>
                </a:prstGeom>
                <a:ln/>
              </p:spPr>
              <p:style>
                <a:lnRef idx="1">
                  <a:schemeClr val="dk1"/>
                </a:lnRef>
                <a:fillRef idx="0">
                  <a:schemeClr val="dk1"/>
                </a:fillRef>
                <a:effectRef idx="0">
                  <a:schemeClr val="dk1"/>
                </a:effectRef>
                <a:fontRef idx="minor">
                  <a:schemeClr val="tx1"/>
                </a:fontRef>
              </p:style>
            </p:cxnSp>
          </p:grpSp>
          <p:grpSp>
            <p:nvGrpSpPr>
              <p:cNvPr id="900" name="Group 899"/>
              <p:cNvGrpSpPr/>
              <p:nvPr/>
            </p:nvGrpSpPr>
            <p:grpSpPr>
              <a:xfrm>
                <a:off x="4550926" y="435383"/>
                <a:ext cx="267064" cy="125302"/>
                <a:chOff x="3082673" y="4191097"/>
                <a:chExt cx="321481" cy="199947"/>
              </a:xfrm>
            </p:grpSpPr>
            <p:cxnSp>
              <p:nvCxnSpPr>
                <p:cNvPr id="1078" name="Straight Connector 1077"/>
                <p:cNvCxnSpPr/>
                <p:nvPr/>
              </p:nvCxnSpPr>
              <p:spPr>
                <a:xfrm flipV="1">
                  <a:off x="3082673" y="4191097"/>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79" name="Straight Connector 1078"/>
                <p:cNvCxnSpPr/>
                <p:nvPr/>
              </p:nvCxnSpPr>
              <p:spPr>
                <a:xfrm flipV="1">
                  <a:off x="3104118" y="4191113"/>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80" name="Straight Connector 1079"/>
                <p:cNvCxnSpPr/>
                <p:nvPr/>
              </p:nvCxnSpPr>
              <p:spPr>
                <a:xfrm flipV="1">
                  <a:off x="3125535" y="4191117"/>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81" name="Straight Connector 1080"/>
                <p:cNvCxnSpPr/>
                <p:nvPr/>
              </p:nvCxnSpPr>
              <p:spPr>
                <a:xfrm flipV="1">
                  <a:off x="3146980" y="4191133"/>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82" name="Straight Connector 1081"/>
                <p:cNvCxnSpPr/>
                <p:nvPr/>
              </p:nvCxnSpPr>
              <p:spPr>
                <a:xfrm flipV="1">
                  <a:off x="3168399" y="4192679"/>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83" name="Straight Connector 1082"/>
                <p:cNvCxnSpPr/>
                <p:nvPr/>
              </p:nvCxnSpPr>
              <p:spPr>
                <a:xfrm flipV="1">
                  <a:off x="3189844" y="4192695"/>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84" name="Straight Connector 1083"/>
                <p:cNvCxnSpPr/>
                <p:nvPr/>
              </p:nvCxnSpPr>
              <p:spPr>
                <a:xfrm flipV="1">
                  <a:off x="3211261" y="4192699"/>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85" name="Straight Connector 1084"/>
                <p:cNvCxnSpPr/>
                <p:nvPr/>
              </p:nvCxnSpPr>
              <p:spPr>
                <a:xfrm flipV="1">
                  <a:off x="3232706" y="4192715"/>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86" name="Straight Connector 1085"/>
                <p:cNvCxnSpPr/>
                <p:nvPr/>
              </p:nvCxnSpPr>
              <p:spPr>
                <a:xfrm flipV="1">
                  <a:off x="3254121" y="4191113"/>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87" name="Straight Connector 1086"/>
                <p:cNvCxnSpPr/>
                <p:nvPr/>
              </p:nvCxnSpPr>
              <p:spPr>
                <a:xfrm flipV="1">
                  <a:off x="3275566" y="4191129"/>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88" name="Straight Connector 1087"/>
                <p:cNvCxnSpPr/>
                <p:nvPr/>
              </p:nvCxnSpPr>
              <p:spPr>
                <a:xfrm flipV="1">
                  <a:off x="3296983" y="4191133"/>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89" name="Straight Connector 1088"/>
                <p:cNvCxnSpPr/>
                <p:nvPr/>
              </p:nvCxnSpPr>
              <p:spPr>
                <a:xfrm flipV="1">
                  <a:off x="3318428" y="4191149"/>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90" name="Straight Connector 1089"/>
                <p:cNvCxnSpPr/>
                <p:nvPr/>
              </p:nvCxnSpPr>
              <p:spPr>
                <a:xfrm flipV="1">
                  <a:off x="3339847" y="4192695"/>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91" name="Straight Connector 1090"/>
                <p:cNvCxnSpPr/>
                <p:nvPr/>
              </p:nvCxnSpPr>
              <p:spPr>
                <a:xfrm flipV="1">
                  <a:off x="3361292" y="4192711"/>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92" name="Straight Connector 1091"/>
                <p:cNvCxnSpPr/>
                <p:nvPr/>
              </p:nvCxnSpPr>
              <p:spPr>
                <a:xfrm flipV="1">
                  <a:off x="3382709" y="4192715"/>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93" name="Straight Connector 1092"/>
                <p:cNvCxnSpPr/>
                <p:nvPr/>
              </p:nvCxnSpPr>
              <p:spPr>
                <a:xfrm flipV="1">
                  <a:off x="3404154" y="4192731"/>
                  <a:ext cx="0" cy="198313"/>
                </a:xfrm>
                <a:prstGeom prst="line">
                  <a:avLst/>
                </a:prstGeom>
                <a:ln/>
              </p:spPr>
              <p:style>
                <a:lnRef idx="1">
                  <a:schemeClr val="dk1"/>
                </a:lnRef>
                <a:fillRef idx="0">
                  <a:schemeClr val="dk1"/>
                </a:fillRef>
                <a:effectRef idx="0">
                  <a:schemeClr val="dk1"/>
                </a:effectRef>
                <a:fontRef idx="minor">
                  <a:schemeClr val="tx1"/>
                </a:fontRef>
              </p:style>
            </p:cxnSp>
          </p:grpSp>
          <p:grpSp>
            <p:nvGrpSpPr>
              <p:cNvPr id="901" name="Group 900"/>
              <p:cNvGrpSpPr/>
              <p:nvPr/>
            </p:nvGrpSpPr>
            <p:grpSpPr>
              <a:xfrm>
                <a:off x="4833776" y="436482"/>
                <a:ext cx="267064" cy="125302"/>
                <a:chOff x="3082673" y="4191097"/>
                <a:chExt cx="321481" cy="199947"/>
              </a:xfrm>
            </p:grpSpPr>
            <p:cxnSp>
              <p:nvCxnSpPr>
                <p:cNvPr id="1062" name="Straight Connector 1061"/>
                <p:cNvCxnSpPr/>
                <p:nvPr/>
              </p:nvCxnSpPr>
              <p:spPr>
                <a:xfrm flipV="1">
                  <a:off x="3082673" y="4191097"/>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63" name="Straight Connector 1062"/>
                <p:cNvCxnSpPr/>
                <p:nvPr/>
              </p:nvCxnSpPr>
              <p:spPr>
                <a:xfrm flipV="1">
                  <a:off x="3104118" y="4191113"/>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64" name="Straight Connector 1063"/>
                <p:cNvCxnSpPr/>
                <p:nvPr/>
              </p:nvCxnSpPr>
              <p:spPr>
                <a:xfrm flipV="1">
                  <a:off x="3125535" y="4191117"/>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65" name="Straight Connector 1064"/>
                <p:cNvCxnSpPr/>
                <p:nvPr/>
              </p:nvCxnSpPr>
              <p:spPr>
                <a:xfrm flipV="1">
                  <a:off x="3146980" y="4191133"/>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66" name="Straight Connector 1065"/>
                <p:cNvCxnSpPr/>
                <p:nvPr/>
              </p:nvCxnSpPr>
              <p:spPr>
                <a:xfrm flipV="1">
                  <a:off x="3168399" y="4192679"/>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67" name="Straight Connector 1066"/>
                <p:cNvCxnSpPr/>
                <p:nvPr/>
              </p:nvCxnSpPr>
              <p:spPr>
                <a:xfrm flipV="1">
                  <a:off x="3189844" y="4192695"/>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68" name="Straight Connector 1067"/>
                <p:cNvCxnSpPr/>
                <p:nvPr/>
              </p:nvCxnSpPr>
              <p:spPr>
                <a:xfrm flipV="1">
                  <a:off x="3211261" y="4192699"/>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69" name="Straight Connector 1068"/>
                <p:cNvCxnSpPr/>
                <p:nvPr/>
              </p:nvCxnSpPr>
              <p:spPr>
                <a:xfrm flipV="1">
                  <a:off x="3232706" y="4192715"/>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70" name="Straight Connector 1069"/>
                <p:cNvCxnSpPr/>
                <p:nvPr/>
              </p:nvCxnSpPr>
              <p:spPr>
                <a:xfrm flipV="1">
                  <a:off x="3254121" y="4191113"/>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71" name="Straight Connector 1070"/>
                <p:cNvCxnSpPr/>
                <p:nvPr/>
              </p:nvCxnSpPr>
              <p:spPr>
                <a:xfrm flipV="1">
                  <a:off x="3275566" y="4191129"/>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72" name="Straight Connector 1071"/>
                <p:cNvCxnSpPr/>
                <p:nvPr/>
              </p:nvCxnSpPr>
              <p:spPr>
                <a:xfrm flipV="1">
                  <a:off x="3296983" y="4191133"/>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73" name="Straight Connector 1072"/>
                <p:cNvCxnSpPr/>
                <p:nvPr/>
              </p:nvCxnSpPr>
              <p:spPr>
                <a:xfrm flipV="1">
                  <a:off x="3318428" y="4191149"/>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74" name="Straight Connector 1073"/>
                <p:cNvCxnSpPr/>
                <p:nvPr/>
              </p:nvCxnSpPr>
              <p:spPr>
                <a:xfrm flipV="1">
                  <a:off x="3339847" y="4192695"/>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75" name="Straight Connector 1074"/>
                <p:cNvCxnSpPr/>
                <p:nvPr/>
              </p:nvCxnSpPr>
              <p:spPr>
                <a:xfrm flipV="1">
                  <a:off x="3361292" y="4192711"/>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76" name="Straight Connector 1075"/>
                <p:cNvCxnSpPr/>
                <p:nvPr/>
              </p:nvCxnSpPr>
              <p:spPr>
                <a:xfrm flipV="1">
                  <a:off x="3382709" y="4192715"/>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77" name="Straight Connector 1076"/>
                <p:cNvCxnSpPr/>
                <p:nvPr/>
              </p:nvCxnSpPr>
              <p:spPr>
                <a:xfrm flipV="1">
                  <a:off x="3404154" y="4192731"/>
                  <a:ext cx="0" cy="198313"/>
                </a:xfrm>
                <a:prstGeom prst="line">
                  <a:avLst/>
                </a:prstGeom>
                <a:ln/>
              </p:spPr>
              <p:style>
                <a:lnRef idx="1">
                  <a:schemeClr val="dk1"/>
                </a:lnRef>
                <a:fillRef idx="0">
                  <a:schemeClr val="dk1"/>
                </a:fillRef>
                <a:effectRef idx="0">
                  <a:schemeClr val="dk1"/>
                </a:effectRef>
                <a:fontRef idx="minor">
                  <a:schemeClr val="tx1"/>
                </a:fontRef>
              </p:style>
            </p:cxnSp>
          </p:grpSp>
          <p:grpSp>
            <p:nvGrpSpPr>
              <p:cNvPr id="902" name="Group 901"/>
              <p:cNvGrpSpPr/>
              <p:nvPr/>
            </p:nvGrpSpPr>
            <p:grpSpPr>
              <a:xfrm>
                <a:off x="5117616" y="437614"/>
                <a:ext cx="267064" cy="124811"/>
                <a:chOff x="3082673" y="4190298"/>
                <a:chExt cx="321481" cy="199164"/>
              </a:xfrm>
            </p:grpSpPr>
            <p:cxnSp>
              <p:nvCxnSpPr>
                <p:cNvPr id="1046" name="Straight Connector 1045"/>
                <p:cNvCxnSpPr/>
                <p:nvPr/>
              </p:nvCxnSpPr>
              <p:spPr>
                <a:xfrm flipV="1">
                  <a:off x="3082673" y="4191097"/>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47" name="Straight Connector 1046"/>
                <p:cNvCxnSpPr/>
                <p:nvPr/>
              </p:nvCxnSpPr>
              <p:spPr>
                <a:xfrm flipV="1">
                  <a:off x="3104118" y="4191113"/>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48" name="Straight Connector 1047"/>
                <p:cNvCxnSpPr/>
                <p:nvPr/>
              </p:nvCxnSpPr>
              <p:spPr>
                <a:xfrm flipV="1">
                  <a:off x="3125535" y="4191117"/>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49" name="Straight Connector 1048"/>
                <p:cNvCxnSpPr/>
                <p:nvPr/>
              </p:nvCxnSpPr>
              <p:spPr>
                <a:xfrm flipV="1">
                  <a:off x="3146980" y="4191133"/>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50" name="Straight Connector 1049"/>
                <p:cNvCxnSpPr/>
                <p:nvPr/>
              </p:nvCxnSpPr>
              <p:spPr>
                <a:xfrm flipV="1">
                  <a:off x="3168399" y="4190298"/>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51" name="Straight Connector 1050"/>
                <p:cNvCxnSpPr/>
                <p:nvPr/>
              </p:nvCxnSpPr>
              <p:spPr>
                <a:xfrm flipV="1">
                  <a:off x="3189844" y="4190314"/>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52" name="Straight Connector 1051"/>
                <p:cNvCxnSpPr/>
                <p:nvPr/>
              </p:nvCxnSpPr>
              <p:spPr>
                <a:xfrm flipV="1">
                  <a:off x="3211261" y="4190318"/>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53" name="Straight Connector 1052"/>
                <p:cNvCxnSpPr/>
                <p:nvPr/>
              </p:nvCxnSpPr>
              <p:spPr>
                <a:xfrm flipV="1">
                  <a:off x="3232706" y="4190334"/>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54" name="Straight Connector 1053"/>
                <p:cNvCxnSpPr/>
                <p:nvPr/>
              </p:nvCxnSpPr>
              <p:spPr>
                <a:xfrm flipV="1">
                  <a:off x="3254121" y="4191113"/>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55" name="Straight Connector 1054"/>
                <p:cNvCxnSpPr/>
                <p:nvPr/>
              </p:nvCxnSpPr>
              <p:spPr>
                <a:xfrm flipV="1">
                  <a:off x="3275566" y="4191129"/>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56" name="Straight Connector 1055"/>
                <p:cNvCxnSpPr/>
                <p:nvPr/>
              </p:nvCxnSpPr>
              <p:spPr>
                <a:xfrm flipV="1">
                  <a:off x="3296983" y="4191133"/>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57" name="Straight Connector 1056"/>
                <p:cNvCxnSpPr/>
                <p:nvPr/>
              </p:nvCxnSpPr>
              <p:spPr>
                <a:xfrm flipV="1">
                  <a:off x="3318428" y="4191149"/>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58" name="Straight Connector 1057"/>
                <p:cNvCxnSpPr/>
                <p:nvPr/>
              </p:nvCxnSpPr>
              <p:spPr>
                <a:xfrm flipV="1">
                  <a:off x="3339847" y="4190314"/>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59" name="Straight Connector 1058"/>
                <p:cNvCxnSpPr/>
                <p:nvPr/>
              </p:nvCxnSpPr>
              <p:spPr>
                <a:xfrm flipV="1">
                  <a:off x="3361292" y="4190330"/>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60" name="Straight Connector 1059"/>
                <p:cNvCxnSpPr/>
                <p:nvPr/>
              </p:nvCxnSpPr>
              <p:spPr>
                <a:xfrm flipV="1">
                  <a:off x="3382709" y="4190334"/>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61" name="Straight Connector 1060"/>
                <p:cNvCxnSpPr/>
                <p:nvPr/>
              </p:nvCxnSpPr>
              <p:spPr>
                <a:xfrm flipV="1">
                  <a:off x="3404154" y="4190350"/>
                  <a:ext cx="0" cy="198313"/>
                </a:xfrm>
                <a:prstGeom prst="line">
                  <a:avLst/>
                </a:prstGeom>
                <a:ln/>
              </p:spPr>
              <p:style>
                <a:lnRef idx="1">
                  <a:schemeClr val="dk1"/>
                </a:lnRef>
                <a:fillRef idx="0">
                  <a:schemeClr val="dk1"/>
                </a:fillRef>
                <a:effectRef idx="0">
                  <a:schemeClr val="dk1"/>
                </a:effectRef>
                <a:fontRef idx="minor">
                  <a:schemeClr val="tx1"/>
                </a:fontRef>
              </p:style>
            </p:cxnSp>
          </p:grpSp>
          <p:grpSp>
            <p:nvGrpSpPr>
              <p:cNvPr id="903" name="Group 902"/>
              <p:cNvGrpSpPr/>
              <p:nvPr/>
            </p:nvGrpSpPr>
            <p:grpSpPr>
              <a:xfrm>
                <a:off x="5403592" y="438147"/>
                <a:ext cx="267064" cy="124811"/>
                <a:chOff x="3082673" y="4190298"/>
                <a:chExt cx="321481" cy="199164"/>
              </a:xfrm>
            </p:grpSpPr>
            <p:cxnSp>
              <p:nvCxnSpPr>
                <p:cNvPr id="1030" name="Straight Connector 1029"/>
                <p:cNvCxnSpPr/>
                <p:nvPr/>
              </p:nvCxnSpPr>
              <p:spPr>
                <a:xfrm flipV="1">
                  <a:off x="3082673" y="4191097"/>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31" name="Straight Connector 1030"/>
                <p:cNvCxnSpPr/>
                <p:nvPr/>
              </p:nvCxnSpPr>
              <p:spPr>
                <a:xfrm flipV="1">
                  <a:off x="3104118" y="4191113"/>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32" name="Straight Connector 1031"/>
                <p:cNvCxnSpPr/>
                <p:nvPr/>
              </p:nvCxnSpPr>
              <p:spPr>
                <a:xfrm flipV="1">
                  <a:off x="3125535" y="4191117"/>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33" name="Straight Connector 1032"/>
                <p:cNvCxnSpPr/>
                <p:nvPr/>
              </p:nvCxnSpPr>
              <p:spPr>
                <a:xfrm flipV="1">
                  <a:off x="3146980" y="4191133"/>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34" name="Straight Connector 1033"/>
                <p:cNvCxnSpPr/>
                <p:nvPr/>
              </p:nvCxnSpPr>
              <p:spPr>
                <a:xfrm flipV="1">
                  <a:off x="3168399" y="4190298"/>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35" name="Straight Connector 1034"/>
                <p:cNvCxnSpPr/>
                <p:nvPr/>
              </p:nvCxnSpPr>
              <p:spPr>
                <a:xfrm flipV="1">
                  <a:off x="3189844" y="4190314"/>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36" name="Straight Connector 1035"/>
                <p:cNvCxnSpPr/>
                <p:nvPr/>
              </p:nvCxnSpPr>
              <p:spPr>
                <a:xfrm flipV="1">
                  <a:off x="3211261" y="4190318"/>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37" name="Straight Connector 1036"/>
                <p:cNvCxnSpPr/>
                <p:nvPr/>
              </p:nvCxnSpPr>
              <p:spPr>
                <a:xfrm flipV="1">
                  <a:off x="3232706" y="4190334"/>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38" name="Straight Connector 1037"/>
                <p:cNvCxnSpPr/>
                <p:nvPr/>
              </p:nvCxnSpPr>
              <p:spPr>
                <a:xfrm flipV="1">
                  <a:off x="3254121" y="4191113"/>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39" name="Straight Connector 1038"/>
                <p:cNvCxnSpPr/>
                <p:nvPr/>
              </p:nvCxnSpPr>
              <p:spPr>
                <a:xfrm flipV="1">
                  <a:off x="3275566" y="4191129"/>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40" name="Straight Connector 1039"/>
                <p:cNvCxnSpPr/>
                <p:nvPr/>
              </p:nvCxnSpPr>
              <p:spPr>
                <a:xfrm flipV="1">
                  <a:off x="3296983" y="4191133"/>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41" name="Straight Connector 1040"/>
                <p:cNvCxnSpPr/>
                <p:nvPr/>
              </p:nvCxnSpPr>
              <p:spPr>
                <a:xfrm flipV="1">
                  <a:off x="3318428" y="4191149"/>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42" name="Straight Connector 1041"/>
                <p:cNvCxnSpPr/>
                <p:nvPr/>
              </p:nvCxnSpPr>
              <p:spPr>
                <a:xfrm flipV="1">
                  <a:off x="3339847" y="4190314"/>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43" name="Straight Connector 1042"/>
                <p:cNvCxnSpPr/>
                <p:nvPr/>
              </p:nvCxnSpPr>
              <p:spPr>
                <a:xfrm flipV="1">
                  <a:off x="3361292" y="4190330"/>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44" name="Straight Connector 1043"/>
                <p:cNvCxnSpPr/>
                <p:nvPr/>
              </p:nvCxnSpPr>
              <p:spPr>
                <a:xfrm flipV="1">
                  <a:off x="3382709" y="4190334"/>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45" name="Straight Connector 1044"/>
                <p:cNvCxnSpPr/>
                <p:nvPr/>
              </p:nvCxnSpPr>
              <p:spPr>
                <a:xfrm flipV="1">
                  <a:off x="3404154" y="4190350"/>
                  <a:ext cx="0" cy="198313"/>
                </a:xfrm>
                <a:prstGeom prst="line">
                  <a:avLst/>
                </a:prstGeom>
                <a:ln/>
              </p:spPr>
              <p:style>
                <a:lnRef idx="1">
                  <a:schemeClr val="dk1"/>
                </a:lnRef>
                <a:fillRef idx="0">
                  <a:schemeClr val="dk1"/>
                </a:fillRef>
                <a:effectRef idx="0">
                  <a:schemeClr val="dk1"/>
                </a:effectRef>
                <a:fontRef idx="minor">
                  <a:schemeClr val="tx1"/>
                </a:fontRef>
              </p:style>
            </p:cxnSp>
          </p:grpSp>
          <p:grpSp>
            <p:nvGrpSpPr>
              <p:cNvPr id="904" name="Group 903"/>
              <p:cNvGrpSpPr/>
              <p:nvPr/>
            </p:nvGrpSpPr>
            <p:grpSpPr>
              <a:xfrm>
                <a:off x="5688709" y="437582"/>
                <a:ext cx="267064" cy="125302"/>
                <a:chOff x="3082673" y="4191097"/>
                <a:chExt cx="321481" cy="199947"/>
              </a:xfrm>
            </p:grpSpPr>
            <p:cxnSp>
              <p:nvCxnSpPr>
                <p:cNvPr id="1014" name="Straight Connector 1013"/>
                <p:cNvCxnSpPr/>
                <p:nvPr/>
              </p:nvCxnSpPr>
              <p:spPr>
                <a:xfrm flipV="1">
                  <a:off x="3082673" y="4191097"/>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15" name="Straight Connector 1014"/>
                <p:cNvCxnSpPr/>
                <p:nvPr/>
              </p:nvCxnSpPr>
              <p:spPr>
                <a:xfrm flipV="1">
                  <a:off x="3104118" y="4191113"/>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16" name="Straight Connector 1015"/>
                <p:cNvCxnSpPr/>
                <p:nvPr/>
              </p:nvCxnSpPr>
              <p:spPr>
                <a:xfrm flipV="1">
                  <a:off x="3125535" y="4191117"/>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17" name="Straight Connector 1016"/>
                <p:cNvCxnSpPr/>
                <p:nvPr/>
              </p:nvCxnSpPr>
              <p:spPr>
                <a:xfrm flipV="1">
                  <a:off x="3146980" y="4191133"/>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18" name="Straight Connector 1017"/>
                <p:cNvCxnSpPr/>
                <p:nvPr/>
              </p:nvCxnSpPr>
              <p:spPr>
                <a:xfrm flipV="1">
                  <a:off x="3168399" y="4192679"/>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19" name="Straight Connector 1018"/>
                <p:cNvCxnSpPr/>
                <p:nvPr/>
              </p:nvCxnSpPr>
              <p:spPr>
                <a:xfrm flipV="1">
                  <a:off x="3189844" y="4192695"/>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20" name="Straight Connector 1019"/>
                <p:cNvCxnSpPr/>
                <p:nvPr/>
              </p:nvCxnSpPr>
              <p:spPr>
                <a:xfrm flipV="1">
                  <a:off x="3211261" y="4192699"/>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21" name="Straight Connector 1020"/>
                <p:cNvCxnSpPr/>
                <p:nvPr/>
              </p:nvCxnSpPr>
              <p:spPr>
                <a:xfrm flipV="1">
                  <a:off x="3232706" y="4192715"/>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22" name="Straight Connector 1021"/>
                <p:cNvCxnSpPr/>
                <p:nvPr/>
              </p:nvCxnSpPr>
              <p:spPr>
                <a:xfrm flipV="1">
                  <a:off x="3254121" y="4191113"/>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23" name="Straight Connector 1022"/>
                <p:cNvCxnSpPr/>
                <p:nvPr/>
              </p:nvCxnSpPr>
              <p:spPr>
                <a:xfrm flipV="1">
                  <a:off x="3275566" y="4191129"/>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24" name="Straight Connector 1023"/>
                <p:cNvCxnSpPr/>
                <p:nvPr/>
              </p:nvCxnSpPr>
              <p:spPr>
                <a:xfrm flipV="1">
                  <a:off x="3296983" y="4191133"/>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25" name="Straight Connector 1024"/>
                <p:cNvCxnSpPr/>
                <p:nvPr/>
              </p:nvCxnSpPr>
              <p:spPr>
                <a:xfrm flipV="1">
                  <a:off x="3318428" y="4191149"/>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26" name="Straight Connector 1025"/>
                <p:cNvCxnSpPr/>
                <p:nvPr/>
              </p:nvCxnSpPr>
              <p:spPr>
                <a:xfrm flipV="1">
                  <a:off x="3339847" y="4192695"/>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27" name="Straight Connector 1026"/>
                <p:cNvCxnSpPr/>
                <p:nvPr/>
              </p:nvCxnSpPr>
              <p:spPr>
                <a:xfrm flipV="1">
                  <a:off x="3361292" y="4192711"/>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28" name="Straight Connector 1027"/>
                <p:cNvCxnSpPr/>
                <p:nvPr/>
              </p:nvCxnSpPr>
              <p:spPr>
                <a:xfrm flipV="1">
                  <a:off x="3382709" y="4192715"/>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29" name="Straight Connector 1028"/>
                <p:cNvCxnSpPr/>
                <p:nvPr/>
              </p:nvCxnSpPr>
              <p:spPr>
                <a:xfrm flipV="1">
                  <a:off x="3404154" y="4192731"/>
                  <a:ext cx="0" cy="198313"/>
                </a:xfrm>
                <a:prstGeom prst="line">
                  <a:avLst/>
                </a:prstGeom>
                <a:ln/>
              </p:spPr>
              <p:style>
                <a:lnRef idx="1">
                  <a:schemeClr val="dk1"/>
                </a:lnRef>
                <a:fillRef idx="0">
                  <a:schemeClr val="dk1"/>
                </a:fillRef>
                <a:effectRef idx="0">
                  <a:schemeClr val="dk1"/>
                </a:effectRef>
                <a:fontRef idx="minor">
                  <a:schemeClr val="tx1"/>
                </a:fontRef>
              </p:style>
            </p:cxnSp>
          </p:grpSp>
          <p:grpSp>
            <p:nvGrpSpPr>
              <p:cNvPr id="905" name="Group 904"/>
              <p:cNvGrpSpPr/>
              <p:nvPr/>
            </p:nvGrpSpPr>
            <p:grpSpPr>
              <a:xfrm>
                <a:off x="5974387" y="438681"/>
                <a:ext cx="267064" cy="125302"/>
                <a:chOff x="3082673" y="4191097"/>
                <a:chExt cx="321481" cy="199947"/>
              </a:xfrm>
            </p:grpSpPr>
            <p:cxnSp>
              <p:nvCxnSpPr>
                <p:cNvPr id="998" name="Straight Connector 997"/>
                <p:cNvCxnSpPr/>
                <p:nvPr/>
              </p:nvCxnSpPr>
              <p:spPr>
                <a:xfrm flipV="1">
                  <a:off x="3082673" y="4191097"/>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99" name="Straight Connector 998"/>
                <p:cNvCxnSpPr/>
                <p:nvPr/>
              </p:nvCxnSpPr>
              <p:spPr>
                <a:xfrm flipV="1">
                  <a:off x="3104118" y="4191113"/>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00" name="Straight Connector 999"/>
                <p:cNvCxnSpPr/>
                <p:nvPr/>
              </p:nvCxnSpPr>
              <p:spPr>
                <a:xfrm flipV="1">
                  <a:off x="3125535" y="4191117"/>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01" name="Straight Connector 1000"/>
                <p:cNvCxnSpPr/>
                <p:nvPr/>
              </p:nvCxnSpPr>
              <p:spPr>
                <a:xfrm flipV="1">
                  <a:off x="3146980" y="4191133"/>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02" name="Straight Connector 1001"/>
                <p:cNvCxnSpPr/>
                <p:nvPr/>
              </p:nvCxnSpPr>
              <p:spPr>
                <a:xfrm flipV="1">
                  <a:off x="3168399" y="4192679"/>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03" name="Straight Connector 1002"/>
                <p:cNvCxnSpPr/>
                <p:nvPr/>
              </p:nvCxnSpPr>
              <p:spPr>
                <a:xfrm flipV="1">
                  <a:off x="3189844" y="4192695"/>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04" name="Straight Connector 1003"/>
                <p:cNvCxnSpPr/>
                <p:nvPr/>
              </p:nvCxnSpPr>
              <p:spPr>
                <a:xfrm flipV="1">
                  <a:off x="3211261" y="4192699"/>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05" name="Straight Connector 1004"/>
                <p:cNvCxnSpPr/>
                <p:nvPr/>
              </p:nvCxnSpPr>
              <p:spPr>
                <a:xfrm flipV="1">
                  <a:off x="3232706" y="4192715"/>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06" name="Straight Connector 1005"/>
                <p:cNvCxnSpPr/>
                <p:nvPr/>
              </p:nvCxnSpPr>
              <p:spPr>
                <a:xfrm flipV="1">
                  <a:off x="3254121" y="4191113"/>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07" name="Straight Connector 1006"/>
                <p:cNvCxnSpPr/>
                <p:nvPr/>
              </p:nvCxnSpPr>
              <p:spPr>
                <a:xfrm flipV="1">
                  <a:off x="3275566" y="4191129"/>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08" name="Straight Connector 1007"/>
                <p:cNvCxnSpPr/>
                <p:nvPr/>
              </p:nvCxnSpPr>
              <p:spPr>
                <a:xfrm flipV="1">
                  <a:off x="3296983" y="4191133"/>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09" name="Straight Connector 1008"/>
                <p:cNvCxnSpPr/>
                <p:nvPr/>
              </p:nvCxnSpPr>
              <p:spPr>
                <a:xfrm flipV="1">
                  <a:off x="3318428" y="4191149"/>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10" name="Straight Connector 1009"/>
                <p:cNvCxnSpPr/>
                <p:nvPr/>
              </p:nvCxnSpPr>
              <p:spPr>
                <a:xfrm flipV="1">
                  <a:off x="3339847" y="4192695"/>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11" name="Straight Connector 1010"/>
                <p:cNvCxnSpPr/>
                <p:nvPr/>
              </p:nvCxnSpPr>
              <p:spPr>
                <a:xfrm flipV="1">
                  <a:off x="3361292" y="4192711"/>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12" name="Straight Connector 1011"/>
                <p:cNvCxnSpPr/>
                <p:nvPr/>
              </p:nvCxnSpPr>
              <p:spPr>
                <a:xfrm flipV="1">
                  <a:off x="3382709" y="4192715"/>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1013" name="Straight Connector 1012"/>
                <p:cNvCxnSpPr/>
                <p:nvPr/>
              </p:nvCxnSpPr>
              <p:spPr>
                <a:xfrm flipV="1">
                  <a:off x="3404154" y="4192731"/>
                  <a:ext cx="0" cy="198313"/>
                </a:xfrm>
                <a:prstGeom prst="line">
                  <a:avLst/>
                </a:prstGeom>
                <a:ln/>
              </p:spPr>
              <p:style>
                <a:lnRef idx="1">
                  <a:schemeClr val="dk1"/>
                </a:lnRef>
                <a:fillRef idx="0">
                  <a:schemeClr val="dk1"/>
                </a:fillRef>
                <a:effectRef idx="0">
                  <a:schemeClr val="dk1"/>
                </a:effectRef>
                <a:fontRef idx="minor">
                  <a:schemeClr val="tx1"/>
                </a:fontRef>
              </p:style>
            </p:cxnSp>
          </p:grpSp>
          <p:grpSp>
            <p:nvGrpSpPr>
              <p:cNvPr id="907" name="Group 906"/>
              <p:cNvGrpSpPr/>
              <p:nvPr/>
            </p:nvGrpSpPr>
            <p:grpSpPr>
              <a:xfrm>
                <a:off x="6258227" y="439813"/>
                <a:ext cx="267064" cy="124811"/>
                <a:chOff x="3082673" y="4190298"/>
                <a:chExt cx="321481" cy="199164"/>
              </a:xfrm>
            </p:grpSpPr>
            <p:cxnSp>
              <p:nvCxnSpPr>
                <p:cNvPr id="982" name="Straight Connector 981"/>
                <p:cNvCxnSpPr/>
                <p:nvPr/>
              </p:nvCxnSpPr>
              <p:spPr>
                <a:xfrm flipV="1">
                  <a:off x="3082673" y="4191097"/>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83" name="Straight Connector 982"/>
                <p:cNvCxnSpPr/>
                <p:nvPr/>
              </p:nvCxnSpPr>
              <p:spPr>
                <a:xfrm flipV="1">
                  <a:off x="3104118" y="4191113"/>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84" name="Straight Connector 983"/>
                <p:cNvCxnSpPr/>
                <p:nvPr/>
              </p:nvCxnSpPr>
              <p:spPr>
                <a:xfrm flipV="1">
                  <a:off x="3125535" y="4191117"/>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85" name="Straight Connector 984"/>
                <p:cNvCxnSpPr/>
                <p:nvPr/>
              </p:nvCxnSpPr>
              <p:spPr>
                <a:xfrm flipV="1">
                  <a:off x="3146980" y="4191133"/>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86" name="Straight Connector 985"/>
                <p:cNvCxnSpPr/>
                <p:nvPr/>
              </p:nvCxnSpPr>
              <p:spPr>
                <a:xfrm flipV="1">
                  <a:off x="3168399" y="4190298"/>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87" name="Straight Connector 986"/>
                <p:cNvCxnSpPr/>
                <p:nvPr/>
              </p:nvCxnSpPr>
              <p:spPr>
                <a:xfrm flipV="1">
                  <a:off x="3189844" y="4190314"/>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88" name="Straight Connector 987"/>
                <p:cNvCxnSpPr/>
                <p:nvPr/>
              </p:nvCxnSpPr>
              <p:spPr>
                <a:xfrm flipV="1">
                  <a:off x="3211261" y="4190318"/>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89" name="Straight Connector 988"/>
                <p:cNvCxnSpPr/>
                <p:nvPr/>
              </p:nvCxnSpPr>
              <p:spPr>
                <a:xfrm flipV="1">
                  <a:off x="3232706" y="4190334"/>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90" name="Straight Connector 989"/>
                <p:cNvCxnSpPr/>
                <p:nvPr/>
              </p:nvCxnSpPr>
              <p:spPr>
                <a:xfrm flipV="1">
                  <a:off x="3254121" y="4191113"/>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91" name="Straight Connector 990"/>
                <p:cNvCxnSpPr/>
                <p:nvPr/>
              </p:nvCxnSpPr>
              <p:spPr>
                <a:xfrm flipV="1">
                  <a:off x="3275566" y="4191129"/>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92" name="Straight Connector 991"/>
                <p:cNvCxnSpPr/>
                <p:nvPr/>
              </p:nvCxnSpPr>
              <p:spPr>
                <a:xfrm flipV="1">
                  <a:off x="3296983" y="4191133"/>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93" name="Straight Connector 992"/>
                <p:cNvCxnSpPr/>
                <p:nvPr/>
              </p:nvCxnSpPr>
              <p:spPr>
                <a:xfrm flipV="1">
                  <a:off x="3318428" y="4191149"/>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94" name="Straight Connector 993"/>
                <p:cNvCxnSpPr/>
                <p:nvPr/>
              </p:nvCxnSpPr>
              <p:spPr>
                <a:xfrm flipV="1">
                  <a:off x="3339847" y="4190314"/>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95" name="Straight Connector 994"/>
                <p:cNvCxnSpPr/>
                <p:nvPr/>
              </p:nvCxnSpPr>
              <p:spPr>
                <a:xfrm flipV="1">
                  <a:off x="3361292" y="4190330"/>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96" name="Straight Connector 995"/>
                <p:cNvCxnSpPr/>
                <p:nvPr/>
              </p:nvCxnSpPr>
              <p:spPr>
                <a:xfrm flipV="1">
                  <a:off x="3382709" y="4190334"/>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97" name="Straight Connector 996"/>
                <p:cNvCxnSpPr/>
                <p:nvPr/>
              </p:nvCxnSpPr>
              <p:spPr>
                <a:xfrm flipV="1">
                  <a:off x="3404154" y="4190350"/>
                  <a:ext cx="0" cy="198313"/>
                </a:xfrm>
                <a:prstGeom prst="line">
                  <a:avLst/>
                </a:prstGeom>
                <a:ln/>
              </p:spPr>
              <p:style>
                <a:lnRef idx="1">
                  <a:schemeClr val="dk1"/>
                </a:lnRef>
                <a:fillRef idx="0">
                  <a:schemeClr val="dk1"/>
                </a:fillRef>
                <a:effectRef idx="0">
                  <a:schemeClr val="dk1"/>
                </a:effectRef>
                <a:fontRef idx="minor">
                  <a:schemeClr val="tx1"/>
                </a:fontRef>
              </p:style>
            </p:cxnSp>
          </p:grpSp>
          <p:grpSp>
            <p:nvGrpSpPr>
              <p:cNvPr id="908" name="Group 907"/>
              <p:cNvGrpSpPr/>
              <p:nvPr/>
            </p:nvGrpSpPr>
            <p:grpSpPr>
              <a:xfrm>
                <a:off x="6544203" y="440346"/>
                <a:ext cx="267064" cy="124811"/>
                <a:chOff x="3082673" y="4190298"/>
                <a:chExt cx="321481" cy="199164"/>
              </a:xfrm>
            </p:grpSpPr>
            <p:cxnSp>
              <p:nvCxnSpPr>
                <p:cNvPr id="966" name="Straight Connector 965"/>
                <p:cNvCxnSpPr/>
                <p:nvPr/>
              </p:nvCxnSpPr>
              <p:spPr>
                <a:xfrm flipV="1">
                  <a:off x="3082673" y="4191097"/>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67" name="Straight Connector 966"/>
                <p:cNvCxnSpPr/>
                <p:nvPr/>
              </p:nvCxnSpPr>
              <p:spPr>
                <a:xfrm flipV="1">
                  <a:off x="3104118" y="4191113"/>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68" name="Straight Connector 967"/>
                <p:cNvCxnSpPr/>
                <p:nvPr/>
              </p:nvCxnSpPr>
              <p:spPr>
                <a:xfrm flipV="1">
                  <a:off x="3125535" y="4191117"/>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69" name="Straight Connector 968"/>
                <p:cNvCxnSpPr/>
                <p:nvPr/>
              </p:nvCxnSpPr>
              <p:spPr>
                <a:xfrm flipV="1">
                  <a:off x="3146980" y="4191133"/>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70" name="Straight Connector 969"/>
                <p:cNvCxnSpPr/>
                <p:nvPr/>
              </p:nvCxnSpPr>
              <p:spPr>
                <a:xfrm flipV="1">
                  <a:off x="3168399" y="4190298"/>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71" name="Straight Connector 970"/>
                <p:cNvCxnSpPr/>
                <p:nvPr/>
              </p:nvCxnSpPr>
              <p:spPr>
                <a:xfrm flipV="1">
                  <a:off x="3189844" y="4190314"/>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72" name="Straight Connector 971"/>
                <p:cNvCxnSpPr/>
                <p:nvPr/>
              </p:nvCxnSpPr>
              <p:spPr>
                <a:xfrm flipV="1">
                  <a:off x="3211261" y="4190318"/>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73" name="Straight Connector 972"/>
                <p:cNvCxnSpPr/>
                <p:nvPr/>
              </p:nvCxnSpPr>
              <p:spPr>
                <a:xfrm flipV="1">
                  <a:off x="3232706" y="4190334"/>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74" name="Straight Connector 973"/>
                <p:cNvCxnSpPr/>
                <p:nvPr/>
              </p:nvCxnSpPr>
              <p:spPr>
                <a:xfrm flipV="1">
                  <a:off x="3254121" y="4191113"/>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75" name="Straight Connector 974"/>
                <p:cNvCxnSpPr/>
                <p:nvPr/>
              </p:nvCxnSpPr>
              <p:spPr>
                <a:xfrm flipV="1">
                  <a:off x="3275566" y="4191129"/>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76" name="Straight Connector 975"/>
                <p:cNvCxnSpPr/>
                <p:nvPr/>
              </p:nvCxnSpPr>
              <p:spPr>
                <a:xfrm flipV="1">
                  <a:off x="3296983" y="4191133"/>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77" name="Straight Connector 976"/>
                <p:cNvCxnSpPr/>
                <p:nvPr/>
              </p:nvCxnSpPr>
              <p:spPr>
                <a:xfrm flipV="1">
                  <a:off x="3318428" y="4191149"/>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78" name="Straight Connector 977"/>
                <p:cNvCxnSpPr/>
                <p:nvPr/>
              </p:nvCxnSpPr>
              <p:spPr>
                <a:xfrm flipV="1">
                  <a:off x="3339847" y="4190314"/>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79" name="Straight Connector 978"/>
                <p:cNvCxnSpPr/>
                <p:nvPr/>
              </p:nvCxnSpPr>
              <p:spPr>
                <a:xfrm flipV="1">
                  <a:off x="3361292" y="4190330"/>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80" name="Straight Connector 979"/>
                <p:cNvCxnSpPr/>
                <p:nvPr/>
              </p:nvCxnSpPr>
              <p:spPr>
                <a:xfrm flipV="1">
                  <a:off x="3382709" y="4190334"/>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81" name="Straight Connector 980"/>
                <p:cNvCxnSpPr/>
                <p:nvPr/>
              </p:nvCxnSpPr>
              <p:spPr>
                <a:xfrm flipV="1">
                  <a:off x="3404154" y="4190350"/>
                  <a:ext cx="0" cy="198313"/>
                </a:xfrm>
                <a:prstGeom prst="line">
                  <a:avLst/>
                </a:prstGeom>
                <a:ln/>
              </p:spPr>
              <p:style>
                <a:lnRef idx="1">
                  <a:schemeClr val="dk1"/>
                </a:lnRef>
                <a:fillRef idx="0">
                  <a:schemeClr val="dk1"/>
                </a:fillRef>
                <a:effectRef idx="0">
                  <a:schemeClr val="dk1"/>
                </a:effectRef>
                <a:fontRef idx="minor">
                  <a:schemeClr val="tx1"/>
                </a:fontRef>
              </p:style>
            </p:cxnSp>
          </p:grpSp>
          <p:grpSp>
            <p:nvGrpSpPr>
              <p:cNvPr id="909" name="Group 908"/>
              <p:cNvGrpSpPr/>
              <p:nvPr/>
            </p:nvGrpSpPr>
            <p:grpSpPr>
              <a:xfrm>
                <a:off x="6829320" y="439780"/>
                <a:ext cx="231457" cy="125292"/>
                <a:chOff x="3082673" y="4191097"/>
                <a:chExt cx="278619" cy="199931"/>
              </a:xfrm>
            </p:grpSpPr>
            <p:cxnSp>
              <p:nvCxnSpPr>
                <p:cNvPr id="952" name="Straight Connector 951"/>
                <p:cNvCxnSpPr/>
                <p:nvPr/>
              </p:nvCxnSpPr>
              <p:spPr>
                <a:xfrm flipV="1">
                  <a:off x="3082673" y="4191097"/>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53" name="Straight Connector 952"/>
                <p:cNvCxnSpPr/>
                <p:nvPr/>
              </p:nvCxnSpPr>
              <p:spPr>
                <a:xfrm flipV="1">
                  <a:off x="3104118" y="4191113"/>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54" name="Straight Connector 953"/>
                <p:cNvCxnSpPr/>
                <p:nvPr/>
              </p:nvCxnSpPr>
              <p:spPr>
                <a:xfrm flipV="1">
                  <a:off x="3125535" y="4191117"/>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55" name="Straight Connector 954"/>
                <p:cNvCxnSpPr/>
                <p:nvPr/>
              </p:nvCxnSpPr>
              <p:spPr>
                <a:xfrm flipV="1">
                  <a:off x="3146980" y="4191133"/>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56" name="Straight Connector 955"/>
                <p:cNvCxnSpPr/>
                <p:nvPr/>
              </p:nvCxnSpPr>
              <p:spPr>
                <a:xfrm flipV="1">
                  <a:off x="3168399" y="4192679"/>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57" name="Straight Connector 956"/>
                <p:cNvCxnSpPr/>
                <p:nvPr/>
              </p:nvCxnSpPr>
              <p:spPr>
                <a:xfrm flipV="1">
                  <a:off x="3189844" y="4192695"/>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58" name="Straight Connector 957"/>
                <p:cNvCxnSpPr/>
                <p:nvPr/>
              </p:nvCxnSpPr>
              <p:spPr>
                <a:xfrm flipV="1">
                  <a:off x="3211261" y="4192699"/>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59" name="Straight Connector 958"/>
                <p:cNvCxnSpPr/>
                <p:nvPr/>
              </p:nvCxnSpPr>
              <p:spPr>
                <a:xfrm flipV="1">
                  <a:off x="3232706" y="4192715"/>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60" name="Straight Connector 959"/>
                <p:cNvCxnSpPr/>
                <p:nvPr/>
              </p:nvCxnSpPr>
              <p:spPr>
                <a:xfrm flipV="1">
                  <a:off x="3254121" y="4191113"/>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61" name="Straight Connector 960"/>
                <p:cNvCxnSpPr/>
                <p:nvPr/>
              </p:nvCxnSpPr>
              <p:spPr>
                <a:xfrm flipV="1">
                  <a:off x="3275566" y="4191129"/>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62" name="Straight Connector 961"/>
                <p:cNvCxnSpPr/>
                <p:nvPr/>
              </p:nvCxnSpPr>
              <p:spPr>
                <a:xfrm flipV="1">
                  <a:off x="3296983" y="4191133"/>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63" name="Straight Connector 962"/>
                <p:cNvCxnSpPr/>
                <p:nvPr/>
              </p:nvCxnSpPr>
              <p:spPr>
                <a:xfrm flipV="1">
                  <a:off x="3318428" y="4191149"/>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64" name="Straight Connector 963"/>
                <p:cNvCxnSpPr/>
                <p:nvPr/>
              </p:nvCxnSpPr>
              <p:spPr>
                <a:xfrm flipV="1">
                  <a:off x="3339847" y="4192695"/>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65" name="Straight Connector 964"/>
                <p:cNvCxnSpPr/>
                <p:nvPr/>
              </p:nvCxnSpPr>
              <p:spPr>
                <a:xfrm flipV="1">
                  <a:off x="3361292" y="4192711"/>
                  <a:ext cx="0" cy="198313"/>
                </a:xfrm>
                <a:prstGeom prst="line">
                  <a:avLst/>
                </a:prstGeom>
                <a:ln/>
              </p:spPr>
              <p:style>
                <a:lnRef idx="1">
                  <a:schemeClr val="dk1"/>
                </a:lnRef>
                <a:fillRef idx="0">
                  <a:schemeClr val="dk1"/>
                </a:fillRef>
                <a:effectRef idx="0">
                  <a:schemeClr val="dk1"/>
                </a:effectRef>
                <a:fontRef idx="minor">
                  <a:schemeClr val="tx1"/>
                </a:fontRef>
              </p:style>
            </p:cxnSp>
          </p:grpSp>
          <p:sp>
            <p:nvSpPr>
              <p:cNvPr id="910" name="TextBox 909"/>
              <p:cNvSpPr txBox="1"/>
              <p:nvPr/>
            </p:nvSpPr>
            <p:spPr>
              <a:xfrm>
                <a:off x="1429532" y="706226"/>
                <a:ext cx="1108334" cy="261610"/>
              </a:xfrm>
              <a:prstGeom prst="rect">
                <a:avLst/>
              </a:prstGeom>
              <a:noFill/>
            </p:spPr>
            <p:txBody>
              <a:bodyPr wrap="none" rtlCol="0">
                <a:spAutoFit/>
              </a:bodyPr>
              <a:lstStyle/>
              <a:p>
                <a:pPr algn="ctr"/>
                <a:r>
                  <a:rPr lang="en-US" sz="1100" dirty="0" smtClean="0">
                    <a:solidFill>
                      <a:schemeClr val="bg2"/>
                    </a:solidFill>
                  </a:rPr>
                  <a:t>AVAILABLITY</a:t>
                </a:r>
              </a:p>
            </p:txBody>
          </p:sp>
          <p:grpSp>
            <p:nvGrpSpPr>
              <p:cNvPr id="911" name="Group 910"/>
              <p:cNvGrpSpPr/>
              <p:nvPr/>
            </p:nvGrpSpPr>
            <p:grpSpPr>
              <a:xfrm>
                <a:off x="7079363" y="431386"/>
                <a:ext cx="231457" cy="125292"/>
                <a:chOff x="3082673" y="4191097"/>
                <a:chExt cx="278619" cy="199931"/>
              </a:xfrm>
            </p:grpSpPr>
            <p:cxnSp>
              <p:nvCxnSpPr>
                <p:cNvPr id="938" name="Straight Connector 937"/>
                <p:cNvCxnSpPr/>
                <p:nvPr/>
              </p:nvCxnSpPr>
              <p:spPr>
                <a:xfrm flipV="1">
                  <a:off x="3082673" y="4191097"/>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39" name="Straight Connector 938"/>
                <p:cNvCxnSpPr/>
                <p:nvPr/>
              </p:nvCxnSpPr>
              <p:spPr>
                <a:xfrm flipV="1">
                  <a:off x="3104118" y="4191113"/>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40" name="Straight Connector 939"/>
                <p:cNvCxnSpPr/>
                <p:nvPr/>
              </p:nvCxnSpPr>
              <p:spPr>
                <a:xfrm flipV="1">
                  <a:off x="3125535" y="4191117"/>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41" name="Straight Connector 940"/>
                <p:cNvCxnSpPr/>
                <p:nvPr/>
              </p:nvCxnSpPr>
              <p:spPr>
                <a:xfrm flipV="1">
                  <a:off x="3146980" y="4191133"/>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42" name="Straight Connector 941"/>
                <p:cNvCxnSpPr/>
                <p:nvPr/>
              </p:nvCxnSpPr>
              <p:spPr>
                <a:xfrm flipV="1">
                  <a:off x="3168399" y="4192679"/>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43" name="Straight Connector 942"/>
                <p:cNvCxnSpPr/>
                <p:nvPr/>
              </p:nvCxnSpPr>
              <p:spPr>
                <a:xfrm flipV="1">
                  <a:off x="3189844" y="4192695"/>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44" name="Straight Connector 943"/>
                <p:cNvCxnSpPr/>
                <p:nvPr/>
              </p:nvCxnSpPr>
              <p:spPr>
                <a:xfrm flipV="1">
                  <a:off x="3211261" y="4192699"/>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45" name="Straight Connector 944"/>
                <p:cNvCxnSpPr/>
                <p:nvPr/>
              </p:nvCxnSpPr>
              <p:spPr>
                <a:xfrm flipV="1">
                  <a:off x="3232706" y="4192715"/>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46" name="Straight Connector 945"/>
                <p:cNvCxnSpPr/>
                <p:nvPr/>
              </p:nvCxnSpPr>
              <p:spPr>
                <a:xfrm flipV="1">
                  <a:off x="3254121" y="4191113"/>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47" name="Straight Connector 946"/>
                <p:cNvCxnSpPr/>
                <p:nvPr/>
              </p:nvCxnSpPr>
              <p:spPr>
                <a:xfrm flipV="1">
                  <a:off x="3275566" y="4191129"/>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48" name="Straight Connector 947"/>
                <p:cNvCxnSpPr/>
                <p:nvPr/>
              </p:nvCxnSpPr>
              <p:spPr>
                <a:xfrm flipV="1">
                  <a:off x="3296983" y="4191133"/>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49" name="Straight Connector 948"/>
                <p:cNvCxnSpPr/>
                <p:nvPr/>
              </p:nvCxnSpPr>
              <p:spPr>
                <a:xfrm flipV="1">
                  <a:off x="3318428" y="4191149"/>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50" name="Straight Connector 949"/>
                <p:cNvCxnSpPr/>
                <p:nvPr/>
              </p:nvCxnSpPr>
              <p:spPr>
                <a:xfrm flipV="1">
                  <a:off x="3339847" y="4192695"/>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51" name="Straight Connector 950"/>
                <p:cNvCxnSpPr/>
                <p:nvPr/>
              </p:nvCxnSpPr>
              <p:spPr>
                <a:xfrm flipV="1">
                  <a:off x="3361292" y="4192711"/>
                  <a:ext cx="0" cy="198313"/>
                </a:xfrm>
                <a:prstGeom prst="line">
                  <a:avLst/>
                </a:prstGeom>
                <a:ln/>
              </p:spPr>
              <p:style>
                <a:lnRef idx="1">
                  <a:schemeClr val="dk1"/>
                </a:lnRef>
                <a:fillRef idx="0">
                  <a:schemeClr val="dk1"/>
                </a:fillRef>
                <a:effectRef idx="0">
                  <a:schemeClr val="dk1"/>
                </a:effectRef>
                <a:fontRef idx="minor">
                  <a:schemeClr val="tx1"/>
                </a:fontRef>
              </p:style>
            </p:cxnSp>
          </p:grpSp>
          <p:grpSp>
            <p:nvGrpSpPr>
              <p:cNvPr id="912" name="Group 911"/>
              <p:cNvGrpSpPr/>
              <p:nvPr/>
            </p:nvGrpSpPr>
            <p:grpSpPr>
              <a:xfrm>
                <a:off x="7333686" y="431386"/>
                <a:ext cx="178034" cy="125292"/>
                <a:chOff x="3082673" y="4191097"/>
                <a:chExt cx="214310" cy="199931"/>
              </a:xfrm>
            </p:grpSpPr>
            <p:cxnSp>
              <p:nvCxnSpPr>
                <p:cNvPr id="927" name="Straight Connector 926"/>
                <p:cNvCxnSpPr/>
                <p:nvPr/>
              </p:nvCxnSpPr>
              <p:spPr>
                <a:xfrm flipV="1">
                  <a:off x="3082673" y="4191097"/>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28" name="Straight Connector 927"/>
                <p:cNvCxnSpPr/>
                <p:nvPr/>
              </p:nvCxnSpPr>
              <p:spPr>
                <a:xfrm flipV="1">
                  <a:off x="3104118" y="4191113"/>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29" name="Straight Connector 928"/>
                <p:cNvCxnSpPr/>
                <p:nvPr/>
              </p:nvCxnSpPr>
              <p:spPr>
                <a:xfrm flipV="1">
                  <a:off x="3125535" y="4191117"/>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30" name="Straight Connector 929"/>
                <p:cNvCxnSpPr/>
                <p:nvPr/>
              </p:nvCxnSpPr>
              <p:spPr>
                <a:xfrm flipV="1">
                  <a:off x="3146980" y="4191133"/>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31" name="Straight Connector 930"/>
                <p:cNvCxnSpPr/>
                <p:nvPr/>
              </p:nvCxnSpPr>
              <p:spPr>
                <a:xfrm flipV="1">
                  <a:off x="3168399" y="4192679"/>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32" name="Straight Connector 931"/>
                <p:cNvCxnSpPr/>
                <p:nvPr/>
              </p:nvCxnSpPr>
              <p:spPr>
                <a:xfrm flipV="1">
                  <a:off x="3189844" y="4192695"/>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33" name="Straight Connector 932"/>
                <p:cNvCxnSpPr/>
                <p:nvPr/>
              </p:nvCxnSpPr>
              <p:spPr>
                <a:xfrm flipV="1">
                  <a:off x="3211261" y="4192699"/>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34" name="Straight Connector 933"/>
                <p:cNvCxnSpPr/>
                <p:nvPr/>
              </p:nvCxnSpPr>
              <p:spPr>
                <a:xfrm flipV="1">
                  <a:off x="3232706" y="4192715"/>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35" name="Straight Connector 934"/>
                <p:cNvCxnSpPr/>
                <p:nvPr/>
              </p:nvCxnSpPr>
              <p:spPr>
                <a:xfrm flipV="1">
                  <a:off x="3254121" y="4191113"/>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36" name="Straight Connector 935"/>
                <p:cNvCxnSpPr/>
                <p:nvPr/>
              </p:nvCxnSpPr>
              <p:spPr>
                <a:xfrm flipV="1">
                  <a:off x="3275566" y="4191129"/>
                  <a:ext cx="0" cy="198313"/>
                </a:xfrm>
                <a:prstGeom prst="line">
                  <a:avLst/>
                </a:prstGeom>
                <a:ln/>
              </p:spPr>
              <p:style>
                <a:lnRef idx="1">
                  <a:schemeClr val="dk1"/>
                </a:lnRef>
                <a:fillRef idx="0">
                  <a:schemeClr val="dk1"/>
                </a:fillRef>
                <a:effectRef idx="0">
                  <a:schemeClr val="dk1"/>
                </a:effectRef>
                <a:fontRef idx="minor">
                  <a:schemeClr val="tx1"/>
                </a:fontRef>
              </p:style>
            </p:cxnSp>
            <p:cxnSp>
              <p:nvCxnSpPr>
                <p:cNvPr id="937" name="Straight Connector 936"/>
                <p:cNvCxnSpPr/>
                <p:nvPr/>
              </p:nvCxnSpPr>
              <p:spPr>
                <a:xfrm flipV="1">
                  <a:off x="3296983" y="4191133"/>
                  <a:ext cx="0" cy="198313"/>
                </a:xfrm>
                <a:prstGeom prst="line">
                  <a:avLst/>
                </a:prstGeom>
                <a:ln/>
              </p:spPr>
              <p:style>
                <a:lnRef idx="1">
                  <a:schemeClr val="dk1"/>
                </a:lnRef>
                <a:fillRef idx="0">
                  <a:schemeClr val="dk1"/>
                </a:fillRef>
                <a:effectRef idx="0">
                  <a:schemeClr val="dk1"/>
                </a:effectRef>
                <a:fontRef idx="minor">
                  <a:schemeClr val="tx1"/>
                </a:fontRef>
              </p:style>
            </p:cxnSp>
          </p:grpSp>
          <p:sp>
            <p:nvSpPr>
              <p:cNvPr id="913" name="Rectangle 912"/>
              <p:cNvSpPr/>
              <p:nvPr/>
            </p:nvSpPr>
            <p:spPr>
              <a:xfrm>
                <a:off x="3114841" y="526263"/>
                <a:ext cx="4410122" cy="7019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914" name="Rectangle 913"/>
              <p:cNvSpPr/>
              <p:nvPr/>
            </p:nvSpPr>
            <p:spPr>
              <a:xfrm>
                <a:off x="3114841" y="409943"/>
                <a:ext cx="4410122" cy="7081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915" name="Group 914"/>
              <p:cNvGrpSpPr/>
              <p:nvPr/>
            </p:nvGrpSpPr>
            <p:grpSpPr>
              <a:xfrm>
                <a:off x="3123876" y="286519"/>
                <a:ext cx="4223395" cy="259522"/>
                <a:chOff x="3123876" y="286519"/>
                <a:chExt cx="4223395" cy="259522"/>
              </a:xfrm>
            </p:grpSpPr>
            <p:sp>
              <p:nvSpPr>
                <p:cNvPr id="920" name="TextBox 919"/>
                <p:cNvSpPr txBox="1"/>
                <p:nvPr/>
              </p:nvSpPr>
              <p:spPr>
                <a:xfrm>
                  <a:off x="3123876" y="299820"/>
                  <a:ext cx="518091" cy="246221"/>
                </a:xfrm>
                <a:prstGeom prst="rect">
                  <a:avLst/>
                </a:prstGeom>
                <a:noFill/>
              </p:spPr>
              <p:txBody>
                <a:bodyPr wrap="none" rtlCol="0">
                  <a:spAutoFit/>
                </a:bodyPr>
                <a:lstStyle/>
                <a:p>
                  <a:pPr algn="ctr"/>
                  <a:r>
                    <a:rPr lang="en-US" sz="1000" dirty="0" smtClean="0">
                      <a:solidFill>
                        <a:schemeClr val="tx2"/>
                      </a:solidFill>
                    </a:rPr>
                    <a:t>12AM</a:t>
                  </a:r>
                </a:p>
              </p:txBody>
            </p:sp>
            <p:sp>
              <p:nvSpPr>
                <p:cNvPr id="921" name="TextBox 920"/>
                <p:cNvSpPr txBox="1"/>
                <p:nvPr/>
              </p:nvSpPr>
              <p:spPr>
                <a:xfrm>
                  <a:off x="4383845" y="296256"/>
                  <a:ext cx="461935" cy="246221"/>
                </a:xfrm>
                <a:prstGeom prst="rect">
                  <a:avLst/>
                </a:prstGeom>
                <a:noFill/>
              </p:spPr>
              <p:txBody>
                <a:bodyPr wrap="none" rtlCol="0">
                  <a:spAutoFit/>
                </a:bodyPr>
                <a:lstStyle/>
                <a:p>
                  <a:pPr algn="ctr"/>
                  <a:r>
                    <a:rPr lang="en-US" sz="1000" dirty="0">
                      <a:solidFill>
                        <a:schemeClr val="tx2"/>
                      </a:solidFill>
                    </a:rPr>
                    <a:t>8</a:t>
                  </a:r>
                  <a:r>
                    <a:rPr lang="en-US" sz="1000" dirty="0" smtClean="0">
                      <a:solidFill>
                        <a:schemeClr val="tx2"/>
                      </a:solidFill>
                    </a:rPr>
                    <a:t>AM</a:t>
                  </a:r>
                </a:p>
              </p:txBody>
            </p:sp>
            <p:sp>
              <p:nvSpPr>
                <p:cNvPr id="922" name="TextBox 921"/>
                <p:cNvSpPr txBox="1"/>
                <p:nvPr/>
              </p:nvSpPr>
              <p:spPr>
                <a:xfrm>
                  <a:off x="4979339" y="296256"/>
                  <a:ext cx="533131" cy="246221"/>
                </a:xfrm>
                <a:prstGeom prst="rect">
                  <a:avLst/>
                </a:prstGeom>
                <a:noFill/>
              </p:spPr>
              <p:txBody>
                <a:bodyPr wrap="none" rtlCol="0">
                  <a:spAutoFit/>
                </a:bodyPr>
                <a:lstStyle/>
                <a:p>
                  <a:pPr algn="ctr"/>
                  <a:r>
                    <a:rPr lang="en-US" sz="1000" dirty="0" smtClean="0">
                      <a:solidFill>
                        <a:schemeClr val="tx2"/>
                      </a:solidFill>
                    </a:rPr>
                    <a:t>12PM</a:t>
                  </a:r>
                </a:p>
              </p:txBody>
            </p:sp>
            <p:sp>
              <p:nvSpPr>
                <p:cNvPr id="923" name="TextBox 922"/>
                <p:cNvSpPr txBox="1"/>
                <p:nvPr/>
              </p:nvSpPr>
              <p:spPr>
                <a:xfrm>
                  <a:off x="5646030" y="296255"/>
                  <a:ext cx="451604" cy="246221"/>
                </a:xfrm>
                <a:prstGeom prst="rect">
                  <a:avLst/>
                </a:prstGeom>
                <a:noFill/>
              </p:spPr>
              <p:txBody>
                <a:bodyPr wrap="none" rtlCol="0">
                  <a:spAutoFit/>
                </a:bodyPr>
                <a:lstStyle/>
                <a:p>
                  <a:pPr algn="ctr"/>
                  <a:r>
                    <a:rPr lang="en-US" sz="1000" dirty="0" smtClean="0">
                      <a:solidFill>
                        <a:schemeClr val="tx2"/>
                      </a:solidFill>
                    </a:rPr>
                    <a:t>6PM</a:t>
                  </a:r>
                </a:p>
              </p:txBody>
            </p:sp>
            <p:sp>
              <p:nvSpPr>
                <p:cNvPr id="924" name="TextBox 923"/>
                <p:cNvSpPr txBox="1"/>
                <p:nvPr/>
              </p:nvSpPr>
              <p:spPr>
                <a:xfrm>
                  <a:off x="6231193" y="296255"/>
                  <a:ext cx="451604" cy="246221"/>
                </a:xfrm>
                <a:prstGeom prst="rect">
                  <a:avLst/>
                </a:prstGeom>
                <a:noFill/>
              </p:spPr>
              <p:txBody>
                <a:bodyPr wrap="none" rtlCol="0">
                  <a:spAutoFit/>
                </a:bodyPr>
                <a:lstStyle/>
                <a:p>
                  <a:pPr algn="ctr"/>
                  <a:r>
                    <a:rPr lang="en-US" sz="1000" dirty="0">
                      <a:solidFill>
                        <a:schemeClr val="tx2"/>
                      </a:solidFill>
                    </a:rPr>
                    <a:t>8</a:t>
                  </a:r>
                  <a:r>
                    <a:rPr lang="en-US" sz="1000" dirty="0" smtClean="0">
                      <a:solidFill>
                        <a:schemeClr val="tx2"/>
                      </a:solidFill>
                    </a:rPr>
                    <a:t>PM</a:t>
                  </a:r>
                </a:p>
              </p:txBody>
            </p:sp>
            <p:sp>
              <p:nvSpPr>
                <p:cNvPr id="925" name="TextBox 924"/>
                <p:cNvSpPr txBox="1"/>
                <p:nvPr/>
              </p:nvSpPr>
              <p:spPr>
                <a:xfrm>
                  <a:off x="3788351" y="293346"/>
                  <a:ext cx="461935" cy="246221"/>
                </a:xfrm>
                <a:prstGeom prst="rect">
                  <a:avLst/>
                </a:prstGeom>
                <a:noFill/>
              </p:spPr>
              <p:txBody>
                <a:bodyPr wrap="none" rtlCol="0">
                  <a:spAutoFit/>
                </a:bodyPr>
                <a:lstStyle/>
                <a:p>
                  <a:pPr algn="ctr"/>
                  <a:r>
                    <a:rPr lang="en-US" sz="1000" dirty="0" smtClean="0">
                      <a:solidFill>
                        <a:schemeClr val="tx2"/>
                      </a:solidFill>
                    </a:rPr>
                    <a:t>6</a:t>
                  </a:r>
                  <a:r>
                    <a:rPr lang="en-US" sz="1000" dirty="0">
                      <a:solidFill>
                        <a:schemeClr val="tx2"/>
                      </a:solidFill>
                    </a:rPr>
                    <a:t>A</a:t>
                  </a:r>
                  <a:r>
                    <a:rPr lang="en-US" sz="1000" dirty="0" smtClean="0">
                      <a:solidFill>
                        <a:schemeClr val="tx2"/>
                      </a:solidFill>
                    </a:rPr>
                    <a:t>M</a:t>
                  </a:r>
                </a:p>
              </p:txBody>
            </p:sp>
            <p:sp>
              <p:nvSpPr>
                <p:cNvPr id="926" name="TextBox 925"/>
                <p:cNvSpPr txBox="1"/>
                <p:nvPr/>
              </p:nvSpPr>
              <p:spPr>
                <a:xfrm>
                  <a:off x="6829180" y="286519"/>
                  <a:ext cx="518091" cy="246221"/>
                </a:xfrm>
                <a:prstGeom prst="rect">
                  <a:avLst/>
                </a:prstGeom>
                <a:noFill/>
              </p:spPr>
              <p:txBody>
                <a:bodyPr wrap="none" rtlCol="0">
                  <a:spAutoFit/>
                </a:bodyPr>
                <a:lstStyle/>
                <a:p>
                  <a:pPr algn="ctr"/>
                  <a:r>
                    <a:rPr lang="en-US" sz="1000" dirty="0" smtClean="0">
                      <a:solidFill>
                        <a:schemeClr val="tx2"/>
                      </a:solidFill>
                    </a:rPr>
                    <a:t>12AM</a:t>
                  </a:r>
                </a:p>
              </p:txBody>
            </p:sp>
          </p:grpSp>
          <p:grpSp>
            <p:nvGrpSpPr>
              <p:cNvPr id="916" name="Group 915"/>
              <p:cNvGrpSpPr/>
              <p:nvPr/>
            </p:nvGrpSpPr>
            <p:grpSpPr>
              <a:xfrm>
                <a:off x="1517677" y="264940"/>
                <a:ext cx="894529" cy="456963"/>
                <a:chOff x="284163" y="987425"/>
                <a:chExt cx="8382000" cy="3489325"/>
              </a:xfrm>
            </p:grpSpPr>
            <p:pic>
              <p:nvPicPr>
                <p:cNvPr id="917" name="Picture 5"/>
                <p:cNvPicPr>
                  <a:picLocks noChangeAspect="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284163" y="1031875"/>
                  <a:ext cx="8382000"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8" name="Picture 2" descr="Vplex_Sever.png"/>
                <p:cNvPicPr>
                  <a:picLocks noChangeAspect="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1084263" y="1050925"/>
                  <a:ext cx="2195512" cy="342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9" name="Picture 14" descr="Vplex_Sever.png"/>
                <p:cNvPicPr>
                  <a:picLocks noChangeAspect="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5702300" y="987425"/>
                  <a:ext cx="2195513" cy="342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859" name="Picture 85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178433" y="733206"/>
              <a:ext cx="4240930" cy="406612"/>
            </a:xfrm>
            <a:prstGeom prst="rect">
              <a:avLst/>
            </a:prstGeom>
          </p:spPr>
        </p:pic>
        <p:grpSp>
          <p:nvGrpSpPr>
            <p:cNvPr id="860" name="Group 859"/>
            <p:cNvGrpSpPr/>
            <p:nvPr/>
          </p:nvGrpSpPr>
          <p:grpSpPr>
            <a:xfrm>
              <a:off x="7342267" y="639511"/>
              <a:ext cx="447857" cy="589538"/>
              <a:chOff x="7342265" y="630375"/>
              <a:chExt cx="447857" cy="589538"/>
            </a:xfrm>
          </p:grpSpPr>
          <p:pic>
            <p:nvPicPr>
              <p:cNvPr id="864" name="Picture 86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flipH="1">
                <a:off x="7533565" y="906635"/>
                <a:ext cx="256557" cy="256663"/>
              </a:xfrm>
              <a:prstGeom prst="rect">
                <a:avLst/>
              </a:prstGeom>
            </p:spPr>
          </p:pic>
          <p:pic>
            <p:nvPicPr>
              <p:cNvPr id="865" name="Picture 864"/>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342265" y="630375"/>
                <a:ext cx="289608" cy="589538"/>
              </a:xfrm>
              <a:prstGeom prst="rect">
                <a:avLst/>
              </a:prstGeom>
              <a:effectLst/>
            </p:spPr>
          </p:pic>
        </p:grpSp>
        <p:grpSp>
          <p:nvGrpSpPr>
            <p:cNvPr id="861" name="Group 860"/>
            <p:cNvGrpSpPr/>
            <p:nvPr/>
          </p:nvGrpSpPr>
          <p:grpSpPr>
            <a:xfrm>
              <a:off x="2797478" y="630375"/>
              <a:ext cx="468783" cy="589538"/>
              <a:chOff x="2797476" y="630375"/>
              <a:chExt cx="468783" cy="589538"/>
            </a:xfrm>
          </p:grpSpPr>
          <p:pic>
            <p:nvPicPr>
              <p:cNvPr id="862" name="Picture 86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797476" y="906635"/>
                <a:ext cx="256557" cy="256663"/>
              </a:xfrm>
              <a:prstGeom prst="rect">
                <a:avLst/>
              </a:prstGeom>
            </p:spPr>
          </p:pic>
          <p:pic>
            <p:nvPicPr>
              <p:cNvPr id="863" name="Picture 862"/>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976651" y="630375"/>
                <a:ext cx="289608" cy="589538"/>
              </a:xfrm>
              <a:prstGeom prst="rect">
                <a:avLst/>
              </a:prstGeom>
              <a:effectLst/>
            </p:spPr>
          </p:pic>
        </p:grpSp>
      </p:grpSp>
      <p:sp>
        <p:nvSpPr>
          <p:cNvPr id="1174" name="TextBox 1173"/>
          <p:cNvSpPr txBox="1">
            <a:spLocks noChangeArrowheads="1"/>
          </p:cNvSpPr>
          <p:nvPr/>
        </p:nvSpPr>
        <p:spPr bwMode="auto">
          <a:xfrm>
            <a:off x="2192495" y="3861703"/>
            <a:ext cx="36131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1400" dirty="0">
                <a:solidFill>
                  <a:schemeClr val="bg2"/>
                </a:solidFill>
              </a:rPr>
              <a:t>DATA CORRUPTION OCCURS AT 3:28pm</a:t>
            </a:r>
          </a:p>
        </p:txBody>
      </p:sp>
      <p:sp>
        <p:nvSpPr>
          <p:cNvPr id="632" name="TextBox 13"/>
          <p:cNvSpPr txBox="1">
            <a:spLocks noChangeArrowheads="1"/>
          </p:cNvSpPr>
          <p:nvPr/>
        </p:nvSpPr>
        <p:spPr bwMode="auto">
          <a:xfrm>
            <a:off x="7615264" y="901102"/>
            <a:ext cx="79060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eaLnBrk="0" hangingPunct="0">
              <a:defRPr sz="2400">
                <a:solidFill>
                  <a:schemeClr val="tx1"/>
                </a:solidFill>
                <a:latin typeface="Verdana" pitchFamily="34" charset="0"/>
                <a:ea typeface="MS PGothic" pitchFamily="34" charset="-128"/>
              </a:defRPr>
            </a:lvl1pPr>
            <a:lvl2pPr marL="742950" indent="-285750" defTabSz="912813" eaLnBrk="0" hangingPunct="0">
              <a:defRPr sz="2400">
                <a:solidFill>
                  <a:schemeClr val="tx1"/>
                </a:solidFill>
                <a:latin typeface="Verdana" pitchFamily="34" charset="0"/>
                <a:ea typeface="MS PGothic" pitchFamily="34" charset="-128"/>
              </a:defRPr>
            </a:lvl2pPr>
            <a:lvl3pPr marL="1143000" indent="-228600" defTabSz="912813" eaLnBrk="0" hangingPunct="0">
              <a:defRPr sz="2400">
                <a:solidFill>
                  <a:schemeClr val="tx1"/>
                </a:solidFill>
                <a:latin typeface="Verdana" pitchFamily="34" charset="0"/>
                <a:ea typeface="MS PGothic" pitchFamily="34" charset="-128"/>
              </a:defRPr>
            </a:lvl3pPr>
            <a:lvl4pPr marL="1600200" indent="-228600" defTabSz="912813" eaLnBrk="0" hangingPunct="0">
              <a:defRPr sz="2400">
                <a:solidFill>
                  <a:schemeClr val="tx1"/>
                </a:solidFill>
                <a:latin typeface="Verdana" pitchFamily="34" charset="0"/>
                <a:ea typeface="MS PGothic" pitchFamily="34" charset="-128"/>
              </a:defRPr>
            </a:lvl4pPr>
            <a:lvl5pPr marL="2057400" indent="-228600" defTabSz="912813" eaLnBrk="0" hangingPunct="0">
              <a:defRPr sz="2400">
                <a:solidFill>
                  <a:schemeClr val="tx1"/>
                </a:solidFill>
                <a:latin typeface="Verdana" pitchFamily="34" charset="0"/>
                <a:ea typeface="MS PGothic" pitchFamily="34" charset="-128"/>
              </a:defRPr>
            </a:lvl5pPr>
            <a:lvl6pPr marL="2514600" indent="-228600" defTabSz="912813"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defTabSz="912813"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defTabSz="912813"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defTabSz="912813" eaLnBrk="0" fontAlgn="base" hangingPunct="0">
              <a:spcBef>
                <a:spcPct val="0"/>
              </a:spcBef>
              <a:spcAft>
                <a:spcPct val="0"/>
              </a:spcAft>
              <a:defRPr sz="2400">
                <a:solidFill>
                  <a:schemeClr val="tx1"/>
                </a:solidFill>
                <a:latin typeface="Verdana" pitchFamily="34" charset="0"/>
                <a:ea typeface="MS PGothic" pitchFamily="34" charset="-128"/>
              </a:defRPr>
            </a:lvl9pPr>
          </a:lstStyle>
          <a:p>
            <a:pPr algn="r" eaLnBrk="1" hangingPunct="1"/>
            <a:r>
              <a:rPr lang="en-US" altLang="en-US" sz="1200" dirty="0">
                <a:solidFill>
                  <a:schemeClr val="bg2"/>
                </a:solidFill>
                <a:latin typeface="Architects Daughter" pitchFamily="2" charset="0"/>
              </a:rPr>
              <a:t>VPLEX</a:t>
            </a:r>
          </a:p>
        </p:txBody>
      </p:sp>
      <p:sp>
        <p:nvSpPr>
          <p:cNvPr id="633" name="TextBox 15"/>
          <p:cNvSpPr txBox="1">
            <a:spLocks noChangeArrowheads="1"/>
          </p:cNvSpPr>
          <p:nvPr/>
        </p:nvSpPr>
        <p:spPr bwMode="auto">
          <a:xfrm>
            <a:off x="6958815" y="2920529"/>
            <a:ext cx="22749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813" eaLnBrk="0" hangingPunct="0">
              <a:defRPr sz="2400">
                <a:solidFill>
                  <a:schemeClr val="tx1"/>
                </a:solidFill>
                <a:latin typeface="Verdana" pitchFamily="34" charset="0"/>
                <a:ea typeface="MS PGothic" pitchFamily="34" charset="-128"/>
              </a:defRPr>
            </a:lvl1pPr>
            <a:lvl2pPr marL="742950" indent="-285750" defTabSz="912813" eaLnBrk="0" hangingPunct="0">
              <a:defRPr sz="2400">
                <a:solidFill>
                  <a:schemeClr val="tx1"/>
                </a:solidFill>
                <a:latin typeface="Verdana" pitchFamily="34" charset="0"/>
                <a:ea typeface="MS PGothic" pitchFamily="34" charset="-128"/>
              </a:defRPr>
            </a:lvl2pPr>
            <a:lvl3pPr marL="1143000" indent="-228600" defTabSz="912813" eaLnBrk="0" hangingPunct="0">
              <a:defRPr sz="2400">
                <a:solidFill>
                  <a:schemeClr val="tx1"/>
                </a:solidFill>
                <a:latin typeface="Verdana" pitchFamily="34" charset="0"/>
                <a:ea typeface="MS PGothic" pitchFamily="34" charset="-128"/>
              </a:defRPr>
            </a:lvl3pPr>
            <a:lvl4pPr marL="1600200" indent="-228600" defTabSz="912813" eaLnBrk="0" hangingPunct="0">
              <a:defRPr sz="2400">
                <a:solidFill>
                  <a:schemeClr val="tx1"/>
                </a:solidFill>
                <a:latin typeface="Verdana" pitchFamily="34" charset="0"/>
                <a:ea typeface="MS PGothic" pitchFamily="34" charset="-128"/>
              </a:defRPr>
            </a:lvl4pPr>
            <a:lvl5pPr marL="2057400" indent="-228600" defTabSz="912813" eaLnBrk="0" hangingPunct="0">
              <a:defRPr sz="2400">
                <a:solidFill>
                  <a:schemeClr val="tx1"/>
                </a:solidFill>
                <a:latin typeface="Verdana" pitchFamily="34" charset="0"/>
                <a:ea typeface="MS PGothic" pitchFamily="34" charset="-128"/>
              </a:defRPr>
            </a:lvl5pPr>
            <a:lvl6pPr marL="2514600" indent="-228600" defTabSz="912813"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defTabSz="912813"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defTabSz="912813"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defTabSz="912813" eaLnBrk="0" fontAlgn="base" hangingPunct="0">
              <a:spcBef>
                <a:spcPct val="0"/>
              </a:spcBef>
              <a:spcAft>
                <a:spcPct val="0"/>
              </a:spcAft>
              <a:defRPr sz="2400">
                <a:solidFill>
                  <a:schemeClr val="tx1"/>
                </a:solidFill>
                <a:latin typeface="Verdana" pitchFamily="34" charset="0"/>
                <a:ea typeface="MS PGothic" pitchFamily="34" charset="-128"/>
              </a:defRPr>
            </a:lvl9pPr>
          </a:lstStyle>
          <a:p>
            <a:pPr algn="ctr" eaLnBrk="1" hangingPunct="1"/>
            <a:r>
              <a:rPr lang="en-US" altLang="en-US" sz="1200" dirty="0" smtClean="0">
                <a:solidFill>
                  <a:schemeClr val="bg2"/>
                </a:solidFill>
                <a:latin typeface="Architects Daughter" pitchFamily="2" charset="0"/>
              </a:rPr>
              <a:t>Data Protection Suite</a:t>
            </a:r>
          </a:p>
          <a:p>
            <a:pPr algn="ctr" eaLnBrk="1" hangingPunct="1"/>
            <a:r>
              <a:rPr lang="en-US" altLang="en-US" sz="1200" dirty="0" smtClean="0">
                <a:solidFill>
                  <a:schemeClr val="bg2"/>
                </a:solidFill>
                <a:latin typeface="Architects Daughter" pitchFamily="2" charset="0"/>
              </a:rPr>
              <a:t>Data Domain</a:t>
            </a:r>
            <a:endParaRPr lang="en-US" altLang="en-US" sz="1200" dirty="0">
              <a:solidFill>
                <a:schemeClr val="bg2"/>
              </a:solidFill>
              <a:latin typeface="Architects Daughter" pitchFamily="2" charset="0"/>
            </a:endParaRPr>
          </a:p>
        </p:txBody>
      </p:sp>
      <p:sp>
        <p:nvSpPr>
          <p:cNvPr id="634" name="TextBox 14"/>
          <p:cNvSpPr txBox="1">
            <a:spLocks noChangeArrowheads="1"/>
          </p:cNvSpPr>
          <p:nvPr/>
        </p:nvSpPr>
        <p:spPr bwMode="auto">
          <a:xfrm>
            <a:off x="7149154" y="1732223"/>
            <a:ext cx="16097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813" eaLnBrk="0" hangingPunct="0">
              <a:defRPr sz="2400">
                <a:solidFill>
                  <a:schemeClr val="tx1"/>
                </a:solidFill>
                <a:latin typeface="Verdana" pitchFamily="34" charset="0"/>
                <a:ea typeface="MS PGothic" pitchFamily="34" charset="-128"/>
              </a:defRPr>
            </a:lvl1pPr>
            <a:lvl2pPr marL="742950" indent="-285750" defTabSz="912813" eaLnBrk="0" hangingPunct="0">
              <a:defRPr sz="2400">
                <a:solidFill>
                  <a:schemeClr val="tx1"/>
                </a:solidFill>
                <a:latin typeface="Verdana" pitchFamily="34" charset="0"/>
                <a:ea typeface="MS PGothic" pitchFamily="34" charset="-128"/>
              </a:defRPr>
            </a:lvl2pPr>
            <a:lvl3pPr marL="1143000" indent="-228600" defTabSz="912813" eaLnBrk="0" hangingPunct="0">
              <a:defRPr sz="2400">
                <a:solidFill>
                  <a:schemeClr val="tx1"/>
                </a:solidFill>
                <a:latin typeface="Verdana" pitchFamily="34" charset="0"/>
                <a:ea typeface="MS PGothic" pitchFamily="34" charset="-128"/>
              </a:defRPr>
            </a:lvl3pPr>
            <a:lvl4pPr marL="1600200" indent="-228600" defTabSz="912813" eaLnBrk="0" hangingPunct="0">
              <a:defRPr sz="2400">
                <a:solidFill>
                  <a:schemeClr val="tx1"/>
                </a:solidFill>
                <a:latin typeface="Verdana" pitchFamily="34" charset="0"/>
                <a:ea typeface="MS PGothic" pitchFamily="34" charset="-128"/>
              </a:defRPr>
            </a:lvl4pPr>
            <a:lvl5pPr marL="2057400" indent="-228600" defTabSz="912813" eaLnBrk="0" hangingPunct="0">
              <a:defRPr sz="2400">
                <a:solidFill>
                  <a:schemeClr val="tx1"/>
                </a:solidFill>
                <a:latin typeface="Verdana" pitchFamily="34" charset="0"/>
                <a:ea typeface="MS PGothic" pitchFamily="34" charset="-128"/>
              </a:defRPr>
            </a:lvl5pPr>
            <a:lvl6pPr marL="2514600" indent="-228600" defTabSz="912813"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defTabSz="912813"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defTabSz="912813"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defTabSz="912813" eaLnBrk="0" fontAlgn="base" hangingPunct="0">
              <a:spcBef>
                <a:spcPct val="0"/>
              </a:spcBef>
              <a:spcAft>
                <a:spcPct val="0"/>
              </a:spcAft>
              <a:defRPr sz="2400">
                <a:solidFill>
                  <a:schemeClr val="tx1"/>
                </a:solidFill>
                <a:latin typeface="Verdana" pitchFamily="34" charset="0"/>
                <a:ea typeface="MS PGothic" pitchFamily="34" charset="-128"/>
              </a:defRPr>
            </a:lvl9pPr>
          </a:lstStyle>
          <a:p>
            <a:pPr algn="r" eaLnBrk="1" hangingPunct="1"/>
            <a:r>
              <a:rPr lang="en-US" altLang="en-US" sz="1200" dirty="0">
                <a:solidFill>
                  <a:schemeClr val="bg2"/>
                </a:solidFill>
                <a:latin typeface="Architects Daughter" pitchFamily="2" charset="0"/>
              </a:rPr>
              <a:t>RecoverPoint </a:t>
            </a:r>
          </a:p>
        </p:txBody>
      </p:sp>
      <p:sp>
        <p:nvSpPr>
          <p:cNvPr id="635" name="TextBox 14"/>
          <p:cNvSpPr txBox="1">
            <a:spLocks noChangeArrowheads="1"/>
          </p:cNvSpPr>
          <p:nvPr/>
        </p:nvSpPr>
        <p:spPr bwMode="auto">
          <a:xfrm>
            <a:off x="7160433" y="2448998"/>
            <a:ext cx="16097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813" eaLnBrk="0" hangingPunct="0">
              <a:defRPr sz="2400">
                <a:solidFill>
                  <a:schemeClr val="tx1"/>
                </a:solidFill>
                <a:latin typeface="Verdana" pitchFamily="34" charset="0"/>
                <a:ea typeface="MS PGothic" pitchFamily="34" charset="-128"/>
              </a:defRPr>
            </a:lvl1pPr>
            <a:lvl2pPr marL="742950" indent="-285750" defTabSz="912813" eaLnBrk="0" hangingPunct="0">
              <a:defRPr sz="2400">
                <a:solidFill>
                  <a:schemeClr val="tx1"/>
                </a:solidFill>
                <a:latin typeface="Verdana" pitchFamily="34" charset="0"/>
                <a:ea typeface="MS PGothic" pitchFamily="34" charset="-128"/>
              </a:defRPr>
            </a:lvl2pPr>
            <a:lvl3pPr marL="1143000" indent="-228600" defTabSz="912813" eaLnBrk="0" hangingPunct="0">
              <a:defRPr sz="2400">
                <a:solidFill>
                  <a:schemeClr val="tx1"/>
                </a:solidFill>
                <a:latin typeface="Verdana" pitchFamily="34" charset="0"/>
                <a:ea typeface="MS PGothic" pitchFamily="34" charset="-128"/>
              </a:defRPr>
            </a:lvl3pPr>
            <a:lvl4pPr marL="1600200" indent="-228600" defTabSz="912813" eaLnBrk="0" hangingPunct="0">
              <a:defRPr sz="2400">
                <a:solidFill>
                  <a:schemeClr val="tx1"/>
                </a:solidFill>
                <a:latin typeface="Verdana" pitchFamily="34" charset="0"/>
                <a:ea typeface="MS PGothic" pitchFamily="34" charset="-128"/>
              </a:defRPr>
            </a:lvl4pPr>
            <a:lvl5pPr marL="2057400" indent="-228600" defTabSz="912813" eaLnBrk="0" hangingPunct="0">
              <a:defRPr sz="2400">
                <a:solidFill>
                  <a:schemeClr val="tx1"/>
                </a:solidFill>
                <a:latin typeface="Verdana" pitchFamily="34" charset="0"/>
                <a:ea typeface="MS PGothic" pitchFamily="34" charset="-128"/>
              </a:defRPr>
            </a:lvl5pPr>
            <a:lvl6pPr marL="2514600" indent="-228600" defTabSz="912813"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defTabSz="912813"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defTabSz="912813"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defTabSz="912813" eaLnBrk="0" fontAlgn="base" hangingPunct="0">
              <a:spcBef>
                <a:spcPct val="0"/>
              </a:spcBef>
              <a:spcAft>
                <a:spcPct val="0"/>
              </a:spcAft>
              <a:defRPr sz="2400">
                <a:solidFill>
                  <a:schemeClr val="tx1"/>
                </a:solidFill>
                <a:latin typeface="Verdana" pitchFamily="34" charset="0"/>
                <a:ea typeface="MS PGothic" pitchFamily="34" charset="-128"/>
              </a:defRPr>
            </a:lvl9pPr>
          </a:lstStyle>
          <a:p>
            <a:pPr algn="r" eaLnBrk="1" hangingPunct="1"/>
            <a:r>
              <a:rPr lang="en-US" altLang="en-US" sz="1200" dirty="0" smtClean="0">
                <a:solidFill>
                  <a:schemeClr val="bg2"/>
                </a:solidFill>
                <a:latin typeface="Architects Daughter" pitchFamily="2" charset="0"/>
              </a:rPr>
              <a:t>ProtectPoint </a:t>
            </a:r>
            <a:endParaRPr lang="en-US" altLang="en-US" sz="1200" dirty="0">
              <a:solidFill>
                <a:schemeClr val="bg2"/>
              </a:solidFill>
              <a:latin typeface="Architects Daughter" pitchFamily="2" charset="0"/>
            </a:endParaRPr>
          </a:p>
        </p:txBody>
      </p:sp>
      <p:grpSp>
        <p:nvGrpSpPr>
          <p:cNvPr id="8" name="Group 7"/>
          <p:cNvGrpSpPr/>
          <p:nvPr/>
        </p:nvGrpSpPr>
        <p:grpSpPr>
          <a:xfrm>
            <a:off x="308806" y="3714750"/>
            <a:ext cx="8526397" cy="1432409"/>
            <a:chOff x="308806" y="3557097"/>
            <a:chExt cx="8526397" cy="1432409"/>
          </a:xfrm>
        </p:grpSpPr>
        <p:grpSp>
          <p:nvGrpSpPr>
            <p:cNvPr id="3" name="Group 2"/>
            <p:cNvGrpSpPr/>
            <p:nvPr/>
          </p:nvGrpSpPr>
          <p:grpSpPr>
            <a:xfrm>
              <a:off x="308806" y="3557097"/>
              <a:ext cx="8526397" cy="1048053"/>
              <a:chOff x="308806" y="3557097"/>
              <a:chExt cx="8526397" cy="1048053"/>
            </a:xfrm>
          </p:grpSpPr>
          <p:cxnSp>
            <p:nvCxnSpPr>
              <p:cNvPr id="660" name="Straight Connector 659"/>
              <p:cNvCxnSpPr/>
              <p:nvPr/>
            </p:nvCxnSpPr>
            <p:spPr>
              <a:xfrm>
                <a:off x="1082667" y="4072576"/>
                <a:ext cx="0" cy="24422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62" name="Straight Connector 661"/>
              <p:cNvCxnSpPr/>
              <p:nvPr/>
            </p:nvCxnSpPr>
            <p:spPr>
              <a:xfrm>
                <a:off x="1781833" y="4074145"/>
                <a:ext cx="0" cy="24422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63" name="Straight Connector 662"/>
              <p:cNvCxnSpPr/>
              <p:nvPr/>
            </p:nvCxnSpPr>
            <p:spPr>
              <a:xfrm>
                <a:off x="2480977" y="4076477"/>
                <a:ext cx="0" cy="24422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64" name="Straight Connector 663"/>
              <p:cNvCxnSpPr/>
              <p:nvPr/>
            </p:nvCxnSpPr>
            <p:spPr>
              <a:xfrm>
                <a:off x="3172273" y="4073918"/>
                <a:ext cx="0" cy="24422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65" name="Straight Connector 664"/>
              <p:cNvCxnSpPr/>
              <p:nvPr/>
            </p:nvCxnSpPr>
            <p:spPr>
              <a:xfrm>
                <a:off x="5257168" y="4076477"/>
                <a:ext cx="0" cy="24422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66" name="Straight Connector 665"/>
              <p:cNvCxnSpPr/>
              <p:nvPr/>
            </p:nvCxnSpPr>
            <p:spPr>
              <a:xfrm>
                <a:off x="5969813" y="4073744"/>
                <a:ext cx="0" cy="24422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67" name="Straight Connector 666"/>
              <p:cNvCxnSpPr/>
              <p:nvPr/>
            </p:nvCxnSpPr>
            <p:spPr>
              <a:xfrm>
                <a:off x="3871267" y="4075750"/>
                <a:ext cx="0" cy="24422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68" name="Straight Connector 667"/>
              <p:cNvCxnSpPr/>
              <p:nvPr/>
            </p:nvCxnSpPr>
            <p:spPr>
              <a:xfrm>
                <a:off x="377210" y="4074145"/>
                <a:ext cx="0" cy="24422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69" name="Straight Connector 668"/>
              <p:cNvCxnSpPr/>
              <p:nvPr/>
            </p:nvCxnSpPr>
            <p:spPr>
              <a:xfrm>
                <a:off x="6662148" y="4078958"/>
                <a:ext cx="0" cy="24422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70" name="Straight Connector 669"/>
              <p:cNvCxnSpPr/>
              <p:nvPr/>
            </p:nvCxnSpPr>
            <p:spPr>
              <a:xfrm>
                <a:off x="8079497" y="4074527"/>
                <a:ext cx="0" cy="24422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71" name="Straight Connector 670"/>
              <p:cNvCxnSpPr/>
              <p:nvPr/>
            </p:nvCxnSpPr>
            <p:spPr>
              <a:xfrm>
                <a:off x="7372472" y="4063148"/>
                <a:ext cx="0" cy="24422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72" name="Straight Connector 671"/>
              <p:cNvCxnSpPr/>
              <p:nvPr/>
            </p:nvCxnSpPr>
            <p:spPr>
              <a:xfrm>
                <a:off x="8769236" y="4083571"/>
                <a:ext cx="0" cy="24422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673" name="Rectangle 672"/>
              <p:cNvSpPr/>
              <p:nvPr/>
            </p:nvSpPr>
            <p:spPr>
              <a:xfrm>
                <a:off x="308806" y="4158978"/>
                <a:ext cx="8526397" cy="79317"/>
              </a:xfrm>
              <a:prstGeom prst="rect">
                <a:avLst/>
              </a:prstGeom>
              <a:ln w="12700">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74" name="Pentagon 673"/>
              <p:cNvSpPr/>
              <p:nvPr/>
            </p:nvSpPr>
            <p:spPr>
              <a:xfrm rot="5400000">
                <a:off x="4427944" y="4151961"/>
                <a:ext cx="276216" cy="132966"/>
              </a:xfrm>
              <a:prstGeom prst="homePlate">
                <a:avLst/>
              </a:prstGeom>
              <a:gradFill flip="none" rotWithShape="1">
                <a:gsLst>
                  <a:gs pos="0">
                    <a:schemeClr val="accent1"/>
                  </a:gs>
                  <a:gs pos="100000">
                    <a:schemeClr val="accent1"/>
                  </a:gs>
                </a:gsLst>
                <a:lin ang="0" scaled="1"/>
                <a:tileRect/>
              </a:gradFill>
              <a:ln w="1270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9" name="TextBox 688"/>
              <p:cNvSpPr txBox="1"/>
              <p:nvPr/>
            </p:nvSpPr>
            <p:spPr>
              <a:xfrm>
                <a:off x="3399646" y="3577815"/>
                <a:ext cx="1438395" cy="492443"/>
              </a:xfrm>
              <a:prstGeom prst="rect">
                <a:avLst/>
              </a:prstGeom>
              <a:noFill/>
            </p:spPr>
            <p:txBody>
              <a:bodyPr wrap="none" lIns="0" tIns="0" rIns="0" bIns="0" rtlCol="0">
                <a:spAutoFit/>
              </a:bodyPr>
              <a:lstStyle/>
              <a:p>
                <a:pPr algn="ctr"/>
                <a:r>
                  <a:rPr lang="en-US" sz="1600" dirty="0" smtClean="0">
                    <a:solidFill>
                      <a:schemeClr val="accent2"/>
                    </a:solidFill>
                    <a:effectLst>
                      <a:outerShdw blurRad="38100" dist="38100" dir="2700000" algn="tl">
                        <a:srgbClr val="000000">
                          <a:alpha val="43137"/>
                        </a:srgbClr>
                      </a:outerShdw>
                    </a:effectLst>
                    <a:latin typeface="+mn-lt"/>
                  </a:rPr>
                  <a:t>Asynchronous</a:t>
                </a:r>
              </a:p>
              <a:p>
                <a:pPr algn="ctr"/>
                <a:r>
                  <a:rPr lang="en-US" sz="1600" dirty="0" smtClean="0">
                    <a:solidFill>
                      <a:schemeClr val="accent2"/>
                    </a:solidFill>
                    <a:effectLst>
                      <a:outerShdw blurRad="38100" dist="38100" dir="2700000" algn="tl">
                        <a:srgbClr val="000000">
                          <a:alpha val="43137"/>
                        </a:srgbClr>
                      </a:outerShdw>
                    </a:effectLst>
                    <a:latin typeface="+mn-lt"/>
                  </a:rPr>
                  <a:t>Replication</a:t>
                </a:r>
              </a:p>
            </p:txBody>
          </p:sp>
          <p:sp>
            <p:nvSpPr>
              <p:cNvPr id="706" name="TextBox 705"/>
              <p:cNvSpPr txBox="1"/>
              <p:nvPr/>
            </p:nvSpPr>
            <p:spPr>
              <a:xfrm>
                <a:off x="1878486" y="3566929"/>
                <a:ext cx="1328489" cy="492443"/>
              </a:xfrm>
              <a:prstGeom prst="rect">
                <a:avLst/>
              </a:prstGeom>
              <a:noFill/>
            </p:spPr>
            <p:txBody>
              <a:bodyPr wrap="none" lIns="0" tIns="0" rIns="0" bIns="0" rtlCol="0">
                <a:spAutoFit/>
              </a:bodyPr>
              <a:lstStyle/>
              <a:p>
                <a:pPr algn="ctr"/>
                <a:r>
                  <a:rPr lang="en-US" sz="1600" dirty="0" smtClean="0">
                    <a:solidFill>
                      <a:schemeClr val="accent2"/>
                    </a:solidFill>
                    <a:effectLst>
                      <a:outerShdw blurRad="38100" dist="38100" dir="2700000" algn="tl">
                        <a:srgbClr val="000000">
                          <a:alpha val="43137"/>
                        </a:srgbClr>
                      </a:outerShdw>
                    </a:effectLst>
                    <a:latin typeface="+mn-lt"/>
                  </a:rPr>
                  <a:t>Synchronous</a:t>
                </a:r>
              </a:p>
              <a:p>
                <a:pPr algn="ctr"/>
                <a:r>
                  <a:rPr lang="en-US" sz="1600" dirty="0" smtClean="0">
                    <a:solidFill>
                      <a:schemeClr val="accent2"/>
                    </a:solidFill>
                    <a:effectLst>
                      <a:outerShdw blurRad="38100" dist="38100" dir="2700000" algn="tl">
                        <a:srgbClr val="000000">
                          <a:alpha val="43137"/>
                        </a:srgbClr>
                      </a:outerShdw>
                    </a:effectLst>
                    <a:latin typeface="+mn-lt"/>
                  </a:rPr>
                  <a:t>Replication</a:t>
                </a:r>
              </a:p>
            </p:txBody>
          </p:sp>
          <p:sp>
            <p:nvSpPr>
              <p:cNvPr id="723" name="TextBox 722"/>
              <p:cNvSpPr txBox="1"/>
              <p:nvPr/>
            </p:nvSpPr>
            <p:spPr>
              <a:xfrm>
                <a:off x="506973" y="3557097"/>
                <a:ext cx="1035540" cy="492443"/>
              </a:xfrm>
              <a:prstGeom prst="rect">
                <a:avLst/>
              </a:prstGeom>
              <a:noFill/>
            </p:spPr>
            <p:txBody>
              <a:bodyPr wrap="none" lIns="0" tIns="0" rIns="0" bIns="0" rtlCol="0">
                <a:spAutoFit/>
              </a:bodyPr>
              <a:lstStyle/>
              <a:p>
                <a:pPr algn="ctr"/>
                <a:r>
                  <a:rPr lang="en-US" sz="1600" dirty="0" smtClean="0">
                    <a:solidFill>
                      <a:srgbClr val="92D050"/>
                    </a:solidFill>
                    <a:effectLst>
                      <a:outerShdw blurRad="38100" dist="38100" dir="2700000" algn="tl">
                        <a:srgbClr val="000000">
                          <a:alpha val="43137"/>
                        </a:srgbClr>
                      </a:outerShdw>
                    </a:effectLst>
                    <a:latin typeface="+mn-lt"/>
                  </a:rPr>
                  <a:t>Continuous</a:t>
                </a:r>
              </a:p>
              <a:p>
                <a:pPr algn="ctr"/>
                <a:r>
                  <a:rPr lang="en-US" sz="1600" dirty="0" smtClean="0">
                    <a:solidFill>
                      <a:srgbClr val="92D050"/>
                    </a:solidFill>
                    <a:effectLst>
                      <a:outerShdw blurRad="38100" dist="38100" dir="2700000" algn="tl">
                        <a:srgbClr val="000000">
                          <a:alpha val="43137"/>
                        </a:srgbClr>
                      </a:outerShdw>
                    </a:effectLst>
                    <a:latin typeface="+mn-lt"/>
                  </a:rPr>
                  <a:t>Availability</a:t>
                </a:r>
              </a:p>
            </p:txBody>
          </p:sp>
          <p:sp>
            <p:nvSpPr>
              <p:cNvPr id="740" name="TextBox 739"/>
              <p:cNvSpPr txBox="1"/>
              <p:nvPr/>
            </p:nvSpPr>
            <p:spPr>
              <a:xfrm>
                <a:off x="6526091" y="3579302"/>
                <a:ext cx="1202953" cy="492443"/>
              </a:xfrm>
              <a:prstGeom prst="rect">
                <a:avLst/>
              </a:prstGeom>
              <a:noFill/>
            </p:spPr>
            <p:txBody>
              <a:bodyPr wrap="none" lIns="0" tIns="0" rIns="0" bIns="0" rtlCol="0">
                <a:spAutoFit/>
              </a:bodyPr>
              <a:lstStyle/>
              <a:p>
                <a:pPr algn="ctr"/>
                <a:r>
                  <a:rPr lang="en-US" sz="1600" dirty="0" smtClean="0">
                    <a:solidFill>
                      <a:schemeClr val="accent2"/>
                    </a:solidFill>
                    <a:effectLst>
                      <a:outerShdw blurRad="38100" dist="38100" dir="2700000" algn="tl">
                        <a:srgbClr val="000000">
                          <a:alpha val="43137"/>
                        </a:srgbClr>
                      </a:outerShdw>
                    </a:effectLst>
                  </a:rPr>
                  <a:t>Backup and</a:t>
                </a:r>
              </a:p>
              <a:p>
                <a:pPr algn="ctr"/>
                <a:r>
                  <a:rPr lang="en-US" sz="1600" dirty="0" smtClean="0">
                    <a:solidFill>
                      <a:schemeClr val="accent2"/>
                    </a:solidFill>
                    <a:effectLst>
                      <a:outerShdw blurRad="38100" dist="38100" dir="2700000" algn="tl">
                        <a:srgbClr val="000000">
                          <a:alpha val="43137"/>
                        </a:srgbClr>
                      </a:outerShdw>
                    </a:effectLst>
                  </a:rPr>
                  <a:t>Recovery </a:t>
                </a:r>
              </a:p>
            </p:txBody>
          </p:sp>
          <p:sp>
            <p:nvSpPr>
              <p:cNvPr id="757" name="TextBox 756"/>
              <p:cNvSpPr txBox="1"/>
              <p:nvPr/>
            </p:nvSpPr>
            <p:spPr>
              <a:xfrm>
                <a:off x="5006764" y="3579952"/>
                <a:ext cx="1345220" cy="492443"/>
              </a:xfrm>
              <a:prstGeom prst="rect">
                <a:avLst/>
              </a:prstGeom>
              <a:noFill/>
            </p:spPr>
            <p:txBody>
              <a:bodyPr wrap="none" lIns="0" tIns="0" rIns="0" bIns="0" rtlCol="0">
                <a:spAutoFit/>
              </a:bodyPr>
              <a:lstStyle/>
              <a:p>
                <a:pPr algn="ctr"/>
                <a:r>
                  <a:rPr lang="en-US" sz="1600" dirty="0" smtClean="0">
                    <a:solidFill>
                      <a:schemeClr val="accent2"/>
                    </a:solidFill>
                    <a:effectLst>
                      <a:outerShdw blurRad="38100" dist="38100" dir="2700000" algn="tl">
                        <a:srgbClr val="000000">
                          <a:alpha val="43137"/>
                        </a:srgbClr>
                      </a:outerShdw>
                    </a:effectLst>
                  </a:rPr>
                  <a:t>Point in Time</a:t>
                </a:r>
              </a:p>
              <a:p>
                <a:pPr algn="ctr"/>
                <a:r>
                  <a:rPr lang="en-US" sz="1600" dirty="0" smtClean="0">
                    <a:solidFill>
                      <a:schemeClr val="accent2"/>
                    </a:solidFill>
                    <a:effectLst>
                      <a:outerShdw blurRad="38100" dist="38100" dir="2700000" algn="tl">
                        <a:srgbClr val="000000">
                          <a:alpha val="43137"/>
                        </a:srgbClr>
                      </a:outerShdw>
                    </a:effectLst>
                  </a:rPr>
                  <a:t>Replication</a:t>
                </a:r>
              </a:p>
            </p:txBody>
          </p:sp>
          <p:sp>
            <p:nvSpPr>
              <p:cNvPr id="774" name="TextBox 773"/>
              <p:cNvSpPr txBox="1"/>
              <p:nvPr/>
            </p:nvSpPr>
            <p:spPr>
              <a:xfrm>
                <a:off x="7930846" y="3627211"/>
                <a:ext cx="682879" cy="246221"/>
              </a:xfrm>
              <a:prstGeom prst="rect">
                <a:avLst/>
              </a:prstGeom>
              <a:noFill/>
            </p:spPr>
            <p:txBody>
              <a:bodyPr wrap="none" lIns="0" tIns="0" rIns="0" bIns="0" rtlCol="0">
                <a:spAutoFit/>
              </a:bodyPr>
              <a:lstStyle/>
              <a:p>
                <a:pPr algn="ctr"/>
                <a:r>
                  <a:rPr lang="en-US" sz="1600" dirty="0" smtClean="0">
                    <a:solidFill>
                      <a:srgbClr val="92D050"/>
                    </a:solidFill>
                    <a:effectLst>
                      <a:outerShdw blurRad="38100" dist="38100" dir="2700000" algn="tl">
                        <a:srgbClr val="000000">
                          <a:alpha val="43137"/>
                        </a:srgbClr>
                      </a:outerShdw>
                    </a:effectLst>
                    <a:latin typeface="+mn-lt"/>
                  </a:rPr>
                  <a:t>Archive</a:t>
                </a:r>
              </a:p>
            </p:txBody>
          </p:sp>
          <p:sp>
            <p:nvSpPr>
              <p:cNvPr id="791" name="TextBox 790"/>
              <p:cNvSpPr txBox="1"/>
              <p:nvPr/>
            </p:nvSpPr>
            <p:spPr>
              <a:xfrm>
                <a:off x="618135" y="4277395"/>
                <a:ext cx="551754" cy="307777"/>
              </a:xfrm>
              <a:prstGeom prst="rect">
                <a:avLst/>
              </a:prstGeom>
              <a:noFill/>
            </p:spPr>
            <p:txBody>
              <a:bodyPr wrap="none" rtlCol="0">
                <a:spAutoFit/>
              </a:bodyPr>
              <a:lstStyle/>
              <a:p>
                <a:pPr algn="ctr"/>
                <a:r>
                  <a:rPr lang="en-US" sz="1400" dirty="0" smtClean="0">
                    <a:solidFill>
                      <a:schemeClr val="bg1"/>
                    </a:solidFill>
                  </a:rPr>
                  <a:t>Zero</a:t>
                </a:r>
              </a:p>
            </p:txBody>
          </p:sp>
          <p:sp>
            <p:nvSpPr>
              <p:cNvPr id="808" name="TextBox 807"/>
              <p:cNvSpPr txBox="1"/>
              <p:nvPr/>
            </p:nvSpPr>
            <p:spPr>
              <a:xfrm>
                <a:off x="4194336" y="4297373"/>
                <a:ext cx="881972" cy="307777"/>
              </a:xfrm>
              <a:prstGeom prst="rect">
                <a:avLst/>
              </a:prstGeom>
              <a:noFill/>
            </p:spPr>
            <p:txBody>
              <a:bodyPr wrap="none" rtlCol="0">
                <a:spAutoFit/>
              </a:bodyPr>
              <a:lstStyle/>
              <a:p>
                <a:pPr algn="ctr"/>
                <a:r>
                  <a:rPr lang="en-US" sz="1400" dirty="0" smtClean="0">
                    <a:solidFill>
                      <a:schemeClr val="bg1"/>
                    </a:solidFill>
                  </a:rPr>
                  <a:t>Seconds</a:t>
                </a:r>
              </a:p>
            </p:txBody>
          </p:sp>
          <p:sp>
            <p:nvSpPr>
              <p:cNvPr id="825" name="TextBox 824"/>
              <p:cNvSpPr txBox="1"/>
              <p:nvPr/>
            </p:nvSpPr>
            <p:spPr>
              <a:xfrm>
                <a:off x="7646511" y="4297373"/>
                <a:ext cx="811440" cy="307777"/>
              </a:xfrm>
              <a:prstGeom prst="rect">
                <a:avLst/>
              </a:prstGeom>
              <a:noFill/>
            </p:spPr>
            <p:txBody>
              <a:bodyPr wrap="none" rtlCol="0">
                <a:spAutoFit/>
              </a:bodyPr>
              <a:lstStyle/>
              <a:p>
                <a:pPr algn="ctr"/>
                <a:r>
                  <a:rPr lang="en-US" sz="1400" dirty="0" smtClean="0">
                    <a:solidFill>
                      <a:schemeClr val="bg1"/>
                    </a:solidFill>
                  </a:rPr>
                  <a:t>Minutes</a:t>
                </a:r>
              </a:p>
            </p:txBody>
          </p:sp>
        </p:grpSp>
        <p:sp>
          <p:nvSpPr>
            <p:cNvPr id="4" name="TextBox 3"/>
            <p:cNvSpPr txBox="1"/>
            <p:nvPr/>
          </p:nvSpPr>
          <p:spPr>
            <a:xfrm>
              <a:off x="2207062" y="4589396"/>
              <a:ext cx="4850664" cy="400110"/>
            </a:xfrm>
            <a:prstGeom prst="rect">
              <a:avLst/>
            </a:prstGeom>
            <a:noFill/>
          </p:spPr>
          <p:txBody>
            <a:bodyPr wrap="square" rtlCol="0">
              <a:spAutoFit/>
            </a:bodyPr>
            <a:lstStyle/>
            <a:p>
              <a:pPr algn="ctr"/>
              <a:r>
                <a:rPr lang="en-US" sz="2000" b="1" dirty="0" smtClean="0">
                  <a:solidFill>
                    <a:schemeClr val="bg2"/>
                  </a:solidFill>
                </a:rPr>
                <a:t>Data Protection Continuum</a:t>
              </a:r>
            </a:p>
          </p:txBody>
        </p:sp>
      </p:grpSp>
      <p:sp>
        <p:nvSpPr>
          <p:cNvPr id="5" name="Title 4"/>
          <p:cNvSpPr>
            <a:spLocks noGrp="1"/>
          </p:cNvSpPr>
          <p:nvPr>
            <p:ph type="ctrTitle"/>
          </p:nvPr>
        </p:nvSpPr>
        <p:spPr/>
        <p:txBody>
          <a:bodyPr/>
          <a:lstStyle/>
          <a:p>
            <a:r>
              <a:rPr lang="en-US" dirty="0" smtClean="0">
                <a:solidFill>
                  <a:schemeClr val="bg1"/>
                </a:solidFill>
              </a:rPr>
              <a:t>DATA PROTECTION FOR EVERY </a:t>
            </a:r>
            <a:r>
              <a:rPr lang="en-US" dirty="0" smtClean="0"/>
              <a:t>SLA</a:t>
            </a:r>
            <a:endParaRPr lang="en-US" dirty="0"/>
          </a:p>
        </p:txBody>
      </p:sp>
    </p:spTree>
    <p:extLst>
      <p:ext uri="{BB962C8B-B14F-4D97-AF65-F5344CB8AC3E}">
        <p14:creationId xmlns:p14="http://schemas.microsoft.com/office/powerpoint/2010/main" val="8309016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000"/>
                                  </p:stCondLst>
                                  <p:childTnLst>
                                    <p:set>
                                      <p:cBhvr>
                                        <p:cTn id="9" dur="1" fill="hold">
                                          <p:stCondLst>
                                            <p:cond delay="0"/>
                                          </p:stCondLst>
                                        </p:cTn>
                                        <p:tgtEl>
                                          <p:spTgt spid="364"/>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17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55"/>
                                        </p:tgtEl>
                                        <p:attrNameLst>
                                          <p:attrName>style.visibility</p:attrName>
                                        </p:attrNameLst>
                                      </p:cBhvr>
                                      <p:to>
                                        <p:strVal val="visible"/>
                                      </p:to>
                                    </p:set>
                                  </p:childTnLst>
                                </p:cTn>
                              </p:par>
                            </p:childTnLst>
                          </p:cTn>
                        </p:par>
                        <p:par>
                          <p:cTn id="14" fill="hold">
                            <p:stCondLst>
                              <p:cond delay="2000"/>
                            </p:stCondLst>
                            <p:childTnLst>
                              <p:par>
                                <p:cTn id="15" presetID="22" presetClass="entr" presetSubtype="2" fill="hold" grpId="0" nodeType="afterEffect">
                                  <p:stCondLst>
                                    <p:cond delay="1000"/>
                                  </p:stCondLst>
                                  <p:childTnLst>
                                    <p:set>
                                      <p:cBhvr>
                                        <p:cTn id="16" dur="1" fill="hold">
                                          <p:stCondLst>
                                            <p:cond delay="0"/>
                                          </p:stCondLst>
                                        </p:cTn>
                                        <p:tgtEl>
                                          <p:spTgt spid="6"/>
                                        </p:tgtEl>
                                        <p:attrNameLst>
                                          <p:attrName>style.visibility</p:attrName>
                                        </p:attrNameLst>
                                      </p:cBhvr>
                                      <p:to>
                                        <p:strVal val="visible"/>
                                      </p:to>
                                    </p:set>
                                    <p:animEffect transition="in" filter="wipe(righ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1000" fill="hold"/>
                                        <p:tgtEl>
                                          <p:spTgt spid="2"/>
                                        </p:tgtEl>
                                        <p:attrNameLst>
                                          <p:attrName>ppt_w</p:attrName>
                                        </p:attrNameLst>
                                      </p:cBhvr>
                                      <p:tavLst>
                                        <p:tav tm="0">
                                          <p:val>
                                            <p:fltVal val="0"/>
                                          </p:val>
                                        </p:tav>
                                        <p:tav tm="100000">
                                          <p:val>
                                            <p:strVal val="#ppt_w"/>
                                          </p:val>
                                        </p:tav>
                                      </p:tavLst>
                                    </p:anim>
                                    <p:anim calcmode="lin" valueType="num">
                                      <p:cBhvr>
                                        <p:cTn id="23" dur="1000" fill="hold"/>
                                        <p:tgtEl>
                                          <p:spTgt spid="2"/>
                                        </p:tgtEl>
                                        <p:attrNameLst>
                                          <p:attrName>ppt_h</p:attrName>
                                        </p:attrNameLst>
                                      </p:cBhvr>
                                      <p:tavLst>
                                        <p:tav tm="0">
                                          <p:val>
                                            <p:fltVal val="0"/>
                                          </p:val>
                                        </p:tav>
                                        <p:tav tm="100000">
                                          <p:val>
                                            <p:strVal val="#ppt_h"/>
                                          </p:val>
                                        </p:tav>
                                      </p:tavLst>
                                    </p:anim>
                                    <p:anim calcmode="lin" valueType="num">
                                      <p:cBhvr>
                                        <p:cTn id="24" dur="1000" fill="hold"/>
                                        <p:tgtEl>
                                          <p:spTgt spid="2"/>
                                        </p:tgtEl>
                                        <p:attrNameLst>
                                          <p:attrName>style.rotation</p:attrName>
                                        </p:attrNameLst>
                                      </p:cBhvr>
                                      <p:tavLst>
                                        <p:tav tm="0">
                                          <p:val>
                                            <p:fltVal val="90"/>
                                          </p:val>
                                        </p:tav>
                                        <p:tav tm="100000">
                                          <p:val>
                                            <p:fltVal val="0"/>
                                          </p:val>
                                        </p:tav>
                                      </p:tavLst>
                                    </p:anim>
                                    <p:animEffect transition="in" filter="fade">
                                      <p:cBhvr>
                                        <p:cTn id="25" dur="1000"/>
                                        <p:tgtEl>
                                          <p:spTgt spid="2"/>
                                        </p:tgtEl>
                                      </p:cBhvr>
                                    </p:animEffect>
                                  </p:childTnLst>
                                </p:cTn>
                              </p:par>
                            </p:childTnLst>
                          </p:cTn>
                        </p:par>
                        <p:par>
                          <p:cTn id="26" fill="hold">
                            <p:stCondLst>
                              <p:cond delay="1000"/>
                            </p:stCondLst>
                            <p:childTnLst>
                              <p:par>
                                <p:cTn id="27" presetID="1" presetClass="entr" presetSubtype="0" fill="hold" nodeType="afterEffect">
                                  <p:stCondLst>
                                    <p:cond delay="0"/>
                                  </p:stCondLst>
                                  <p:childTnLst>
                                    <p:set>
                                      <p:cBhvr>
                                        <p:cTn id="28" dur="1" fill="hold">
                                          <p:stCondLst>
                                            <p:cond delay="0"/>
                                          </p:stCondLst>
                                        </p:cTn>
                                        <p:tgtEl>
                                          <p:spTgt spid="365"/>
                                        </p:tgtEl>
                                        <p:attrNameLst>
                                          <p:attrName>style.visibility</p:attrName>
                                        </p:attrNameLst>
                                      </p:cBhvr>
                                      <p:to>
                                        <p:strVal val="visible"/>
                                      </p:to>
                                    </p:set>
                                  </p:childTnLst>
                                </p:cTn>
                              </p:par>
                              <p:par>
                                <p:cTn id="29" presetID="22" presetClass="entr" presetSubtype="2" fill="hold" grpId="0" nodeType="withEffect">
                                  <p:stCondLst>
                                    <p:cond delay="0"/>
                                  </p:stCondLst>
                                  <p:childTnLst>
                                    <p:set>
                                      <p:cBhvr>
                                        <p:cTn id="30" dur="1" fill="hold">
                                          <p:stCondLst>
                                            <p:cond delay="0"/>
                                          </p:stCondLst>
                                        </p:cTn>
                                        <p:tgtEl>
                                          <p:spTgt spid="363"/>
                                        </p:tgtEl>
                                        <p:attrNameLst>
                                          <p:attrName>style.visibility</p:attrName>
                                        </p:attrNameLst>
                                      </p:cBhvr>
                                      <p:to>
                                        <p:strVal val="visible"/>
                                      </p:to>
                                    </p:set>
                                    <p:animEffect transition="in" filter="wipe(right)">
                                      <p:cBhvr>
                                        <p:cTn id="31" dur="500"/>
                                        <p:tgtEl>
                                          <p:spTgt spid="363"/>
                                        </p:tgtEl>
                                      </p:cBhvr>
                                    </p:animEffect>
                                  </p:childTnLst>
                                </p:cTn>
                              </p:par>
                            </p:childTnLst>
                          </p:cTn>
                        </p:par>
                        <p:par>
                          <p:cTn id="32" fill="hold">
                            <p:stCondLst>
                              <p:cond delay="1500"/>
                            </p:stCondLst>
                            <p:childTnLst>
                              <p:par>
                                <p:cTn id="33" presetID="1" presetClass="entr" presetSubtype="0" fill="hold" grpId="0" nodeType="afterEffect">
                                  <p:stCondLst>
                                    <p:cond delay="0"/>
                                  </p:stCondLst>
                                  <p:childTnLst>
                                    <p:set>
                                      <p:cBhvr>
                                        <p:cTn id="34" dur="1" fill="hold">
                                          <p:stCondLst>
                                            <p:cond delay="0"/>
                                          </p:stCondLst>
                                        </p:cTn>
                                        <p:tgtEl>
                                          <p:spTgt spid="36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randombar(horizontal)">
                                      <p:cBhvr>
                                        <p:cTn id="39" dur="500"/>
                                        <p:tgtEl>
                                          <p:spTgt spid="14"/>
                                        </p:tgtEl>
                                      </p:cBhvr>
                                    </p:animEffect>
                                  </p:childTnLst>
                                </p:cTn>
                              </p:par>
                            </p:childTnLst>
                          </p:cTn>
                        </p:par>
                        <p:par>
                          <p:cTn id="40" fill="hold">
                            <p:stCondLst>
                              <p:cond delay="500"/>
                            </p:stCondLst>
                            <p:childTnLst>
                              <p:par>
                                <p:cTn id="41" presetID="1" presetClass="entr" presetSubtype="0" fill="hold" nodeType="afterEffect">
                                  <p:stCondLst>
                                    <p:cond delay="0"/>
                                  </p:stCondLst>
                                  <p:childTnLst>
                                    <p:set>
                                      <p:cBhvr>
                                        <p:cTn id="42" dur="1" fill="hold">
                                          <p:stCondLst>
                                            <p:cond delay="0"/>
                                          </p:stCondLst>
                                        </p:cTn>
                                        <p:tgtEl>
                                          <p:spTgt spid="312"/>
                                        </p:tgtEl>
                                        <p:attrNameLst>
                                          <p:attrName>style.visibility</p:attrName>
                                        </p:attrNameLst>
                                      </p:cBhvr>
                                      <p:to>
                                        <p:strVal val="visible"/>
                                      </p:to>
                                    </p:set>
                                  </p:childTnLst>
                                </p:cTn>
                              </p:par>
                            </p:childTnLst>
                          </p:cTn>
                        </p:par>
                        <p:par>
                          <p:cTn id="43" fill="hold">
                            <p:stCondLst>
                              <p:cond delay="500"/>
                            </p:stCondLst>
                            <p:childTnLst>
                              <p:par>
                                <p:cTn id="44" presetID="1" presetClass="entr" presetSubtype="0" fill="hold" nodeType="afterEffect">
                                  <p:stCondLst>
                                    <p:cond delay="2000"/>
                                  </p:stCondLst>
                                  <p:childTnLst>
                                    <p:set>
                                      <p:cBhvr>
                                        <p:cTn id="45" dur="1" fill="hold">
                                          <p:stCondLst>
                                            <p:cond delay="0"/>
                                          </p:stCondLst>
                                        </p:cTn>
                                        <p:tgtEl>
                                          <p:spTgt spid="906"/>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68"/>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367"/>
                                        </p:tgtEl>
                                        <p:attrNameLst>
                                          <p:attrName>style.visibility</p:attrName>
                                        </p:attrNameLst>
                                      </p:cBhvr>
                                      <p:to>
                                        <p:strVal val="visible"/>
                                      </p:to>
                                    </p:set>
                                  </p:childTnLst>
                                </p:cTn>
                              </p:par>
                            </p:childTnLst>
                          </p:cTn>
                        </p:par>
                        <p:par>
                          <p:cTn id="50" fill="hold">
                            <p:stCondLst>
                              <p:cond delay="2500"/>
                            </p:stCondLst>
                            <p:childTnLst>
                              <p:par>
                                <p:cTn id="51" presetID="35" presetClass="path" presetSubtype="0" accel="50000" decel="50000" fill="hold" nodeType="afterEffect">
                                  <p:stCondLst>
                                    <p:cond delay="0"/>
                                  </p:stCondLst>
                                  <p:childTnLst>
                                    <p:animMotion origin="layout" path="M 0.08386 -0.00093 L -8.33333E-7 2.59259E-6 " pathEditMode="relative" rAng="0" ptsTypes="AA">
                                      <p:cBhvr>
                                        <p:cTn id="52" dur="2000" fill="hold"/>
                                        <p:tgtEl>
                                          <p:spTgt spid="906"/>
                                        </p:tgtEl>
                                        <p:attrNameLst>
                                          <p:attrName>ppt_x</p:attrName>
                                          <p:attrName>ppt_y</p:attrName>
                                        </p:attrNameLst>
                                      </p:cBhvr>
                                      <p:rCtr x="-4201" y="31"/>
                                    </p:animMotion>
                                  </p:childTnLst>
                                </p:cTn>
                              </p:par>
                              <p:par>
                                <p:cTn id="53" presetID="1" presetClass="entr" presetSubtype="0" fill="hold" grpId="0" nodeType="withEffect">
                                  <p:stCondLst>
                                    <p:cond delay="0"/>
                                  </p:stCondLst>
                                  <p:childTnLst>
                                    <p:set>
                                      <p:cBhvr>
                                        <p:cTn id="54" dur="1" fill="hold">
                                          <p:stCondLst>
                                            <p:cond delay="0"/>
                                          </p:stCondLst>
                                        </p:cTn>
                                        <p:tgtEl>
                                          <p:spTgt spid="89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857"/>
                                        </p:tgtEl>
                                        <p:attrNameLst>
                                          <p:attrName>style.visibility</p:attrName>
                                        </p:attrNameLst>
                                      </p:cBhvr>
                                      <p:to>
                                        <p:strVal val="visible"/>
                                      </p:to>
                                    </p:set>
                                    <p:animEffect transition="in" filter="fade">
                                      <p:cBhvr>
                                        <p:cTn id="59" dur="1000"/>
                                        <p:tgtEl>
                                          <p:spTgt spid="857"/>
                                        </p:tgtEl>
                                      </p:cBhvr>
                                    </p:animEffect>
                                    <p:anim calcmode="lin" valueType="num">
                                      <p:cBhvr>
                                        <p:cTn id="60" dur="1000" fill="hold"/>
                                        <p:tgtEl>
                                          <p:spTgt spid="857"/>
                                        </p:tgtEl>
                                        <p:attrNameLst>
                                          <p:attrName>ppt_x</p:attrName>
                                        </p:attrNameLst>
                                      </p:cBhvr>
                                      <p:tavLst>
                                        <p:tav tm="0">
                                          <p:val>
                                            <p:strVal val="#ppt_x"/>
                                          </p:val>
                                        </p:tav>
                                        <p:tav tm="100000">
                                          <p:val>
                                            <p:strVal val="#ppt_x"/>
                                          </p:val>
                                        </p:tav>
                                      </p:tavLst>
                                    </p:anim>
                                    <p:anim calcmode="lin" valueType="num">
                                      <p:cBhvr>
                                        <p:cTn id="61" dur="1000" fill="hold"/>
                                        <p:tgtEl>
                                          <p:spTgt spid="857"/>
                                        </p:tgtEl>
                                        <p:attrNameLst>
                                          <p:attrName>ppt_y</p:attrName>
                                        </p:attrNameLst>
                                      </p:cBhvr>
                                      <p:tavLst>
                                        <p:tav tm="0">
                                          <p:val>
                                            <p:strVal val="#ppt_y+.1"/>
                                          </p:val>
                                        </p:tav>
                                        <p:tav tm="100000">
                                          <p:val>
                                            <p:strVal val="#ppt_y"/>
                                          </p:val>
                                        </p:tav>
                                      </p:tavLst>
                                    </p:anim>
                                  </p:childTnLst>
                                </p:cTn>
                              </p:par>
                              <p:par>
                                <p:cTn id="62" presetID="1" presetClass="exit" presetSubtype="0" fill="hold" grpId="1" nodeType="withEffect">
                                  <p:stCondLst>
                                    <p:cond delay="0"/>
                                  </p:stCondLst>
                                  <p:childTnLst>
                                    <p:set>
                                      <p:cBhvr>
                                        <p:cTn id="63" dur="1" fill="hold">
                                          <p:stCondLst>
                                            <p:cond delay="0"/>
                                          </p:stCondLst>
                                        </p:cTn>
                                        <p:tgtEl>
                                          <p:spTgt spid="1174"/>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8"/>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633"/>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635"/>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634"/>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6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3" grpId="0"/>
      <p:bldP spid="6" grpId="0" animBg="1"/>
      <p:bldP spid="363" grpId="0" animBg="1"/>
      <p:bldP spid="355" grpId="0" animBg="1"/>
      <p:bldP spid="13" grpId="0"/>
      <p:bldP spid="366" grpId="0"/>
      <p:bldP spid="367" grpId="0"/>
      <p:bldP spid="368" grpId="0" animBg="1"/>
      <p:bldP spid="1174" grpId="0"/>
      <p:bldP spid="1174" grpId="1"/>
      <p:bldP spid="632" grpId="0"/>
      <p:bldP spid="633" grpId="0"/>
      <p:bldP spid="634" grpId="0"/>
      <p:bldP spid="63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053296" y="576201"/>
            <a:ext cx="7537992" cy="4576823"/>
            <a:chOff x="1240084" y="-277106"/>
            <a:chExt cx="7982975" cy="543013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5128354" y="3818946"/>
              <a:ext cx="956832" cy="1711324"/>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8548" y="-170113"/>
              <a:ext cx="2256444" cy="56274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653694">
              <a:off x="6933840" y="3218993"/>
              <a:ext cx="1181265" cy="1695687"/>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66277" y="1568797"/>
              <a:ext cx="1856782" cy="1951943"/>
            </a:xfrm>
            <a:prstGeom prst="rect">
              <a:avLst/>
            </a:prstGeom>
          </p:spPr>
        </p:pic>
        <p:pic>
          <p:nvPicPr>
            <p:cNvPr id="5122" name="Picture 2" descr="RecoverPoin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0600244">
              <a:off x="1240084" y="1738687"/>
              <a:ext cx="3473324" cy="196746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RecoverPoin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9098533">
              <a:off x="2188929" y="3242409"/>
              <a:ext cx="3312293" cy="187624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178420">
              <a:off x="2431491" y="-137014"/>
              <a:ext cx="2005460" cy="2105054"/>
            </a:xfrm>
            <a:prstGeom prst="rect">
              <a:avLst/>
            </a:prstGeom>
          </p:spPr>
        </p:pic>
        <p:graphicFrame>
          <p:nvGraphicFramePr>
            <p:cNvPr id="4" name="Diagram 3"/>
            <p:cNvGraphicFramePr/>
            <p:nvPr>
              <p:extLst>
                <p:ext uri="{D42A27DB-BD31-4B8C-83A1-F6EECF244321}">
                  <p14:modId xmlns:p14="http://schemas.microsoft.com/office/powerpoint/2010/main" val="216298837"/>
                </p:ext>
              </p:extLst>
            </p:nvPr>
          </p:nvGraphicFramePr>
          <p:xfrm>
            <a:off x="2667581" y="436493"/>
            <a:ext cx="6096000" cy="406400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26" name="Picture 2" descr="https://www.emc.com/content/dam/uwaem/production-design-assets/en/data-protection/assets/hero-180x213px-dd-ve.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32448" y="-277106"/>
              <a:ext cx="1714500" cy="2028826"/>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itle 6"/>
          <p:cNvSpPr>
            <a:spLocks noGrp="1"/>
          </p:cNvSpPr>
          <p:nvPr>
            <p:ph type="ctrTitle"/>
          </p:nvPr>
        </p:nvSpPr>
        <p:spPr>
          <a:xfrm>
            <a:off x="179388" y="228601"/>
            <a:ext cx="8458200" cy="428625"/>
          </a:xfrm>
        </p:spPr>
        <p:txBody>
          <a:bodyPr/>
          <a:lstStyle/>
          <a:p>
            <a:r>
              <a:rPr lang="en-US" dirty="0" smtClean="0">
                <a:solidFill>
                  <a:schemeClr val="bg1"/>
                </a:solidFill>
              </a:rPr>
              <a:t>Data Protection Product portfolio</a:t>
            </a:r>
            <a:endParaRPr lang="en-US" dirty="0">
              <a:solidFill>
                <a:schemeClr val="bg1"/>
              </a:solidFill>
            </a:endParaRPr>
          </a:p>
        </p:txBody>
      </p:sp>
    </p:spTree>
    <p:extLst>
      <p:ext uri="{BB962C8B-B14F-4D97-AF65-F5344CB8AC3E}">
        <p14:creationId xmlns:p14="http://schemas.microsoft.com/office/powerpoint/2010/main" val="1706571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Rectangle 489"/>
          <p:cNvSpPr/>
          <p:nvPr/>
        </p:nvSpPr>
        <p:spPr>
          <a:xfrm>
            <a:off x="1411363" y="1055252"/>
            <a:ext cx="7382354" cy="1517563"/>
          </a:xfrm>
          <a:prstGeom prst="rect">
            <a:avLst/>
          </a:prstGeom>
          <a:solidFill>
            <a:srgbClr val="AAAAAA"/>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t"/>
          <a:lstStyle/>
          <a:p>
            <a:pPr marL="168275" indent="-168275" defTabSz="457118">
              <a:spcAft>
                <a:spcPts val="1200"/>
              </a:spcAft>
              <a:buFont typeface="Arial" panose="020B0604020202020204" pitchFamily="34" charset="0"/>
              <a:buChar char="•"/>
            </a:pPr>
            <a:endParaRPr lang="en-US" sz="1400" dirty="0">
              <a:solidFill>
                <a:schemeClr val="bg1"/>
              </a:solidFill>
            </a:endParaRPr>
          </a:p>
        </p:txBody>
      </p:sp>
      <p:sp>
        <p:nvSpPr>
          <p:cNvPr id="643" name="Rectangle 642"/>
          <p:cNvSpPr/>
          <p:nvPr/>
        </p:nvSpPr>
        <p:spPr>
          <a:xfrm>
            <a:off x="1576588" y="1116207"/>
            <a:ext cx="7063019" cy="1378148"/>
          </a:xfrm>
          <a:prstGeom prst="rect">
            <a:avLst/>
          </a:prstGeom>
          <a:solidFill>
            <a:schemeClr val="tx2"/>
          </a:solid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96707" y="189472"/>
            <a:ext cx="7955280" cy="640080"/>
          </a:xfrm>
        </p:spPr>
        <p:txBody>
          <a:bodyPr/>
          <a:lstStyle/>
          <a:p>
            <a:r>
              <a:rPr lang="en-US" cap="none" dirty="0" smtClean="0">
                <a:solidFill>
                  <a:schemeClr val="bg1"/>
                </a:solidFill>
              </a:rPr>
              <a:t>Data Protection Everywhere</a:t>
            </a:r>
            <a:endParaRPr lang="en-US" cap="none" dirty="0">
              <a:solidFill>
                <a:schemeClr val="bg1"/>
              </a:solidFill>
            </a:endParaRPr>
          </a:p>
        </p:txBody>
      </p:sp>
      <p:sp>
        <p:nvSpPr>
          <p:cNvPr id="404" name="Rectangle 403"/>
          <p:cNvSpPr/>
          <p:nvPr/>
        </p:nvSpPr>
        <p:spPr>
          <a:xfrm rot="21305177">
            <a:off x="5797710" y="1194875"/>
            <a:ext cx="899092" cy="200054"/>
          </a:xfrm>
          <a:prstGeom prst="rect">
            <a:avLst/>
          </a:prstGeom>
          <a:ln>
            <a:noFill/>
          </a:ln>
        </p:spPr>
        <p:txBody>
          <a:bodyPr wrap="square">
            <a:spAutoFit/>
          </a:bodyPr>
          <a:lstStyle/>
          <a:p>
            <a:pPr marL="114300" indent="-61913" algn="ctr" defTabSz="914400">
              <a:buFont typeface="Calibri" panose="020F0502020204030204" pitchFamily="34" charset="0"/>
              <a:buChar char="‒"/>
            </a:pPr>
            <a:r>
              <a:rPr lang="en-US" sz="700" dirty="0">
                <a:solidFill>
                  <a:schemeClr val="bg1"/>
                </a:solidFill>
                <a:latin typeface="Comic Sans MS" pitchFamily="66" charset="0"/>
              </a:rPr>
              <a:t>Born in the </a:t>
            </a:r>
          </a:p>
        </p:txBody>
      </p:sp>
      <p:sp>
        <p:nvSpPr>
          <p:cNvPr id="405" name="Rectangle 404"/>
          <p:cNvSpPr/>
          <p:nvPr/>
        </p:nvSpPr>
        <p:spPr>
          <a:xfrm>
            <a:off x="4892780" y="1475129"/>
            <a:ext cx="899092" cy="230832"/>
          </a:xfrm>
          <a:prstGeom prst="rect">
            <a:avLst/>
          </a:prstGeom>
          <a:ln>
            <a:noFill/>
          </a:ln>
        </p:spPr>
        <p:txBody>
          <a:bodyPr wrap="square">
            <a:spAutoFit/>
          </a:bodyPr>
          <a:lstStyle/>
          <a:p>
            <a:pPr algn="ctr" defTabSz="914400"/>
            <a:r>
              <a:rPr lang="en-US" sz="900" dirty="0" smtClean="0">
                <a:solidFill>
                  <a:schemeClr val="bg1"/>
                </a:solidFill>
                <a:latin typeface="Comic Sans MS" pitchFamily="66" charset="0"/>
              </a:rPr>
              <a:t>Converged</a:t>
            </a:r>
            <a:endParaRPr lang="en-US" sz="900" dirty="0">
              <a:solidFill>
                <a:schemeClr val="bg1"/>
              </a:solidFill>
              <a:latin typeface="Comic Sans MS" pitchFamily="66" charset="0"/>
            </a:endParaRPr>
          </a:p>
        </p:txBody>
      </p:sp>
      <p:sp>
        <p:nvSpPr>
          <p:cNvPr id="406" name="Rectangle 405"/>
          <p:cNvSpPr/>
          <p:nvPr/>
        </p:nvSpPr>
        <p:spPr>
          <a:xfrm rot="21197861">
            <a:off x="6390860" y="1232750"/>
            <a:ext cx="899092" cy="369332"/>
          </a:xfrm>
          <a:prstGeom prst="rect">
            <a:avLst/>
          </a:prstGeom>
          <a:ln>
            <a:noFill/>
          </a:ln>
        </p:spPr>
        <p:txBody>
          <a:bodyPr wrap="square">
            <a:spAutoFit/>
          </a:bodyPr>
          <a:lstStyle/>
          <a:p>
            <a:pPr algn="ctr" defTabSz="914400"/>
            <a:r>
              <a:rPr lang="en-US" sz="900" dirty="0" smtClean="0">
                <a:solidFill>
                  <a:schemeClr val="bg1"/>
                </a:solidFill>
                <a:latin typeface="Comic Sans MS" pitchFamily="66" charset="0"/>
              </a:rPr>
              <a:t>Public</a:t>
            </a:r>
          </a:p>
          <a:p>
            <a:pPr algn="ctr" defTabSz="914400"/>
            <a:r>
              <a:rPr lang="en-US" sz="900" dirty="0" smtClean="0">
                <a:solidFill>
                  <a:schemeClr val="bg1"/>
                </a:solidFill>
                <a:latin typeface="Comic Sans MS" pitchFamily="66" charset="0"/>
              </a:rPr>
              <a:t>Private</a:t>
            </a:r>
            <a:endParaRPr lang="en-US" sz="900" dirty="0">
              <a:solidFill>
                <a:schemeClr val="bg1"/>
              </a:solidFill>
              <a:latin typeface="Comic Sans MS" pitchFamily="66" charset="0"/>
            </a:endParaRPr>
          </a:p>
        </p:txBody>
      </p:sp>
      <p:sp>
        <p:nvSpPr>
          <p:cNvPr id="408" name="Cloud 407"/>
          <p:cNvSpPr/>
          <p:nvPr/>
        </p:nvSpPr>
        <p:spPr>
          <a:xfrm rot="21351049">
            <a:off x="6485769" y="1247478"/>
            <a:ext cx="713239" cy="338742"/>
          </a:xfrm>
          <a:prstGeom prst="cloud">
            <a:avLst/>
          </a:prstGeom>
          <a:no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dirty="0">
              <a:solidFill>
                <a:schemeClr val="bg1"/>
              </a:solidFill>
            </a:endParaRPr>
          </a:p>
        </p:txBody>
      </p:sp>
      <p:sp>
        <p:nvSpPr>
          <p:cNvPr id="409" name="Rectangle 408"/>
          <p:cNvSpPr/>
          <p:nvPr/>
        </p:nvSpPr>
        <p:spPr>
          <a:xfrm rot="21171930">
            <a:off x="5743085" y="1431597"/>
            <a:ext cx="899092" cy="200054"/>
          </a:xfrm>
          <a:prstGeom prst="rect">
            <a:avLst/>
          </a:prstGeom>
          <a:ln>
            <a:noFill/>
          </a:ln>
        </p:spPr>
        <p:txBody>
          <a:bodyPr wrap="square">
            <a:spAutoFit/>
          </a:bodyPr>
          <a:lstStyle/>
          <a:p>
            <a:pPr marL="114300" indent="-61913" algn="ctr" defTabSz="914400">
              <a:buFont typeface="Calibri" panose="020F0502020204030204" pitchFamily="34" charset="0"/>
              <a:buChar char="‒"/>
            </a:pPr>
            <a:r>
              <a:rPr lang="en-US" sz="700" dirty="0">
                <a:solidFill>
                  <a:schemeClr val="bg1"/>
                </a:solidFill>
                <a:latin typeface="Comic Sans MS" pitchFamily="66" charset="0"/>
              </a:rPr>
              <a:t>SaaS</a:t>
            </a:r>
          </a:p>
        </p:txBody>
      </p:sp>
      <p:sp>
        <p:nvSpPr>
          <p:cNvPr id="410" name="Rectangle 409"/>
          <p:cNvSpPr/>
          <p:nvPr/>
        </p:nvSpPr>
        <p:spPr>
          <a:xfrm rot="21443070">
            <a:off x="3878607" y="1459530"/>
            <a:ext cx="1034254" cy="230832"/>
          </a:xfrm>
          <a:prstGeom prst="rect">
            <a:avLst/>
          </a:prstGeom>
        </p:spPr>
        <p:txBody>
          <a:bodyPr wrap="square">
            <a:spAutoFit/>
          </a:bodyPr>
          <a:lstStyle/>
          <a:p>
            <a:pPr algn="ctr" defTabSz="914400"/>
            <a:r>
              <a:rPr lang="en-US" sz="900" dirty="0">
                <a:solidFill>
                  <a:schemeClr val="bg1"/>
                </a:solidFill>
                <a:latin typeface="Comic Sans MS" pitchFamily="66" charset="0"/>
              </a:rPr>
              <a:t>Virtualized</a:t>
            </a:r>
          </a:p>
        </p:txBody>
      </p:sp>
      <p:sp>
        <p:nvSpPr>
          <p:cNvPr id="411" name="Rectangle 410"/>
          <p:cNvSpPr/>
          <p:nvPr/>
        </p:nvSpPr>
        <p:spPr>
          <a:xfrm rot="21420000">
            <a:off x="5302795" y="2202166"/>
            <a:ext cx="741337" cy="230832"/>
          </a:xfrm>
          <a:prstGeom prst="rect">
            <a:avLst/>
          </a:prstGeom>
          <a:ln>
            <a:noFill/>
          </a:ln>
        </p:spPr>
        <p:txBody>
          <a:bodyPr wrap="square">
            <a:spAutoFit/>
          </a:bodyPr>
          <a:lstStyle/>
          <a:p>
            <a:pPr algn="ctr" defTabSz="914400"/>
            <a:r>
              <a:rPr lang="en-US" sz="900" dirty="0">
                <a:solidFill>
                  <a:schemeClr val="bg1"/>
                </a:solidFill>
                <a:latin typeface="Comic Sans MS" pitchFamily="66" charset="0"/>
              </a:rPr>
              <a:t>Backup</a:t>
            </a:r>
          </a:p>
        </p:txBody>
      </p:sp>
      <p:sp>
        <p:nvSpPr>
          <p:cNvPr id="412" name="Rectangle 411"/>
          <p:cNvSpPr/>
          <p:nvPr/>
        </p:nvSpPr>
        <p:spPr>
          <a:xfrm rot="21212454">
            <a:off x="4687533" y="2203528"/>
            <a:ext cx="502061" cy="230832"/>
          </a:xfrm>
          <a:prstGeom prst="rect">
            <a:avLst/>
          </a:prstGeom>
        </p:spPr>
        <p:txBody>
          <a:bodyPr wrap="none">
            <a:spAutoFit/>
          </a:bodyPr>
          <a:lstStyle/>
          <a:p>
            <a:pPr algn="ctr" defTabSz="914400"/>
            <a:r>
              <a:rPr lang="en-US" sz="900" dirty="0">
                <a:solidFill>
                  <a:schemeClr val="bg1"/>
                </a:solidFill>
                <a:latin typeface="Comic Sans MS" pitchFamily="66" charset="0"/>
              </a:rPr>
              <a:t>Snaps</a:t>
            </a:r>
          </a:p>
        </p:txBody>
      </p:sp>
      <p:grpSp>
        <p:nvGrpSpPr>
          <p:cNvPr id="413" name="Group 412"/>
          <p:cNvGrpSpPr/>
          <p:nvPr/>
        </p:nvGrpSpPr>
        <p:grpSpPr>
          <a:xfrm>
            <a:off x="4037115" y="2037869"/>
            <a:ext cx="252179" cy="172607"/>
            <a:chOff x="3622431" y="1131607"/>
            <a:chExt cx="316523" cy="258320"/>
          </a:xfrm>
        </p:grpSpPr>
        <p:sp>
          <p:nvSpPr>
            <p:cNvPr id="486" name="Freeform 485"/>
            <p:cNvSpPr/>
            <p:nvPr/>
          </p:nvSpPr>
          <p:spPr bwMode="auto">
            <a:xfrm>
              <a:off x="3657600" y="1131607"/>
              <a:ext cx="257175" cy="97118"/>
            </a:xfrm>
            <a:custGeom>
              <a:avLst/>
              <a:gdLst>
                <a:gd name="connsiteX0" fmla="*/ 0 w 257175"/>
                <a:gd name="connsiteY0" fmla="*/ 76200 h 95250"/>
                <a:gd name="connsiteX1" fmla="*/ 47625 w 257175"/>
                <a:gd name="connsiteY1" fmla="*/ 38100 h 95250"/>
                <a:gd name="connsiteX2" fmla="*/ 95250 w 257175"/>
                <a:gd name="connsiteY2" fmla="*/ 0 h 95250"/>
                <a:gd name="connsiteX3" fmla="*/ 180975 w 257175"/>
                <a:gd name="connsiteY3" fmla="*/ 9525 h 95250"/>
                <a:gd name="connsiteX4" fmla="*/ 238125 w 257175"/>
                <a:gd name="connsiteY4" fmla="*/ 57150 h 95250"/>
                <a:gd name="connsiteX5" fmla="*/ 257175 w 257175"/>
                <a:gd name="connsiteY5" fmla="*/ 95250 h 95250"/>
                <a:gd name="connsiteX0" fmla="*/ 0 w 257175"/>
                <a:gd name="connsiteY0" fmla="*/ 76200 h 95250"/>
                <a:gd name="connsiteX1" fmla="*/ 47625 w 257175"/>
                <a:gd name="connsiteY1" fmla="*/ 38100 h 95250"/>
                <a:gd name="connsiteX2" fmla="*/ 95250 w 257175"/>
                <a:gd name="connsiteY2" fmla="*/ 0 h 95250"/>
                <a:gd name="connsiteX3" fmla="*/ 180975 w 257175"/>
                <a:gd name="connsiteY3" fmla="*/ 9525 h 95250"/>
                <a:gd name="connsiteX4" fmla="*/ 238125 w 257175"/>
                <a:gd name="connsiteY4" fmla="*/ 57150 h 95250"/>
                <a:gd name="connsiteX5" fmla="*/ 257175 w 257175"/>
                <a:gd name="connsiteY5" fmla="*/ 95250 h 95250"/>
                <a:gd name="connsiteX0" fmla="*/ 0 w 257175"/>
                <a:gd name="connsiteY0" fmla="*/ 78068 h 97118"/>
                <a:gd name="connsiteX1" fmla="*/ 47625 w 257175"/>
                <a:gd name="connsiteY1" fmla="*/ 39968 h 97118"/>
                <a:gd name="connsiteX2" fmla="*/ 95250 w 257175"/>
                <a:gd name="connsiteY2" fmla="*/ 1868 h 97118"/>
                <a:gd name="connsiteX3" fmla="*/ 180975 w 257175"/>
                <a:gd name="connsiteY3" fmla="*/ 11393 h 97118"/>
                <a:gd name="connsiteX4" fmla="*/ 238125 w 257175"/>
                <a:gd name="connsiteY4" fmla="*/ 59018 h 97118"/>
                <a:gd name="connsiteX5" fmla="*/ 257175 w 257175"/>
                <a:gd name="connsiteY5" fmla="*/ 97118 h 97118"/>
                <a:gd name="connsiteX0" fmla="*/ 0 w 257175"/>
                <a:gd name="connsiteY0" fmla="*/ 78068 h 97118"/>
                <a:gd name="connsiteX1" fmla="*/ 37576 w 257175"/>
                <a:gd name="connsiteY1" fmla="*/ 24895 h 97118"/>
                <a:gd name="connsiteX2" fmla="*/ 95250 w 257175"/>
                <a:gd name="connsiteY2" fmla="*/ 1868 h 97118"/>
                <a:gd name="connsiteX3" fmla="*/ 180975 w 257175"/>
                <a:gd name="connsiteY3" fmla="*/ 11393 h 97118"/>
                <a:gd name="connsiteX4" fmla="*/ 238125 w 257175"/>
                <a:gd name="connsiteY4" fmla="*/ 59018 h 97118"/>
                <a:gd name="connsiteX5" fmla="*/ 257175 w 257175"/>
                <a:gd name="connsiteY5" fmla="*/ 97118 h 97118"/>
                <a:gd name="connsiteX0" fmla="*/ 0 w 257175"/>
                <a:gd name="connsiteY0" fmla="*/ 78068 h 97118"/>
                <a:gd name="connsiteX1" fmla="*/ 37576 w 257175"/>
                <a:gd name="connsiteY1" fmla="*/ 24895 h 97118"/>
                <a:gd name="connsiteX2" fmla="*/ 95250 w 257175"/>
                <a:gd name="connsiteY2" fmla="*/ 1868 h 97118"/>
                <a:gd name="connsiteX3" fmla="*/ 180975 w 257175"/>
                <a:gd name="connsiteY3" fmla="*/ 11393 h 97118"/>
                <a:gd name="connsiteX4" fmla="*/ 238125 w 257175"/>
                <a:gd name="connsiteY4" fmla="*/ 59018 h 97118"/>
                <a:gd name="connsiteX5" fmla="*/ 257175 w 257175"/>
                <a:gd name="connsiteY5" fmla="*/ 97118 h 97118"/>
                <a:gd name="connsiteX0" fmla="*/ 0 w 257175"/>
                <a:gd name="connsiteY0" fmla="*/ 78068 h 97118"/>
                <a:gd name="connsiteX1" fmla="*/ 37576 w 257175"/>
                <a:gd name="connsiteY1" fmla="*/ 24895 h 97118"/>
                <a:gd name="connsiteX2" fmla="*/ 95250 w 257175"/>
                <a:gd name="connsiteY2" fmla="*/ 1868 h 97118"/>
                <a:gd name="connsiteX3" fmla="*/ 180975 w 257175"/>
                <a:gd name="connsiteY3" fmla="*/ 11393 h 97118"/>
                <a:gd name="connsiteX4" fmla="*/ 238125 w 257175"/>
                <a:gd name="connsiteY4" fmla="*/ 59018 h 97118"/>
                <a:gd name="connsiteX5" fmla="*/ 257175 w 257175"/>
                <a:gd name="connsiteY5" fmla="*/ 97118 h 9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97118">
                  <a:moveTo>
                    <a:pt x="0" y="78068"/>
                  </a:moveTo>
                  <a:cubicBezTo>
                    <a:pt x="15875" y="65368"/>
                    <a:pt x="23201" y="39270"/>
                    <a:pt x="37576" y="24895"/>
                  </a:cubicBezTo>
                  <a:cubicBezTo>
                    <a:pt x="53451" y="12195"/>
                    <a:pt x="71350" y="4118"/>
                    <a:pt x="95250" y="1868"/>
                  </a:cubicBezTo>
                  <a:cubicBezTo>
                    <a:pt x="117475" y="-2895"/>
                    <a:pt x="157163" y="1868"/>
                    <a:pt x="180975" y="11393"/>
                  </a:cubicBezTo>
                  <a:cubicBezTo>
                    <a:pt x="198656" y="15813"/>
                    <a:pt x="227462" y="48355"/>
                    <a:pt x="238125" y="59018"/>
                  </a:cubicBezTo>
                  <a:cubicBezTo>
                    <a:pt x="249070" y="91853"/>
                    <a:pt x="240550" y="80493"/>
                    <a:pt x="257175" y="97118"/>
                  </a:cubicBezTo>
                </a:path>
              </a:pathLst>
            </a:custGeom>
            <a:noFill/>
            <a:ln w="12700" cap="flat" cmpd="sng" algn="ctr">
              <a:solidFill>
                <a:schemeClr val="bg1"/>
              </a:solidFill>
              <a:prstDash val="solid"/>
              <a:round/>
              <a:headEnd type="none" w="med" len="med"/>
              <a:tailEnd type="none" w="med" len="med"/>
            </a:ln>
            <a:effectLst/>
          </p:spPr>
          <p:txBody>
            <a:bodyPr rtlCol="0" anchor="ctr"/>
            <a:lstStyle/>
            <a:p>
              <a:pPr algn="ctr" defTabSz="914400"/>
              <a:endParaRPr lang="en-US" dirty="0">
                <a:solidFill>
                  <a:schemeClr val="bg1"/>
                </a:solidFill>
              </a:endParaRPr>
            </a:p>
          </p:txBody>
        </p:sp>
        <p:sp>
          <p:nvSpPr>
            <p:cNvPr id="487" name="Freeform 486"/>
            <p:cNvSpPr/>
            <p:nvPr/>
          </p:nvSpPr>
          <p:spPr bwMode="auto">
            <a:xfrm>
              <a:off x="3648075" y="1304924"/>
              <a:ext cx="261869" cy="85003"/>
            </a:xfrm>
            <a:custGeom>
              <a:avLst/>
              <a:gdLst>
                <a:gd name="connsiteX0" fmla="*/ 0 w 258021"/>
                <a:gd name="connsiteY0" fmla="*/ 0 h 67424"/>
                <a:gd name="connsiteX1" fmla="*/ 28575 w 258021"/>
                <a:gd name="connsiteY1" fmla="*/ 47625 h 67424"/>
                <a:gd name="connsiteX2" fmla="*/ 95250 w 258021"/>
                <a:gd name="connsiteY2" fmla="*/ 66675 h 67424"/>
                <a:gd name="connsiteX3" fmla="*/ 257175 w 258021"/>
                <a:gd name="connsiteY3" fmla="*/ 28575 h 67424"/>
                <a:gd name="connsiteX4" fmla="*/ 257175 w 258021"/>
                <a:gd name="connsiteY4" fmla="*/ 19050 h 67424"/>
                <a:gd name="connsiteX0" fmla="*/ 0 w 258021"/>
                <a:gd name="connsiteY0" fmla="*/ 0 h 66675"/>
                <a:gd name="connsiteX1" fmla="*/ 28575 w 258021"/>
                <a:gd name="connsiteY1" fmla="*/ 47625 h 66675"/>
                <a:gd name="connsiteX2" fmla="*/ 95250 w 258021"/>
                <a:gd name="connsiteY2" fmla="*/ 66675 h 66675"/>
                <a:gd name="connsiteX3" fmla="*/ 257175 w 258021"/>
                <a:gd name="connsiteY3" fmla="*/ 28575 h 66675"/>
                <a:gd name="connsiteX4" fmla="*/ 257175 w 258021"/>
                <a:gd name="connsiteY4" fmla="*/ 19050 h 66675"/>
                <a:gd name="connsiteX0" fmla="*/ 0 w 258021"/>
                <a:gd name="connsiteY0" fmla="*/ 0 h 66675"/>
                <a:gd name="connsiteX1" fmla="*/ 28575 w 258021"/>
                <a:gd name="connsiteY1" fmla="*/ 47625 h 66675"/>
                <a:gd name="connsiteX2" fmla="*/ 95250 w 258021"/>
                <a:gd name="connsiteY2" fmla="*/ 66675 h 66675"/>
                <a:gd name="connsiteX3" fmla="*/ 257175 w 258021"/>
                <a:gd name="connsiteY3" fmla="*/ 28575 h 66675"/>
                <a:gd name="connsiteX4" fmla="*/ 257175 w 258021"/>
                <a:gd name="connsiteY4" fmla="*/ 19050 h 66675"/>
                <a:gd name="connsiteX0" fmla="*/ 0 w 261869"/>
                <a:gd name="connsiteY0" fmla="*/ 0 h 74343"/>
                <a:gd name="connsiteX1" fmla="*/ 28575 w 261869"/>
                <a:gd name="connsiteY1" fmla="*/ 47625 h 74343"/>
                <a:gd name="connsiteX2" fmla="*/ 95250 w 261869"/>
                <a:gd name="connsiteY2" fmla="*/ 66675 h 74343"/>
                <a:gd name="connsiteX3" fmla="*/ 193796 w 261869"/>
                <a:gd name="connsiteY3" fmla="*/ 71891 h 74343"/>
                <a:gd name="connsiteX4" fmla="*/ 257175 w 261869"/>
                <a:gd name="connsiteY4" fmla="*/ 28575 h 74343"/>
                <a:gd name="connsiteX5" fmla="*/ 257175 w 261869"/>
                <a:gd name="connsiteY5" fmla="*/ 19050 h 74343"/>
                <a:gd name="connsiteX0" fmla="*/ 0 w 261869"/>
                <a:gd name="connsiteY0" fmla="*/ 0 h 74343"/>
                <a:gd name="connsiteX1" fmla="*/ 28575 w 261869"/>
                <a:gd name="connsiteY1" fmla="*/ 47625 h 74343"/>
                <a:gd name="connsiteX2" fmla="*/ 95250 w 261869"/>
                <a:gd name="connsiteY2" fmla="*/ 66675 h 74343"/>
                <a:gd name="connsiteX3" fmla="*/ 193796 w 261869"/>
                <a:gd name="connsiteY3" fmla="*/ 71891 h 74343"/>
                <a:gd name="connsiteX4" fmla="*/ 257175 w 261869"/>
                <a:gd name="connsiteY4" fmla="*/ 28575 h 74343"/>
                <a:gd name="connsiteX5" fmla="*/ 257175 w 261869"/>
                <a:gd name="connsiteY5" fmla="*/ 19050 h 74343"/>
                <a:gd name="connsiteX0" fmla="*/ 0 w 261869"/>
                <a:gd name="connsiteY0" fmla="*/ 0 h 74343"/>
                <a:gd name="connsiteX1" fmla="*/ 28575 w 261869"/>
                <a:gd name="connsiteY1" fmla="*/ 47625 h 74343"/>
                <a:gd name="connsiteX2" fmla="*/ 95250 w 261869"/>
                <a:gd name="connsiteY2" fmla="*/ 66675 h 74343"/>
                <a:gd name="connsiteX3" fmla="*/ 193796 w 261869"/>
                <a:gd name="connsiteY3" fmla="*/ 71891 h 74343"/>
                <a:gd name="connsiteX4" fmla="*/ 257175 w 261869"/>
                <a:gd name="connsiteY4" fmla="*/ 28575 h 74343"/>
                <a:gd name="connsiteX5" fmla="*/ 257175 w 261869"/>
                <a:gd name="connsiteY5" fmla="*/ 19050 h 74343"/>
                <a:gd name="connsiteX0" fmla="*/ 0 w 261869"/>
                <a:gd name="connsiteY0" fmla="*/ 0 h 71891"/>
                <a:gd name="connsiteX1" fmla="*/ 28575 w 261869"/>
                <a:gd name="connsiteY1" fmla="*/ 47625 h 71891"/>
                <a:gd name="connsiteX2" fmla="*/ 95250 w 261869"/>
                <a:gd name="connsiteY2" fmla="*/ 66675 h 71891"/>
                <a:gd name="connsiteX3" fmla="*/ 193796 w 261869"/>
                <a:gd name="connsiteY3" fmla="*/ 71891 h 71891"/>
                <a:gd name="connsiteX4" fmla="*/ 257175 w 261869"/>
                <a:gd name="connsiteY4" fmla="*/ 28575 h 71891"/>
                <a:gd name="connsiteX5" fmla="*/ 257175 w 261869"/>
                <a:gd name="connsiteY5" fmla="*/ 19050 h 71891"/>
                <a:gd name="connsiteX0" fmla="*/ 0 w 261869"/>
                <a:gd name="connsiteY0" fmla="*/ 0 h 74343"/>
                <a:gd name="connsiteX1" fmla="*/ 28575 w 261869"/>
                <a:gd name="connsiteY1" fmla="*/ 47625 h 74343"/>
                <a:gd name="connsiteX2" fmla="*/ 95250 w 261869"/>
                <a:gd name="connsiteY2" fmla="*/ 66675 h 74343"/>
                <a:gd name="connsiteX3" fmla="*/ 193796 w 261869"/>
                <a:gd name="connsiteY3" fmla="*/ 71891 h 74343"/>
                <a:gd name="connsiteX4" fmla="*/ 257175 w 261869"/>
                <a:gd name="connsiteY4" fmla="*/ 28575 h 74343"/>
                <a:gd name="connsiteX5" fmla="*/ 257175 w 261869"/>
                <a:gd name="connsiteY5" fmla="*/ 19050 h 74343"/>
                <a:gd name="connsiteX0" fmla="*/ 0 w 261869"/>
                <a:gd name="connsiteY0" fmla="*/ 0 h 74343"/>
                <a:gd name="connsiteX1" fmla="*/ 28575 w 261869"/>
                <a:gd name="connsiteY1" fmla="*/ 47625 h 74343"/>
                <a:gd name="connsiteX2" fmla="*/ 95250 w 261869"/>
                <a:gd name="connsiteY2" fmla="*/ 66675 h 74343"/>
                <a:gd name="connsiteX3" fmla="*/ 193796 w 261869"/>
                <a:gd name="connsiteY3" fmla="*/ 71891 h 74343"/>
                <a:gd name="connsiteX4" fmla="*/ 257175 w 261869"/>
                <a:gd name="connsiteY4" fmla="*/ 28575 h 74343"/>
                <a:gd name="connsiteX5" fmla="*/ 257175 w 261869"/>
                <a:gd name="connsiteY5" fmla="*/ 19050 h 74343"/>
                <a:gd name="connsiteX0" fmla="*/ 0 w 261869"/>
                <a:gd name="connsiteY0" fmla="*/ 0 h 74343"/>
                <a:gd name="connsiteX1" fmla="*/ 28575 w 261869"/>
                <a:gd name="connsiteY1" fmla="*/ 47625 h 74343"/>
                <a:gd name="connsiteX2" fmla="*/ 95250 w 261869"/>
                <a:gd name="connsiteY2" fmla="*/ 66675 h 74343"/>
                <a:gd name="connsiteX3" fmla="*/ 193796 w 261869"/>
                <a:gd name="connsiteY3" fmla="*/ 71891 h 74343"/>
                <a:gd name="connsiteX4" fmla="*/ 257175 w 261869"/>
                <a:gd name="connsiteY4" fmla="*/ 28575 h 74343"/>
                <a:gd name="connsiteX5" fmla="*/ 257175 w 261869"/>
                <a:gd name="connsiteY5" fmla="*/ 19050 h 74343"/>
                <a:gd name="connsiteX0" fmla="*/ 0 w 261869"/>
                <a:gd name="connsiteY0" fmla="*/ 0 h 85003"/>
                <a:gd name="connsiteX1" fmla="*/ 28575 w 261869"/>
                <a:gd name="connsiteY1" fmla="*/ 47625 h 85003"/>
                <a:gd name="connsiteX2" fmla="*/ 88297 w 261869"/>
                <a:gd name="connsiteY2" fmla="*/ 84059 h 85003"/>
                <a:gd name="connsiteX3" fmla="*/ 193796 w 261869"/>
                <a:gd name="connsiteY3" fmla="*/ 71891 h 85003"/>
                <a:gd name="connsiteX4" fmla="*/ 257175 w 261869"/>
                <a:gd name="connsiteY4" fmla="*/ 28575 h 85003"/>
                <a:gd name="connsiteX5" fmla="*/ 257175 w 261869"/>
                <a:gd name="connsiteY5" fmla="*/ 19050 h 8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869" h="85003">
                  <a:moveTo>
                    <a:pt x="0" y="0"/>
                  </a:moveTo>
                  <a:cubicBezTo>
                    <a:pt x="9525" y="15875"/>
                    <a:pt x="13859" y="33615"/>
                    <a:pt x="28575" y="47625"/>
                  </a:cubicBezTo>
                  <a:cubicBezTo>
                    <a:pt x="43291" y="61635"/>
                    <a:pt x="60760" y="80015"/>
                    <a:pt x="88297" y="84059"/>
                  </a:cubicBezTo>
                  <a:cubicBezTo>
                    <a:pt x="115834" y="88103"/>
                    <a:pt x="166809" y="78241"/>
                    <a:pt x="193796" y="71891"/>
                  </a:cubicBezTo>
                  <a:cubicBezTo>
                    <a:pt x="220783" y="65541"/>
                    <a:pt x="246612" y="37382"/>
                    <a:pt x="257175" y="28575"/>
                  </a:cubicBezTo>
                  <a:cubicBezTo>
                    <a:pt x="267738" y="19768"/>
                    <a:pt x="257175" y="22225"/>
                    <a:pt x="257175" y="19050"/>
                  </a:cubicBezTo>
                </a:path>
              </a:pathLst>
            </a:custGeom>
            <a:noFill/>
            <a:ln w="12700" cap="flat" cmpd="sng" algn="ctr">
              <a:solidFill>
                <a:schemeClr val="bg1"/>
              </a:solidFill>
              <a:prstDash val="solid"/>
              <a:round/>
              <a:headEnd type="none" w="med" len="med"/>
              <a:tailEnd type="none" w="med" len="med"/>
            </a:ln>
            <a:effectLst/>
          </p:spPr>
          <p:txBody>
            <a:bodyPr rtlCol="0" anchor="ctr"/>
            <a:lstStyle/>
            <a:p>
              <a:pPr algn="ctr" defTabSz="914400"/>
              <a:endParaRPr lang="en-US" dirty="0">
                <a:solidFill>
                  <a:schemeClr val="bg1"/>
                </a:solidFill>
              </a:endParaRPr>
            </a:p>
          </p:txBody>
        </p:sp>
        <p:sp>
          <p:nvSpPr>
            <p:cNvPr id="488" name="Freeform 487"/>
            <p:cNvSpPr/>
            <p:nvPr/>
          </p:nvSpPr>
          <p:spPr bwMode="auto">
            <a:xfrm>
              <a:off x="3858567" y="1185705"/>
              <a:ext cx="80387" cy="55748"/>
            </a:xfrm>
            <a:custGeom>
              <a:avLst/>
              <a:gdLst>
                <a:gd name="connsiteX0" fmla="*/ 0 w 80387"/>
                <a:gd name="connsiteY0" fmla="*/ 45218 h 55748"/>
                <a:gd name="connsiteX1" fmla="*/ 30145 w 80387"/>
                <a:gd name="connsiteY1" fmla="*/ 50242 h 55748"/>
                <a:gd name="connsiteX2" fmla="*/ 50242 w 80387"/>
                <a:gd name="connsiteY2" fmla="*/ 55266 h 55748"/>
                <a:gd name="connsiteX3" fmla="*/ 60290 w 80387"/>
                <a:gd name="connsiteY3" fmla="*/ 40194 h 55748"/>
                <a:gd name="connsiteX4" fmla="*/ 65314 w 80387"/>
                <a:gd name="connsiteY4" fmla="*/ 25121 h 55748"/>
                <a:gd name="connsiteX5" fmla="*/ 75363 w 80387"/>
                <a:gd name="connsiteY5" fmla="*/ 10049 h 55748"/>
                <a:gd name="connsiteX6" fmla="*/ 80387 w 80387"/>
                <a:gd name="connsiteY6" fmla="*/ 0 h 5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387" h="55748">
                  <a:moveTo>
                    <a:pt x="0" y="45218"/>
                  </a:moveTo>
                  <a:cubicBezTo>
                    <a:pt x="10048" y="46893"/>
                    <a:pt x="20156" y="48244"/>
                    <a:pt x="30145" y="50242"/>
                  </a:cubicBezTo>
                  <a:cubicBezTo>
                    <a:pt x="36916" y="51596"/>
                    <a:pt x="43691" y="57450"/>
                    <a:pt x="50242" y="55266"/>
                  </a:cubicBezTo>
                  <a:cubicBezTo>
                    <a:pt x="55970" y="53357"/>
                    <a:pt x="56941" y="45218"/>
                    <a:pt x="60290" y="40194"/>
                  </a:cubicBezTo>
                  <a:cubicBezTo>
                    <a:pt x="61965" y="35170"/>
                    <a:pt x="62945" y="29858"/>
                    <a:pt x="65314" y="25121"/>
                  </a:cubicBezTo>
                  <a:cubicBezTo>
                    <a:pt x="68014" y="19720"/>
                    <a:pt x="72256" y="15227"/>
                    <a:pt x="75363" y="10049"/>
                  </a:cubicBezTo>
                  <a:cubicBezTo>
                    <a:pt x="77290" y="6838"/>
                    <a:pt x="78712" y="3350"/>
                    <a:pt x="80387" y="0"/>
                  </a:cubicBezTo>
                </a:path>
              </a:pathLst>
            </a:custGeom>
            <a:noFill/>
            <a:ln w="12700" cap="flat" cmpd="sng" algn="ctr">
              <a:solidFill>
                <a:schemeClr val="bg1"/>
              </a:solidFill>
              <a:prstDash val="solid"/>
              <a:round/>
              <a:headEnd type="none" w="med" len="med"/>
              <a:tailEnd type="none" w="med" len="med"/>
            </a:ln>
            <a:effectLst/>
          </p:spPr>
          <p:txBody>
            <a:bodyPr rtlCol="0" anchor="ctr"/>
            <a:lstStyle/>
            <a:p>
              <a:pPr algn="ctr" defTabSz="914400"/>
              <a:endParaRPr lang="en-US" dirty="0">
                <a:solidFill>
                  <a:schemeClr val="bg1"/>
                </a:solidFill>
              </a:endParaRPr>
            </a:p>
          </p:txBody>
        </p:sp>
        <p:sp>
          <p:nvSpPr>
            <p:cNvPr id="489" name="Freeform 488"/>
            <p:cNvSpPr/>
            <p:nvPr/>
          </p:nvSpPr>
          <p:spPr bwMode="auto">
            <a:xfrm>
              <a:off x="3622431" y="1291213"/>
              <a:ext cx="80387" cy="75363"/>
            </a:xfrm>
            <a:custGeom>
              <a:avLst/>
              <a:gdLst>
                <a:gd name="connsiteX0" fmla="*/ 0 w 80387"/>
                <a:gd name="connsiteY0" fmla="*/ 75363 h 75363"/>
                <a:gd name="connsiteX1" fmla="*/ 10048 w 80387"/>
                <a:gd name="connsiteY1" fmla="*/ 35169 h 75363"/>
                <a:gd name="connsiteX2" fmla="*/ 20096 w 80387"/>
                <a:gd name="connsiteY2" fmla="*/ 0 h 75363"/>
                <a:gd name="connsiteX3" fmla="*/ 45217 w 80387"/>
                <a:gd name="connsiteY3" fmla="*/ 5024 h 75363"/>
                <a:gd name="connsiteX4" fmla="*/ 60290 w 80387"/>
                <a:gd name="connsiteY4" fmla="*/ 15073 h 75363"/>
                <a:gd name="connsiteX5" fmla="*/ 80387 w 80387"/>
                <a:gd name="connsiteY5" fmla="*/ 20097 h 75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387" h="75363">
                  <a:moveTo>
                    <a:pt x="0" y="75363"/>
                  </a:moveTo>
                  <a:cubicBezTo>
                    <a:pt x="10213" y="24296"/>
                    <a:pt x="-250" y="71214"/>
                    <a:pt x="10048" y="35169"/>
                  </a:cubicBezTo>
                  <a:cubicBezTo>
                    <a:pt x="22665" y="-8992"/>
                    <a:pt x="8050" y="36141"/>
                    <a:pt x="20096" y="0"/>
                  </a:cubicBezTo>
                  <a:cubicBezTo>
                    <a:pt x="28470" y="1675"/>
                    <a:pt x="37221" y="2026"/>
                    <a:pt x="45217" y="5024"/>
                  </a:cubicBezTo>
                  <a:cubicBezTo>
                    <a:pt x="50871" y="7144"/>
                    <a:pt x="54889" y="12372"/>
                    <a:pt x="60290" y="15073"/>
                  </a:cubicBezTo>
                  <a:cubicBezTo>
                    <a:pt x="71397" y="20627"/>
                    <a:pt x="71823" y="20097"/>
                    <a:pt x="80387" y="20097"/>
                  </a:cubicBezTo>
                </a:path>
              </a:pathLst>
            </a:custGeom>
            <a:noFill/>
            <a:ln w="12700" cap="flat" cmpd="sng" algn="ctr">
              <a:solidFill>
                <a:schemeClr val="bg1"/>
              </a:solidFill>
              <a:prstDash val="solid"/>
              <a:round/>
              <a:headEnd type="none" w="med" len="med"/>
              <a:tailEnd type="none" w="med" len="med"/>
            </a:ln>
            <a:effectLst/>
          </p:spPr>
          <p:txBody>
            <a:bodyPr rtlCol="0" anchor="ctr"/>
            <a:lstStyle/>
            <a:p>
              <a:pPr algn="ctr" defTabSz="914400"/>
              <a:endParaRPr lang="en-US" dirty="0">
                <a:solidFill>
                  <a:schemeClr val="bg1"/>
                </a:solidFill>
              </a:endParaRPr>
            </a:p>
          </p:txBody>
        </p:sp>
      </p:grpSp>
      <p:grpSp>
        <p:nvGrpSpPr>
          <p:cNvPr id="414" name="Group 413"/>
          <p:cNvGrpSpPr/>
          <p:nvPr/>
        </p:nvGrpSpPr>
        <p:grpSpPr>
          <a:xfrm>
            <a:off x="4718224" y="2060360"/>
            <a:ext cx="407284" cy="132504"/>
            <a:chOff x="5368706" y="2591258"/>
            <a:chExt cx="287951" cy="111701"/>
          </a:xfrm>
        </p:grpSpPr>
        <p:grpSp>
          <p:nvGrpSpPr>
            <p:cNvPr id="477" name="Group 476"/>
            <p:cNvGrpSpPr/>
            <p:nvPr/>
          </p:nvGrpSpPr>
          <p:grpSpPr>
            <a:xfrm>
              <a:off x="5368706" y="2591258"/>
              <a:ext cx="100713" cy="111461"/>
              <a:chOff x="2783903" y="2823965"/>
              <a:chExt cx="179384" cy="198527"/>
            </a:xfrm>
          </p:grpSpPr>
          <p:sp>
            <p:nvSpPr>
              <p:cNvPr id="484" name="Freeform 483"/>
              <p:cNvSpPr/>
              <p:nvPr/>
            </p:nvSpPr>
            <p:spPr bwMode="auto">
              <a:xfrm>
                <a:off x="2783903" y="2823965"/>
                <a:ext cx="163596" cy="54116"/>
              </a:xfrm>
              <a:custGeom>
                <a:avLst/>
                <a:gdLst>
                  <a:gd name="connsiteX0" fmla="*/ 113323 w 184575"/>
                  <a:gd name="connsiteY0" fmla="*/ 5887 h 71202"/>
                  <a:gd name="connsiteX1" fmla="*/ 18321 w 184575"/>
                  <a:gd name="connsiteY1" fmla="*/ 17763 h 71202"/>
                  <a:gd name="connsiteX2" fmla="*/ 6445 w 184575"/>
                  <a:gd name="connsiteY2" fmla="*/ 29638 h 71202"/>
                  <a:gd name="connsiteX3" fmla="*/ 508 w 184575"/>
                  <a:gd name="connsiteY3" fmla="*/ 47451 h 71202"/>
                  <a:gd name="connsiteX4" fmla="*/ 18321 w 184575"/>
                  <a:gd name="connsiteY4" fmla="*/ 59326 h 71202"/>
                  <a:gd name="connsiteX5" fmla="*/ 42071 w 184575"/>
                  <a:gd name="connsiteY5" fmla="*/ 65264 h 71202"/>
                  <a:gd name="connsiteX6" fmla="*/ 59884 w 184575"/>
                  <a:gd name="connsiteY6" fmla="*/ 71202 h 71202"/>
                  <a:gd name="connsiteX7" fmla="*/ 166762 w 184575"/>
                  <a:gd name="connsiteY7" fmla="*/ 59326 h 71202"/>
                  <a:gd name="connsiteX8" fmla="*/ 184575 w 184575"/>
                  <a:gd name="connsiteY8" fmla="*/ 53389 h 71202"/>
                  <a:gd name="connsiteX9" fmla="*/ 178638 w 184575"/>
                  <a:gd name="connsiteY9" fmla="*/ 17763 h 71202"/>
                  <a:gd name="connsiteX10" fmla="*/ 166762 w 184575"/>
                  <a:gd name="connsiteY10" fmla="*/ 5887 h 71202"/>
                  <a:gd name="connsiteX11" fmla="*/ 113323 w 184575"/>
                  <a:gd name="connsiteY11" fmla="*/ 5887 h 7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4575" h="71202">
                    <a:moveTo>
                      <a:pt x="113323" y="5887"/>
                    </a:moveTo>
                    <a:cubicBezTo>
                      <a:pt x="88583" y="7866"/>
                      <a:pt x="26795" y="14938"/>
                      <a:pt x="18321" y="17763"/>
                    </a:cubicBezTo>
                    <a:cubicBezTo>
                      <a:pt x="13010" y="19533"/>
                      <a:pt x="10404" y="25680"/>
                      <a:pt x="6445" y="29638"/>
                    </a:cubicBezTo>
                    <a:cubicBezTo>
                      <a:pt x="4466" y="35576"/>
                      <a:pt x="-1817" y="41640"/>
                      <a:pt x="508" y="47451"/>
                    </a:cubicBezTo>
                    <a:cubicBezTo>
                      <a:pt x="3158" y="54077"/>
                      <a:pt x="11762" y="56515"/>
                      <a:pt x="18321" y="59326"/>
                    </a:cubicBezTo>
                    <a:cubicBezTo>
                      <a:pt x="25822" y="62541"/>
                      <a:pt x="34225" y="63022"/>
                      <a:pt x="42071" y="65264"/>
                    </a:cubicBezTo>
                    <a:cubicBezTo>
                      <a:pt x="48089" y="66984"/>
                      <a:pt x="53946" y="69223"/>
                      <a:pt x="59884" y="71202"/>
                    </a:cubicBezTo>
                    <a:cubicBezTo>
                      <a:pt x="87429" y="68698"/>
                      <a:pt x="136659" y="65347"/>
                      <a:pt x="166762" y="59326"/>
                    </a:cubicBezTo>
                    <a:cubicBezTo>
                      <a:pt x="172899" y="58099"/>
                      <a:pt x="178637" y="55368"/>
                      <a:pt x="184575" y="53389"/>
                    </a:cubicBezTo>
                    <a:cubicBezTo>
                      <a:pt x="182596" y="41514"/>
                      <a:pt x="182865" y="29036"/>
                      <a:pt x="178638" y="17763"/>
                    </a:cubicBezTo>
                    <a:cubicBezTo>
                      <a:pt x="176672" y="12521"/>
                      <a:pt x="171563" y="8767"/>
                      <a:pt x="166762" y="5887"/>
                    </a:cubicBezTo>
                    <a:cubicBezTo>
                      <a:pt x="146436" y="-6308"/>
                      <a:pt x="138063" y="3908"/>
                      <a:pt x="113323" y="5887"/>
                    </a:cubicBezTo>
                    <a:close/>
                  </a:path>
                </a:pathLst>
              </a:custGeom>
              <a:noFill/>
              <a:ln w="12700" cap="flat" cmpd="sng" algn="ctr">
                <a:solidFill>
                  <a:schemeClr val="bg1"/>
                </a:solidFill>
                <a:prstDash val="solid"/>
                <a:round/>
                <a:headEnd type="none" w="med" len="med"/>
                <a:tailEnd type="none" w="med" len="med"/>
              </a:ln>
              <a:effectLst/>
            </p:spPr>
            <p:txBody>
              <a:bodyPr rtlCol="0" anchor="ctr"/>
              <a:lstStyle/>
              <a:p>
                <a:pPr algn="ctr" defTabSz="914400"/>
                <a:endParaRPr lang="en-US" dirty="0">
                  <a:solidFill>
                    <a:schemeClr val="bg1"/>
                  </a:solidFill>
                </a:endParaRPr>
              </a:p>
            </p:txBody>
          </p:sp>
          <p:sp>
            <p:nvSpPr>
              <p:cNvPr id="485" name="Freeform 484"/>
              <p:cNvSpPr/>
              <p:nvPr/>
            </p:nvSpPr>
            <p:spPr bwMode="auto">
              <a:xfrm>
                <a:off x="2789615" y="2869055"/>
                <a:ext cx="173672" cy="153437"/>
              </a:xfrm>
              <a:custGeom>
                <a:avLst/>
                <a:gdLst>
                  <a:gd name="connsiteX0" fmla="*/ 0 w 195943"/>
                  <a:gd name="connsiteY0" fmla="*/ 0 h 201881"/>
                  <a:gd name="connsiteX1" fmla="*/ 5938 w 195943"/>
                  <a:gd name="connsiteY1" fmla="*/ 100941 h 201881"/>
                  <a:gd name="connsiteX2" fmla="*/ 11876 w 195943"/>
                  <a:gd name="connsiteY2" fmla="*/ 184068 h 201881"/>
                  <a:gd name="connsiteX3" fmla="*/ 29689 w 195943"/>
                  <a:gd name="connsiteY3" fmla="*/ 195943 h 201881"/>
                  <a:gd name="connsiteX4" fmla="*/ 112816 w 195943"/>
                  <a:gd name="connsiteY4" fmla="*/ 201881 h 201881"/>
                  <a:gd name="connsiteX5" fmla="*/ 184068 w 195943"/>
                  <a:gd name="connsiteY5" fmla="*/ 184068 h 201881"/>
                  <a:gd name="connsiteX6" fmla="*/ 195943 w 195943"/>
                  <a:gd name="connsiteY6" fmla="*/ 148442 h 201881"/>
                  <a:gd name="connsiteX7" fmla="*/ 190006 w 195943"/>
                  <a:gd name="connsiteY7" fmla="*/ 106878 h 201881"/>
                  <a:gd name="connsiteX8" fmla="*/ 178130 w 195943"/>
                  <a:gd name="connsiteY8" fmla="*/ 35626 h 201881"/>
                  <a:gd name="connsiteX9" fmla="*/ 178130 w 195943"/>
                  <a:gd name="connsiteY9" fmla="*/ 0 h 20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943" h="201881">
                    <a:moveTo>
                      <a:pt x="0" y="0"/>
                    </a:moveTo>
                    <a:cubicBezTo>
                      <a:pt x="1979" y="33647"/>
                      <a:pt x="3768" y="67306"/>
                      <a:pt x="5938" y="100941"/>
                    </a:cubicBezTo>
                    <a:cubicBezTo>
                      <a:pt x="7727" y="128663"/>
                      <a:pt x="5138" y="157118"/>
                      <a:pt x="11876" y="184068"/>
                    </a:cubicBezTo>
                    <a:cubicBezTo>
                      <a:pt x="13607" y="190991"/>
                      <a:pt x="22661" y="194703"/>
                      <a:pt x="29689" y="195943"/>
                    </a:cubicBezTo>
                    <a:cubicBezTo>
                      <a:pt x="57046" y="200771"/>
                      <a:pt x="85107" y="199902"/>
                      <a:pt x="112816" y="201881"/>
                    </a:cubicBezTo>
                    <a:cubicBezTo>
                      <a:pt x="121823" y="200880"/>
                      <a:pt x="171857" y="203605"/>
                      <a:pt x="184068" y="184068"/>
                    </a:cubicBezTo>
                    <a:cubicBezTo>
                      <a:pt x="190702" y="173453"/>
                      <a:pt x="195943" y="148442"/>
                      <a:pt x="195943" y="148442"/>
                    </a:cubicBezTo>
                    <a:cubicBezTo>
                      <a:pt x="193964" y="134587"/>
                      <a:pt x="192307" y="120683"/>
                      <a:pt x="190006" y="106878"/>
                    </a:cubicBezTo>
                    <a:cubicBezTo>
                      <a:pt x="184635" y="74649"/>
                      <a:pt x="180903" y="71674"/>
                      <a:pt x="178130" y="35626"/>
                    </a:cubicBezTo>
                    <a:cubicBezTo>
                      <a:pt x="177219" y="23786"/>
                      <a:pt x="178130" y="11875"/>
                      <a:pt x="178130" y="0"/>
                    </a:cubicBezTo>
                  </a:path>
                </a:pathLst>
              </a:custGeom>
              <a:noFill/>
              <a:ln w="12700" cap="flat" cmpd="sng" algn="ctr">
                <a:solidFill>
                  <a:schemeClr val="bg1"/>
                </a:solidFill>
                <a:prstDash val="solid"/>
                <a:round/>
                <a:headEnd type="none" w="med" len="med"/>
                <a:tailEnd type="none" w="med" len="med"/>
              </a:ln>
              <a:effectLst/>
            </p:spPr>
            <p:txBody>
              <a:bodyPr rtlCol="0" anchor="ctr"/>
              <a:lstStyle/>
              <a:p>
                <a:pPr algn="ctr" defTabSz="914400"/>
                <a:endParaRPr lang="en-US" dirty="0">
                  <a:solidFill>
                    <a:schemeClr val="bg1"/>
                  </a:solidFill>
                </a:endParaRPr>
              </a:p>
            </p:txBody>
          </p:sp>
        </p:grpSp>
        <p:grpSp>
          <p:nvGrpSpPr>
            <p:cNvPr id="478" name="Group 477"/>
            <p:cNvGrpSpPr/>
            <p:nvPr/>
          </p:nvGrpSpPr>
          <p:grpSpPr>
            <a:xfrm>
              <a:off x="5555944" y="2591498"/>
              <a:ext cx="100713" cy="111461"/>
              <a:chOff x="2783903" y="2823965"/>
              <a:chExt cx="179384" cy="198527"/>
            </a:xfrm>
          </p:grpSpPr>
          <p:sp>
            <p:nvSpPr>
              <p:cNvPr id="482" name="Freeform 481"/>
              <p:cNvSpPr/>
              <p:nvPr/>
            </p:nvSpPr>
            <p:spPr bwMode="auto">
              <a:xfrm>
                <a:off x="2783903" y="2823965"/>
                <a:ext cx="163596" cy="54116"/>
              </a:xfrm>
              <a:custGeom>
                <a:avLst/>
                <a:gdLst>
                  <a:gd name="connsiteX0" fmla="*/ 113323 w 184575"/>
                  <a:gd name="connsiteY0" fmla="*/ 5887 h 71202"/>
                  <a:gd name="connsiteX1" fmla="*/ 18321 w 184575"/>
                  <a:gd name="connsiteY1" fmla="*/ 17763 h 71202"/>
                  <a:gd name="connsiteX2" fmla="*/ 6445 w 184575"/>
                  <a:gd name="connsiteY2" fmla="*/ 29638 h 71202"/>
                  <a:gd name="connsiteX3" fmla="*/ 508 w 184575"/>
                  <a:gd name="connsiteY3" fmla="*/ 47451 h 71202"/>
                  <a:gd name="connsiteX4" fmla="*/ 18321 w 184575"/>
                  <a:gd name="connsiteY4" fmla="*/ 59326 h 71202"/>
                  <a:gd name="connsiteX5" fmla="*/ 42071 w 184575"/>
                  <a:gd name="connsiteY5" fmla="*/ 65264 h 71202"/>
                  <a:gd name="connsiteX6" fmla="*/ 59884 w 184575"/>
                  <a:gd name="connsiteY6" fmla="*/ 71202 h 71202"/>
                  <a:gd name="connsiteX7" fmla="*/ 166762 w 184575"/>
                  <a:gd name="connsiteY7" fmla="*/ 59326 h 71202"/>
                  <a:gd name="connsiteX8" fmla="*/ 184575 w 184575"/>
                  <a:gd name="connsiteY8" fmla="*/ 53389 h 71202"/>
                  <a:gd name="connsiteX9" fmla="*/ 178638 w 184575"/>
                  <a:gd name="connsiteY9" fmla="*/ 17763 h 71202"/>
                  <a:gd name="connsiteX10" fmla="*/ 166762 w 184575"/>
                  <a:gd name="connsiteY10" fmla="*/ 5887 h 71202"/>
                  <a:gd name="connsiteX11" fmla="*/ 113323 w 184575"/>
                  <a:gd name="connsiteY11" fmla="*/ 5887 h 7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4575" h="71202">
                    <a:moveTo>
                      <a:pt x="113323" y="5887"/>
                    </a:moveTo>
                    <a:cubicBezTo>
                      <a:pt x="88583" y="7866"/>
                      <a:pt x="26795" y="14938"/>
                      <a:pt x="18321" y="17763"/>
                    </a:cubicBezTo>
                    <a:cubicBezTo>
                      <a:pt x="13010" y="19533"/>
                      <a:pt x="10404" y="25680"/>
                      <a:pt x="6445" y="29638"/>
                    </a:cubicBezTo>
                    <a:cubicBezTo>
                      <a:pt x="4466" y="35576"/>
                      <a:pt x="-1817" y="41640"/>
                      <a:pt x="508" y="47451"/>
                    </a:cubicBezTo>
                    <a:cubicBezTo>
                      <a:pt x="3158" y="54077"/>
                      <a:pt x="11762" y="56515"/>
                      <a:pt x="18321" y="59326"/>
                    </a:cubicBezTo>
                    <a:cubicBezTo>
                      <a:pt x="25822" y="62541"/>
                      <a:pt x="34225" y="63022"/>
                      <a:pt x="42071" y="65264"/>
                    </a:cubicBezTo>
                    <a:cubicBezTo>
                      <a:pt x="48089" y="66984"/>
                      <a:pt x="53946" y="69223"/>
                      <a:pt x="59884" y="71202"/>
                    </a:cubicBezTo>
                    <a:cubicBezTo>
                      <a:pt x="87429" y="68698"/>
                      <a:pt x="136659" y="65347"/>
                      <a:pt x="166762" y="59326"/>
                    </a:cubicBezTo>
                    <a:cubicBezTo>
                      <a:pt x="172899" y="58099"/>
                      <a:pt x="178637" y="55368"/>
                      <a:pt x="184575" y="53389"/>
                    </a:cubicBezTo>
                    <a:cubicBezTo>
                      <a:pt x="182596" y="41514"/>
                      <a:pt x="182865" y="29036"/>
                      <a:pt x="178638" y="17763"/>
                    </a:cubicBezTo>
                    <a:cubicBezTo>
                      <a:pt x="176672" y="12521"/>
                      <a:pt x="171563" y="8767"/>
                      <a:pt x="166762" y="5887"/>
                    </a:cubicBezTo>
                    <a:cubicBezTo>
                      <a:pt x="146436" y="-6308"/>
                      <a:pt x="138063" y="3908"/>
                      <a:pt x="113323" y="5887"/>
                    </a:cubicBezTo>
                    <a:close/>
                  </a:path>
                </a:pathLst>
              </a:custGeom>
              <a:noFill/>
              <a:ln w="12700" cap="flat" cmpd="sng" algn="ctr">
                <a:solidFill>
                  <a:schemeClr val="bg1"/>
                </a:solidFill>
                <a:prstDash val="sysDash"/>
                <a:round/>
                <a:headEnd type="none" w="med" len="med"/>
                <a:tailEnd type="none" w="med" len="med"/>
              </a:ln>
              <a:effectLst/>
            </p:spPr>
            <p:txBody>
              <a:bodyPr rtlCol="0" anchor="ctr"/>
              <a:lstStyle/>
              <a:p>
                <a:pPr algn="ctr" defTabSz="914400"/>
                <a:endParaRPr lang="en-US" dirty="0">
                  <a:solidFill>
                    <a:schemeClr val="bg1"/>
                  </a:solidFill>
                </a:endParaRPr>
              </a:p>
            </p:txBody>
          </p:sp>
          <p:sp>
            <p:nvSpPr>
              <p:cNvPr id="483" name="Freeform 482"/>
              <p:cNvSpPr/>
              <p:nvPr/>
            </p:nvSpPr>
            <p:spPr bwMode="auto">
              <a:xfrm>
                <a:off x="2789615" y="2869055"/>
                <a:ext cx="173672" cy="153437"/>
              </a:xfrm>
              <a:custGeom>
                <a:avLst/>
                <a:gdLst>
                  <a:gd name="connsiteX0" fmla="*/ 0 w 195943"/>
                  <a:gd name="connsiteY0" fmla="*/ 0 h 201881"/>
                  <a:gd name="connsiteX1" fmla="*/ 5938 w 195943"/>
                  <a:gd name="connsiteY1" fmla="*/ 100941 h 201881"/>
                  <a:gd name="connsiteX2" fmla="*/ 11876 w 195943"/>
                  <a:gd name="connsiteY2" fmla="*/ 184068 h 201881"/>
                  <a:gd name="connsiteX3" fmla="*/ 29689 w 195943"/>
                  <a:gd name="connsiteY3" fmla="*/ 195943 h 201881"/>
                  <a:gd name="connsiteX4" fmla="*/ 112816 w 195943"/>
                  <a:gd name="connsiteY4" fmla="*/ 201881 h 201881"/>
                  <a:gd name="connsiteX5" fmla="*/ 184068 w 195943"/>
                  <a:gd name="connsiteY5" fmla="*/ 184068 h 201881"/>
                  <a:gd name="connsiteX6" fmla="*/ 195943 w 195943"/>
                  <a:gd name="connsiteY6" fmla="*/ 148442 h 201881"/>
                  <a:gd name="connsiteX7" fmla="*/ 190006 w 195943"/>
                  <a:gd name="connsiteY7" fmla="*/ 106878 h 201881"/>
                  <a:gd name="connsiteX8" fmla="*/ 178130 w 195943"/>
                  <a:gd name="connsiteY8" fmla="*/ 35626 h 201881"/>
                  <a:gd name="connsiteX9" fmla="*/ 178130 w 195943"/>
                  <a:gd name="connsiteY9" fmla="*/ 0 h 20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943" h="201881">
                    <a:moveTo>
                      <a:pt x="0" y="0"/>
                    </a:moveTo>
                    <a:cubicBezTo>
                      <a:pt x="1979" y="33647"/>
                      <a:pt x="3768" y="67306"/>
                      <a:pt x="5938" y="100941"/>
                    </a:cubicBezTo>
                    <a:cubicBezTo>
                      <a:pt x="7727" y="128663"/>
                      <a:pt x="5138" y="157118"/>
                      <a:pt x="11876" y="184068"/>
                    </a:cubicBezTo>
                    <a:cubicBezTo>
                      <a:pt x="13607" y="190991"/>
                      <a:pt x="22661" y="194703"/>
                      <a:pt x="29689" y="195943"/>
                    </a:cubicBezTo>
                    <a:cubicBezTo>
                      <a:pt x="57046" y="200771"/>
                      <a:pt x="85107" y="199902"/>
                      <a:pt x="112816" y="201881"/>
                    </a:cubicBezTo>
                    <a:cubicBezTo>
                      <a:pt x="121823" y="200880"/>
                      <a:pt x="171857" y="203605"/>
                      <a:pt x="184068" y="184068"/>
                    </a:cubicBezTo>
                    <a:cubicBezTo>
                      <a:pt x="190702" y="173453"/>
                      <a:pt x="195943" y="148442"/>
                      <a:pt x="195943" y="148442"/>
                    </a:cubicBezTo>
                    <a:cubicBezTo>
                      <a:pt x="193964" y="134587"/>
                      <a:pt x="192307" y="120683"/>
                      <a:pt x="190006" y="106878"/>
                    </a:cubicBezTo>
                    <a:cubicBezTo>
                      <a:pt x="184635" y="74649"/>
                      <a:pt x="180903" y="71674"/>
                      <a:pt x="178130" y="35626"/>
                    </a:cubicBezTo>
                    <a:cubicBezTo>
                      <a:pt x="177219" y="23786"/>
                      <a:pt x="178130" y="11875"/>
                      <a:pt x="178130" y="0"/>
                    </a:cubicBezTo>
                  </a:path>
                </a:pathLst>
              </a:custGeom>
              <a:noFill/>
              <a:ln w="12700" cap="flat" cmpd="sng" algn="ctr">
                <a:solidFill>
                  <a:schemeClr val="bg1"/>
                </a:solidFill>
                <a:prstDash val="sysDash"/>
                <a:round/>
                <a:headEnd type="none" w="med" len="med"/>
                <a:tailEnd type="none" w="med" len="med"/>
              </a:ln>
              <a:effectLst/>
            </p:spPr>
            <p:txBody>
              <a:bodyPr rtlCol="0" anchor="ctr"/>
              <a:lstStyle/>
              <a:p>
                <a:pPr algn="ctr" defTabSz="914400"/>
                <a:endParaRPr lang="en-US" dirty="0">
                  <a:solidFill>
                    <a:schemeClr val="bg1"/>
                  </a:solidFill>
                </a:endParaRPr>
              </a:p>
            </p:txBody>
          </p:sp>
        </p:grpSp>
        <p:grpSp>
          <p:nvGrpSpPr>
            <p:cNvPr id="479" name="Group 478"/>
            <p:cNvGrpSpPr/>
            <p:nvPr/>
          </p:nvGrpSpPr>
          <p:grpSpPr>
            <a:xfrm>
              <a:off x="5476468" y="2620705"/>
              <a:ext cx="57024" cy="42017"/>
              <a:chOff x="5037151" y="2059388"/>
              <a:chExt cx="75538" cy="55659"/>
            </a:xfrm>
          </p:grpSpPr>
          <p:sp>
            <p:nvSpPr>
              <p:cNvPr id="480" name="Freeform 479"/>
              <p:cNvSpPr/>
              <p:nvPr/>
            </p:nvSpPr>
            <p:spPr bwMode="auto">
              <a:xfrm>
                <a:off x="5037151" y="2082650"/>
                <a:ext cx="63611" cy="4567"/>
              </a:xfrm>
              <a:custGeom>
                <a:avLst/>
                <a:gdLst>
                  <a:gd name="connsiteX0" fmla="*/ 0 w 63611"/>
                  <a:gd name="connsiteY0" fmla="*/ 4567 h 4567"/>
                  <a:gd name="connsiteX1" fmla="*/ 63611 w 63611"/>
                  <a:gd name="connsiteY1" fmla="*/ 592 h 4567"/>
                </a:gdLst>
                <a:ahLst/>
                <a:cxnLst>
                  <a:cxn ang="0">
                    <a:pos x="connsiteX0" y="connsiteY0"/>
                  </a:cxn>
                  <a:cxn ang="0">
                    <a:pos x="connsiteX1" y="connsiteY1"/>
                  </a:cxn>
                </a:cxnLst>
                <a:rect l="l" t="t" r="r" b="b"/>
                <a:pathLst>
                  <a:path w="63611" h="4567">
                    <a:moveTo>
                      <a:pt x="0" y="4567"/>
                    </a:moveTo>
                    <a:cubicBezTo>
                      <a:pt x="34173" y="-2266"/>
                      <a:pt x="13121" y="592"/>
                      <a:pt x="63611" y="592"/>
                    </a:cubicBezTo>
                  </a:path>
                </a:pathLst>
              </a:custGeom>
              <a:noFill/>
              <a:ln w="12700" cap="flat" cmpd="sng" algn="ctr">
                <a:solidFill>
                  <a:schemeClr val="bg1"/>
                </a:solidFill>
                <a:prstDash val="solid"/>
                <a:round/>
                <a:headEnd type="none" w="med" len="med"/>
                <a:tailEnd type="none" w="med" len="med"/>
              </a:ln>
              <a:effectLst/>
            </p:spPr>
            <p:txBody>
              <a:bodyPr rtlCol="0" anchor="ctr"/>
              <a:lstStyle/>
              <a:p>
                <a:pPr algn="ctr" defTabSz="914400"/>
                <a:endParaRPr lang="en-US" dirty="0">
                  <a:solidFill>
                    <a:schemeClr val="bg1"/>
                  </a:solidFill>
                </a:endParaRPr>
              </a:p>
            </p:txBody>
          </p:sp>
          <p:sp>
            <p:nvSpPr>
              <p:cNvPr id="481" name="Freeform 480"/>
              <p:cNvSpPr/>
              <p:nvPr/>
            </p:nvSpPr>
            <p:spPr bwMode="auto">
              <a:xfrm>
                <a:off x="5072932" y="2059388"/>
                <a:ext cx="39757" cy="55659"/>
              </a:xfrm>
              <a:custGeom>
                <a:avLst/>
                <a:gdLst>
                  <a:gd name="connsiteX0" fmla="*/ 3976 w 39757"/>
                  <a:gd name="connsiteY0" fmla="*/ 0 h 55659"/>
                  <a:gd name="connsiteX1" fmla="*/ 23854 w 39757"/>
                  <a:gd name="connsiteY1" fmla="*/ 7951 h 55659"/>
                  <a:gd name="connsiteX2" fmla="*/ 27830 w 39757"/>
                  <a:gd name="connsiteY2" fmla="*/ 19878 h 55659"/>
                  <a:gd name="connsiteX3" fmla="*/ 39757 w 39757"/>
                  <a:gd name="connsiteY3" fmla="*/ 27829 h 55659"/>
                  <a:gd name="connsiteX4" fmla="*/ 31805 w 39757"/>
                  <a:gd name="connsiteY4" fmla="*/ 35781 h 55659"/>
                  <a:gd name="connsiteX5" fmla="*/ 7951 w 39757"/>
                  <a:gd name="connsiteY5" fmla="*/ 43732 h 55659"/>
                  <a:gd name="connsiteX6" fmla="*/ 0 w 39757"/>
                  <a:gd name="connsiteY6" fmla="*/ 55659 h 5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757" h="55659">
                    <a:moveTo>
                      <a:pt x="3976" y="0"/>
                    </a:moveTo>
                    <a:cubicBezTo>
                      <a:pt x="10602" y="2650"/>
                      <a:pt x="18372" y="3382"/>
                      <a:pt x="23854" y="7951"/>
                    </a:cubicBezTo>
                    <a:cubicBezTo>
                      <a:pt x="27073" y="10634"/>
                      <a:pt x="25212" y="16606"/>
                      <a:pt x="27830" y="19878"/>
                    </a:cubicBezTo>
                    <a:cubicBezTo>
                      <a:pt x="30815" y="23609"/>
                      <a:pt x="35781" y="25179"/>
                      <a:pt x="39757" y="27829"/>
                    </a:cubicBezTo>
                    <a:cubicBezTo>
                      <a:pt x="37106" y="30480"/>
                      <a:pt x="35158" y="34105"/>
                      <a:pt x="31805" y="35781"/>
                    </a:cubicBezTo>
                    <a:cubicBezTo>
                      <a:pt x="24308" y="39529"/>
                      <a:pt x="7951" y="43732"/>
                      <a:pt x="7951" y="43732"/>
                    </a:cubicBezTo>
                    <a:lnTo>
                      <a:pt x="0" y="55659"/>
                    </a:lnTo>
                  </a:path>
                </a:pathLst>
              </a:custGeom>
              <a:noFill/>
              <a:ln w="12700" cap="flat" cmpd="sng" algn="ctr">
                <a:solidFill>
                  <a:schemeClr val="bg1"/>
                </a:solidFill>
                <a:prstDash val="solid"/>
                <a:round/>
                <a:headEnd type="none" w="med" len="med"/>
                <a:tailEnd type="none" w="med" len="med"/>
              </a:ln>
              <a:effectLst/>
            </p:spPr>
            <p:txBody>
              <a:bodyPr rtlCol="0" anchor="ctr"/>
              <a:lstStyle/>
              <a:p>
                <a:pPr algn="ctr" defTabSz="914400"/>
                <a:endParaRPr lang="en-US" dirty="0">
                  <a:solidFill>
                    <a:schemeClr val="bg1"/>
                  </a:solidFill>
                </a:endParaRPr>
              </a:p>
            </p:txBody>
          </p:sp>
        </p:grpSp>
      </p:grpSp>
      <p:grpSp>
        <p:nvGrpSpPr>
          <p:cNvPr id="415" name="Group 414"/>
          <p:cNvGrpSpPr/>
          <p:nvPr/>
        </p:nvGrpSpPr>
        <p:grpSpPr>
          <a:xfrm>
            <a:off x="3157852" y="2039737"/>
            <a:ext cx="392864" cy="116179"/>
            <a:chOff x="3913015" y="545041"/>
            <a:chExt cx="380672" cy="147649"/>
          </a:xfrm>
        </p:grpSpPr>
        <p:grpSp>
          <p:nvGrpSpPr>
            <p:cNvPr id="468" name="Group 467"/>
            <p:cNvGrpSpPr/>
            <p:nvPr/>
          </p:nvGrpSpPr>
          <p:grpSpPr>
            <a:xfrm>
              <a:off x="3913015" y="545041"/>
              <a:ext cx="133412" cy="147649"/>
              <a:chOff x="2783903" y="2823965"/>
              <a:chExt cx="179384" cy="198527"/>
            </a:xfrm>
          </p:grpSpPr>
          <p:sp>
            <p:nvSpPr>
              <p:cNvPr id="475" name="Freeform 474"/>
              <p:cNvSpPr/>
              <p:nvPr/>
            </p:nvSpPr>
            <p:spPr bwMode="auto">
              <a:xfrm>
                <a:off x="2783903" y="2823965"/>
                <a:ext cx="163596" cy="54116"/>
              </a:xfrm>
              <a:custGeom>
                <a:avLst/>
                <a:gdLst>
                  <a:gd name="connsiteX0" fmla="*/ 113323 w 184575"/>
                  <a:gd name="connsiteY0" fmla="*/ 5887 h 71202"/>
                  <a:gd name="connsiteX1" fmla="*/ 18321 w 184575"/>
                  <a:gd name="connsiteY1" fmla="*/ 17763 h 71202"/>
                  <a:gd name="connsiteX2" fmla="*/ 6445 w 184575"/>
                  <a:gd name="connsiteY2" fmla="*/ 29638 h 71202"/>
                  <a:gd name="connsiteX3" fmla="*/ 508 w 184575"/>
                  <a:gd name="connsiteY3" fmla="*/ 47451 h 71202"/>
                  <a:gd name="connsiteX4" fmla="*/ 18321 w 184575"/>
                  <a:gd name="connsiteY4" fmla="*/ 59326 h 71202"/>
                  <a:gd name="connsiteX5" fmla="*/ 42071 w 184575"/>
                  <a:gd name="connsiteY5" fmla="*/ 65264 h 71202"/>
                  <a:gd name="connsiteX6" fmla="*/ 59884 w 184575"/>
                  <a:gd name="connsiteY6" fmla="*/ 71202 h 71202"/>
                  <a:gd name="connsiteX7" fmla="*/ 166762 w 184575"/>
                  <a:gd name="connsiteY7" fmla="*/ 59326 h 71202"/>
                  <a:gd name="connsiteX8" fmla="*/ 184575 w 184575"/>
                  <a:gd name="connsiteY8" fmla="*/ 53389 h 71202"/>
                  <a:gd name="connsiteX9" fmla="*/ 178638 w 184575"/>
                  <a:gd name="connsiteY9" fmla="*/ 17763 h 71202"/>
                  <a:gd name="connsiteX10" fmla="*/ 166762 w 184575"/>
                  <a:gd name="connsiteY10" fmla="*/ 5887 h 71202"/>
                  <a:gd name="connsiteX11" fmla="*/ 113323 w 184575"/>
                  <a:gd name="connsiteY11" fmla="*/ 5887 h 7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4575" h="71202">
                    <a:moveTo>
                      <a:pt x="113323" y="5887"/>
                    </a:moveTo>
                    <a:cubicBezTo>
                      <a:pt x="88583" y="7866"/>
                      <a:pt x="26795" y="14938"/>
                      <a:pt x="18321" y="17763"/>
                    </a:cubicBezTo>
                    <a:cubicBezTo>
                      <a:pt x="13010" y="19533"/>
                      <a:pt x="10404" y="25680"/>
                      <a:pt x="6445" y="29638"/>
                    </a:cubicBezTo>
                    <a:cubicBezTo>
                      <a:pt x="4466" y="35576"/>
                      <a:pt x="-1817" y="41640"/>
                      <a:pt x="508" y="47451"/>
                    </a:cubicBezTo>
                    <a:cubicBezTo>
                      <a:pt x="3158" y="54077"/>
                      <a:pt x="11762" y="56515"/>
                      <a:pt x="18321" y="59326"/>
                    </a:cubicBezTo>
                    <a:cubicBezTo>
                      <a:pt x="25822" y="62541"/>
                      <a:pt x="34225" y="63022"/>
                      <a:pt x="42071" y="65264"/>
                    </a:cubicBezTo>
                    <a:cubicBezTo>
                      <a:pt x="48089" y="66984"/>
                      <a:pt x="53946" y="69223"/>
                      <a:pt x="59884" y="71202"/>
                    </a:cubicBezTo>
                    <a:cubicBezTo>
                      <a:pt x="87429" y="68698"/>
                      <a:pt x="136659" y="65347"/>
                      <a:pt x="166762" y="59326"/>
                    </a:cubicBezTo>
                    <a:cubicBezTo>
                      <a:pt x="172899" y="58099"/>
                      <a:pt x="178637" y="55368"/>
                      <a:pt x="184575" y="53389"/>
                    </a:cubicBezTo>
                    <a:cubicBezTo>
                      <a:pt x="182596" y="41514"/>
                      <a:pt x="182865" y="29036"/>
                      <a:pt x="178638" y="17763"/>
                    </a:cubicBezTo>
                    <a:cubicBezTo>
                      <a:pt x="176672" y="12521"/>
                      <a:pt x="171563" y="8767"/>
                      <a:pt x="166762" y="5887"/>
                    </a:cubicBezTo>
                    <a:cubicBezTo>
                      <a:pt x="146436" y="-6308"/>
                      <a:pt x="138063" y="3908"/>
                      <a:pt x="113323" y="5887"/>
                    </a:cubicBezTo>
                    <a:close/>
                  </a:path>
                </a:pathLst>
              </a:custGeom>
              <a:noFill/>
              <a:ln w="12700" cap="flat" cmpd="sng" algn="ctr">
                <a:solidFill>
                  <a:schemeClr val="bg1"/>
                </a:solidFill>
                <a:prstDash val="solid"/>
                <a:round/>
                <a:headEnd type="none" w="med" len="med"/>
                <a:tailEnd type="none" w="med" len="med"/>
              </a:ln>
              <a:effectLst/>
            </p:spPr>
            <p:txBody>
              <a:bodyPr rtlCol="0" anchor="ctr"/>
              <a:lstStyle/>
              <a:p>
                <a:pPr algn="ctr" defTabSz="914400"/>
                <a:endParaRPr lang="en-US" dirty="0">
                  <a:solidFill>
                    <a:schemeClr val="bg1"/>
                  </a:solidFill>
                </a:endParaRPr>
              </a:p>
            </p:txBody>
          </p:sp>
          <p:sp>
            <p:nvSpPr>
              <p:cNvPr id="476" name="Freeform 475"/>
              <p:cNvSpPr/>
              <p:nvPr/>
            </p:nvSpPr>
            <p:spPr bwMode="auto">
              <a:xfrm>
                <a:off x="2789615" y="2869055"/>
                <a:ext cx="173672" cy="153437"/>
              </a:xfrm>
              <a:custGeom>
                <a:avLst/>
                <a:gdLst>
                  <a:gd name="connsiteX0" fmla="*/ 0 w 195943"/>
                  <a:gd name="connsiteY0" fmla="*/ 0 h 201881"/>
                  <a:gd name="connsiteX1" fmla="*/ 5938 w 195943"/>
                  <a:gd name="connsiteY1" fmla="*/ 100941 h 201881"/>
                  <a:gd name="connsiteX2" fmla="*/ 11876 w 195943"/>
                  <a:gd name="connsiteY2" fmla="*/ 184068 h 201881"/>
                  <a:gd name="connsiteX3" fmla="*/ 29689 w 195943"/>
                  <a:gd name="connsiteY3" fmla="*/ 195943 h 201881"/>
                  <a:gd name="connsiteX4" fmla="*/ 112816 w 195943"/>
                  <a:gd name="connsiteY4" fmla="*/ 201881 h 201881"/>
                  <a:gd name="connsiteX5" fmla="*/ 184068 w 195943"/>
                  <a:gd name="connsiteY5" fmla="*/ 184068 h 201881"/>
                  <a:gd name="connsiteX6" fmla="*/ 195943 w 195943"/>
                  <a:gd name="connsiteY6" fmla="*/ 148442 h 201881"/>
                  <a:gd name="connsiteX7" fmla="*/ 190006 w 195943"/>
                  <a:gd name="connsiteY7" fmla="*/ 106878 h 201881"/>
                  <a:gd name="connsiteX8" fmla="*/ 178130 w 195943"/>
                  <a:gd name="connsiteY8" fmla="*/ 35626 h 201881"/>
                  <a:gd name="connsiteX9" fmla="*/ 178130 w 195943"/>
                  <a:gd name="connsiteY9" fmla="*/ 0 h 20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943" h="201881">
                    <a:moveTo>
                      <a:pt x="0" y="0"/>
                    </a:moveTo>
                    <a:cubicBezTo>
                      <a:pt x="1979" y="33647"/>
                      <a:pt x="3768" y="67306"/>
                      <a:pt x="5938" y="100941"/>
                    </a:cubicBezTo>
                    <a:cubicBezTo>
                      <a:pt x="7727" y="128663"/>
                      <a:pt x="5138" y="157118"/>
                      <a:pt x="11876" y="184068"/>
                    </a:cubicBezTo>
                    <a:cubicBezTo>
                      <a:pt x="13607" y="190991"/>
                      <a:pt x="22661" y="194703"/>
                      <a:pt x="29689" y="195943"/>
                    </a:cubicBezTo>
                    <a:cubicBezTo>
                      <a:pt x="57046" y="200771"/>
                      <a:pt x="85107" y="199902"/>
                      <a:pt x="112816" y="201881"/>
                    </a:cubicBezTo>
                    <a:cubicBezTo>
                      <a:pt x="121823" y="200880"/>
                      <a:pt x="171857" y="203605"/>
                      <a:pt x="184068" y="184068"/>
                    </a:cubicBezTo>
                    <a:cubicBezTo>
                      <a:pt x="190702" y="173453"/>
                      <a:pt x="195943" y="148442"/>
                      <a:pt x="195943" y="148442"/>
                    </a:cubicBezTo>
                    <a:cubicBezTo>
                      <a:pt x="193964" y="134587"/>
                      <a:pt x="192307" y="120683"/>
                      <a:pt x="190006" y="106878"/>
                    </a:cubicBezTo>
                    <a:cubicBezTo>
                      <a:pt x="184635" y="74649"/>
                      <a:pt x="180903" y="71674"/>
                      <a:pt x="178130" y="35626"/>
                    </a:cubicBezTo>
                    <a:cubicBezTo>
                      <a:pt x="177219" y="23786"/>
                      <a:pt x="178130" y="11875"/>
                      <a:pt x="178130" y="0"/>
                    </a:cubicBezTo>
                  </a:path>
                </a:pathLst>
              </a:custGeom>
              <a:noFill/>
              <a:ln w="12700" cap="flat" cmpd="sng" algn="ctr">
                <a:solidFill>
                  <a:schemeClr val="bg1"/>
                </a:solidFill>
                <a:prstDash val="solid"/>
                <a:round/>
                <a:headEnd type="none" w="med" len="med"/>
                <a:tailEnd type="none" w="med" len="med"/>
              </a:ln>
              <a:effectLst/>
            </p:spPr>
            <p:txBody>
              <a:bodyPr rtlCol="0" anchor="ctr"/>
              <a:lstStyle/>
              <a:p>
                <a:pPr algn="ctr" defTabSz="914400"/>
                <a:endParaRPr lang="en-US" dirty="0">
                  <a:solidFill>
                    <a:schemeClr val="bg1"/>
                  </a:solidFill>
                </a:endParaRPr>
              </a:p>
            </p:txBody>
          </p:sp>
        </p:grpSp>
        <p:grpSp>
          <p:nvGrpSpPr>
            <p:cNvPr id="469" name="Group 468"/>
            <p:cNvGrpSpPr/>
            <p:nvPr/>
          </p:nvGrpSpPr>
          <p:grpSpPr>
            <a:xfrm>
              <a:off x="4160275" y="545041"/>
              <a:ext cx="133412" cy="147649"/>
              <a:chOff x="2783903" y="2823965"/>
              <a:chExt cx="179384" cy="198527"/>
            </a:xfrm>
          </p:grpSpPr>
          <p:sp>
            <p:nvSpPr>
              <p:cNvPr id="473" name="Freeform 472"/>
              <p:cNvSpPr/>
              <p:nvPr/>
            </p:nvSpPr>
            <p:spPr bwMode="auto">
              <a:xfrm>
                <a:off x="2783903" y="2823965"/>
                <a:ext cx="163596" cy="54116"/>
              </a:xfrm>
              <a:custGeom>
                <a:avLst/>
                <a:gdLst>
                  <a:gd name="connsiteX0" fmla="*/ 113323 w 184575"/>
                  <a:gd name="connsiteY0" fmla="*/ 5887 h 71202"/>
                  <a:gd name="connsiteX1" fmla="*/ 18321 w 184575"/>
                  <a:gd name="connsiteY1" fmla="*/ 17763 h 71202"/>
                  <a:gd name="connsiteX2" fmla="*/ 6445 w 184575"/>
                  <a:gd name="connsiteY2" fmla="*/ 29638 h 71202"/>
                  <a:gd name="connsiteX3" fmla="*/ 508 w 184575"/>
                  <a:gd name="connsiteY3" fmla="*/ 47451 h 71202"/>
                  <a:gd name="connsiteX4" fmla="*/ 18321 w 184575"/>
                  <a:gd name="connsiteY4" fmla="*/ 59326 h 71202"/>
                  <a:gd name="connsiteX5" fmla="*/ 42071 w 184575"/>
                  <a:gd name="connsiteY5" fmla="*/ 65264 h 71202"/>
                  <a:gd name="connsiteX6" fmla="*/ 59884 w 184575"/>
                  <a:gd name="connsiteY6" fmla="*/ 71202 h 71202"/>
                  <a:gd name="connsiteX7" fmla="*/ 166762 w 184575"/>
                  <a:gd name="connsiteY7" fmla="*/ 59326 h 71202"/>
                  <a:gd name="connsiteX8" fmla="*/ 184575 w 184575"/>
                  <a:gd name="connsiteY8" fmla="*/ 53389 h 71202"/>
                  <a:gd name="connsiteX9" fmla="*/ 178638 w 184575"/>
                  <a:gd name="connsiteY9" fmla="*/ 17763 h 71202"/>
                  <a:gd name="connsiteX10" fmla="*/ 166762 w 184575"/>
                  <a:gd name="connsiteY10" fmla="*/ 5887 h 71202"/>
                  <a:gd name="connsiteX11" fmla="*/ 113323 w 184575"/>
                  <a:gd name="connsiteY11" fmla="*/ 5887 h 7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4575" h="71202">
                    <a:moveTo>
                      <a:pt x="113323" y="5887"/>
                    </a:moveTo>
                    <a:cubicBezTo>
                      <a:pt x="88583" y="7866"/>
                      <a:pt x="26795" y="14938"/>
                      <a:pt x="18321" y="17763"/>
                    </a:cubicBezTo>
                    <a:cubicBezTo>
                      <a:pt x="13010" y="19533"/>
                      <a:pt x="10404" y="25680"/>
                      <a:pt x="6445" y="29638"/>
                    </a:cubicBezTo>
                    <a:cubicBezTo>
                      <a:pt x="4466" y="35576"/>
                      <a:pt x="-1817" y="41640"/>
                      <a:pt x="508" y="47451"/>
                    </a:cubicBezTo>
                    <a:cubicBezTo>
                      <a:pt x="3158" y="54077"/>
                      <a:pt x="11762" y="56515"/>
                      <a:pt x="18321" y="59326"/>
                    </a:cubicBezTo>
                    <a:cubicBezTo>
                      <a:pt x="25822" y="62541"/>
                      <a:pt x="34225" y="63022"/>
                      <a:pt x="42071" y="65264"/>
                    </a:cubicBezTo>
                    <a:cubicBezTo>
                      <a:pt x="48089" y="66984"/>
                      <a:pt x="53946" y="69223"/>
                      <a:pt x="59884" y="71202"/>
                    </a:cubicBezTo>
                    <a:cubicBezTo>
                      <a:pt x="87429" y="68698"/>
                      <a:pt x="136659" y="65347"/>
                      <a:pt x="166762" y="59326"/>
                    </a:cubicBezTo>
                    <a:cubicBezTo>
                      <a:pt x="172899" y="58099"/>
                      <a:pt x="178637" y="55368"/>
                      <a:pt x="184575" y="53389"/>
                    </a:cubicBezTo>
                    <a:cubicBezTo>
                      <a:pt x="182596" y="41514"/>
                      <a:pt x="182865" y="29036"/>
                      <a:pt x="178638" y="17763"/>
                    </a:cubicBezTo>
                    <a:cubicBezTo>
                      <a:pt x="176672" y="12521"/>
                      <a:pt x="171563" y="8767"/>
                      <a:pt x="166762" y="5887"/>
                    </a:cubicBezTo>
                    <a:cubicBezTo>
                      <a:pt x="146436" y="-6308"/>
                      <a:pt x="138063" y="3908"/>
                      <a:pt x="113323" y="5887"/>
                    </a:cubicBezTo>
                    <a:close/>
                  </a:path>
                </a:pathLst>
              </a:custGeom>
              <a:noFill/>
              <a:ln w="12700" cap="flat" cmpd="sng" algn="ctr">
                <a:solidFill>
                  <a:schemeClr val="bg1"/>
                </a:solidFill>
                <a:prstDash val="solid"/>
                <a:round/>
                <a:headEnd type="none" w="med" len="med"/>
                <a:tailEnd type="none" w="med" len="med"/>
              </a:ln>
              <a:effectLst/>
            </p:spPr>
            <p:txBody>
              <a:bodyPr rtlCol="0" anchor="ctr"/>
              <a:lstStyle/>
              <a:p>
                <a:pPr algn="ctr" defTabSz="914400"/>
                <a:endParaRPr lang="en-US" dirty="0">
                  <a:solidFill>
                    <a:schemeClr val="bg1"/>
                  </a:solidFill>
                </a:endParaRPr>
              </a:p>
            </p:txBody>
          </p:sp>
          <p:sp>
            <p:nvSpPr>
              <p:cNvPr id="474" name="Freeform 473"/>
              <p:cNvSpPr/>
              <p:nvPr/>
            </p:nvSpPr>
            <p:spPr bwMode="auto">
              <a:xfrm>
                <a:off x="2789615" y="2869055"/>
                <a:ext cx="173672" cy="153437"/>
              </a:xfrm>
              <a:custGeom>
                <a:avLst/>
                <a:gdLst>
                  <a:gd name="connsiteX0" fmla="*/ 0 w 195943"/>
                  <a:gd name="connsiteY0" fmla="*/ 0 h 201881"/>
                  <a:gd name="connsiteX1" fmla="*/ 5938 w 195943"/>
                  <a:gd name="connsiteY1" fmla="*/ 100941 h 201881"/>
                  <a:gd name="connsiteX2" fmla="*/ 11876 w 195943"/>
                  <a:gd name="connsiteY2" fmla="*/ 184068 h 201881"/>
                  <a:gd name="connsiteX3" fmla="*/ 29689 w 195943"/>
                  <a:gd name="connsiteY3" fmla="*/ 195943 h 201881"/>
                  <a:gd name="connsiteX4" fmla="*/ 112816 w 195943"/>
                  <a:gd name="connsiteY4" fmla="*/ 201881 h 201881"/>
                  <a:gd name="connsiteX5" fmla="*/ 184068 w 195943"/>
                  <a:gd name="connsiteY5" fmla="*/ 184068 h 201881"/>
                  <a:gd name="connsiteX6" fmla="*/ 195943 w 195943"/>
                  <a:gd name="connsiteY6" fmla="*/ 148442 h 201881"/>
                  <a:gd name="connsiteX7" fmla="*/ 190006 w 195943"/>
                  <a:gd name="connsiteY7" fmla="*/ 106878 h 201881"/>
                  <a:gd name="connsiteX8" fmla="*/ 178130 w 195943"/>
                  <a:gd name="connsiteY8" fmla="*/ 35626 h 201881"/>
                  <a:gd name="connsiteX9" fmla="*/ 178130 w 195943"/>
                  <a:gd name="connsiteY9" fmla="*/ 0 h 20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943" h="201881">
                    <a:moveTo>
                      <a:pt x="0" y="0"/>
                    </a:moveTo>
                    <a:cubicBezTo>
                      <a:pt x="1979" y="33647"/>
                      <a:pt x="3768" y="67306"/>
                      <a:pt x="5938" y="100941"/>
                    </a:cubicBezTo>
                    <a:cubicBezTo>
                      <a:pt x="7727" y="128663"/>
                      <a:pt x="5138" y="157118"/>
                      <a:pt x="11876" y="184068"/>
                    </a:cubicBezTo>
                    <a:cubicBezTo>
                      <a:pt x="13607" y="190991"/>
                      <a:pt x="22661" y="194703"/>
                      <a:pt x="29689" y="195943"/>
                    </a:cubicBezTo>
                    <a:cubicBezTo>
                      <a:pt x="57046" y="200771"/>
                      <a:pt x="85107" y="199902"/>
                      <a:pt x="112816" y="201881"/>
                    </a:cubicBezTo>
                    <a:cubicBezTo>
                      <a:pt x="121823" y="200880"/>
                      <a:pt x="171857" y="203605"/>
                      <a:pt x="184068" y="184068"/>
                    </a:cubicBezTo>
                    <a:cubicBezTo>
                      <a:pt x="190702" y="173453"/>
                      <a:pt x="195943" y="148442"/>
                      <a:pt x="195943" y="148442"/>
                    </a:cubicBezTo>
                    <a:cubicBezTo>
                      <a:pt x="193964" y="134587"/>
                      <a:pt x="192307" y="120683"/>
                      <a:pt x="190006" y="106878"/>
                    </a:cubicBezTo>
                    <a:cubicBezTo>
                      <a:pt x="184635" y="74649"/>
                      <a:pt x="180903" y="71674"/>
                      <a:pt x="178130" y="35626"/>
                    </a:cubicBezTo>
                    <a:cubicBezTo>
                      <a:pt x="177219" y="23786"/>
                      <a:pt x="178130" y="11875"/>
                      <a:pt x="178130" y="0"/>
                    </a:cubicBezTo>
                  </a:path>
                </a:pathLst>
              </a:custGeom>
              <a:noFill/>
              <a:ln w="12700" cap="flat" cmpd="sng" algn="ctr">
                <a:solidFill>
                  <a:schemeClr val="bg1"/>
                </a:solidFill>
                <a:prstDash val="solid"/>
                <a:round/>
                <a:headEnd type="none" w="med" len="med"/>
                <a:tailEnd type="none" w="med" len="med"/>
              </a:ln>
              <a:effectLst/>
            </p:spPr>
            <p:txBody>
              <a:bodyPr rtlCol="0" anchor="ctr"/>
              <a:lstStyle/>
              <a:p>
                <a:pPr algn="ctr" defTabSz="914400"/>
                <a:endParaRPr lang="en-US" dirty="0">
                  <a:solidFill>
                    <a:schemeClr val="bg1"/>
                  </a:solidFill>
                </a:endParaRPr>
              </a:p>
            </p:txBody>
          </p:sp>
        </p:grpSp>
        <p:grpSp>
          <p:nvGrpSpPr>
            <p:cNvPr id="470" name="Group 469"/>
            <p:cNvGrpSpPr/>
            <p:nvPr/>
          </p:nvGrpSpPr>
          <p:grpSpPr>
            <a:xfrm>
              <a:off x="4067997" y="594925"/>
              <a:ext cx="75538" cy="55659"/>
              <a:chOff x="5037151" y="2059388"/>
              <a:chExt cx="75538" cy="55659"/>
            </a:xfrm>
          </p:grpSpPr>
          <p:sp>
            <p:nvSpPr>
              <p:cNvPr id="471" name="Freeform 470"/>
              <p:cNvSpPr/>
              <p:nvPr/>
            </p:nvSpPr>
            <p:spPr bwMode="auto">
              <a:xfrm>
                <a:off x="5037151" y="2082650"/>
                <a:ext cx="63611" cy="4567"/>
              </a:xfrm>
              <a:custGeom>
                <a:avLst/>
                <a:gdLst>
                  <a:gd name="connsiteX0" fmla="*/ 0 w 63611"/>
                  <a:gd name="connsiteY0" fmla="*/ 4567 h 4567"/>
                  <a:gd name="connsiteX1" fmla="*/ 63611 w 63611"/>
                  <a:gd name="connsiteY1" fmla="*/ 592 h 4567"/>
                </a:gdLst>
                <a:ahLst/>
                <a:cxnLst>
                  <a:cxn ang="0">
                    <a:pos x="connsiteX0" y="connsiteY0"/>
                  </a:cxn>
                  <a:cxn ang="0">
                    <a:pos x="connsiteX1" y="connsiteY1"/>
                  </a:cxn>
                </a:cxnLst>
                <a:rect l="l" t="t" r="r" b="b"/>
                <a:pathLst>
                  <a:path w="63611" h="4567">
                    <a:moveTo>
                      <a:pt x="0" y="4567"/>
                    </a:moveTo>
                    <a:cubicBezTo>
                      <a:pt x="34173" y="-2266"/>
                      <a:pt x="13121" y="592"/>
                      <a:pt x="63611" y="592"/>
                    </a:cubicBezTo>
                  </a:path>
                </a:pathLst>
              </a:custGeom>
              <a:noFill/>
              <a:ln w="12700" cap="flat" cmpd="sng" algn="ctr">
                <a:solidFill>
                  <a:schemeClr val="bg1"/>
                </a:solidFill>
                <a:prstDash val="solid"/>
                <a:round/>
                <a:headEnd type="none" w="med" len="med"/>
                <a:tailEnd type="none" w="med" len="med"/>
              </a:ln>
              <a:effectLst/>
            </p:spPr>
            <p:txBody>
              <a:bodyPr rtlCol="0" anchor="ctr"/>
              <a:lstStyle/>
              <a:p>
                <a:pPr algn="ctr" defTabSz="914400"/>
                <a:endParaRPr lang="en-US" dirty="0">
                  <a:solidFill>
                    <a:schemeClr val="bg1"/>
                  </a:solidFill>
                </a:endParaRPr>
              </a:p>
            </p:txBody>
          </p:sp>
          <p:sp>
            <p:nvSpPr>
              <p:cNvPr id="472" name="Freeform 471"/>
              <p:cNvSpPr/>
              <p:nvPr/>
            </p:nvSpPr>
            <p:spPr bwMode="auto">
              <a:xfrm>
                <a:off x="5072932" y="2059388"/>
                <a:ext cx="39757" cy="55659"/>
              </a:xfrm>
              <a:custGeom>
                <a:avLst/>
                <a:gdLst>
                  <a:gd name="connsiteX0" fmla="*/ 3976 w 39757"/>
                  <a:gd name="connsiteY0" fmla="*/ 0 h 55659"/>
                  <a:gd name="connsiteX1" fmla="*/ 23854 w 39757"/>
                  <a:gd name="connsiteY1" fmla="*/ 7951 h 55659"/>
                  <a:gd name="connsiteX2" fmla="*/ 27830 w 39757"/>
                  <a:gd name="connsiteY2" fmla="*/ 19878 h 55659"/>
                  <a:gd name="connsiteX3" fmla="*/ 39757 w 39757"/>
                  <a:gd name="connsiteY3" fmla="*/ 27829 h 55659"/>
                  <a:gd name="connsiteX4" fmla="*/ 31805 w 39757"/>
                  <a:gd name="connsiteY4" fmla="*/ 35781 h 55659"/>
                  <a:gd name="connsiteX5" fmla="*/ 7951 w 39757"/>
                  <a:gd name="connsiteY5" fmla="*/ 43732 h 55659"/>
                  <a:gd name="connsiteX6" fmla="*/ 0 w 39757"/>
                  <a:gd name="connsiteY6" fmla="*/ 55659 h 5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757" h="55659">
                    <a:moveTo>
                      <a:pt x="3976" y="0"/>
                    </a:moveTo>
                    <a:cubicBezTo>
                      <a:pt x="10602" y="2650"/>
                      <a:pt x="18372" y="3382"/>
                      <a:pt x="23854" y="7951"/>
                    </a:cubicBezTo>
                    <a:cubicBezTo>
                      <a:pt x="27073" y="10634"/>
                      <a:pt x="25212" y="16606"/>
                      <a:pt x="27830" y="19878"/>
                    </a:cubicBezTo>
                    <a:cubicBezTo>
                      <a:pt x="30815" y="23609"/>
                      <a:pt x="35781" y="25179"/>
                      <a:pt x="39757" y="27829"/>
                    </a:cubicBezTo>
                    <a:cubicBezTo>
                      <a:pt x="37106" y="30480"/>
                      <a:pt x="35158" y="34105"/>
                      <a:pt x="31805" y="35781"/>
                    </a:cubicBezTo>
                    <a:cubicBezTo>
                      <a:pt x="24308" y="39529"/>
                      <a:pt x="7951" y="43732"/>
                      <a:pt x="7951" y="43732"/>
                    </a:cubicBezTo>
                    <a:lnTo>
                      <a:pt x="0" y="55659"/>
                    </a:lnTo>
                  </a:path>
                </a:pathLst>
              </a:custGeom>
              <a:noFill/>
              <a:ln w="12700" cap="flat" cmpd="sng" algn="ctr">
                <a:solidFill>
                  <a:schemeClr val="bg1"/>
                </a:solidFill>
                <a:prstDash val="solid"/>
                <a:round/>
                <a:headEnd type="none" w="med" len="med"/>
                <a:tailEnd type="none" w="med" len="med"/>
              </a:ln>
              <a:effectLst/>
            </p:spPr>
            <p:txBody>
              <a:bodyPr rtlCol="0" anchor="ctr"/>
              <a:lstStyle/>
              <a:p>
                <a:pPr algn="ctr" defTabSz="914400"/>
                <a:endParaRPr lang="en-US" dirty="0">
                  <a:solidFill>
                    <a:schemeClr val="bg1"/>
                  </a:solidFill>
                </a:endParaRPr>
              </a:p>
            </p:txBody>
          </p:sp>
        </p:grpSp>
      </p:grpSp>
      <p:grpSp>
        <p:nvGrpSpPr>
          <p:cNvPr id="457" name="Group 456"/>
          <p:cNvGrpSpPr/>
          <p:nvPr/>
        </p:nvGrpSpPr>
        <p:grpSpPr>
          <a:xfrm>
            <a:off x="6173830" y="2032339"/>
            <a:ext cx="110753" cy="166690"/>
            <a:chOff x="2783903" y="2823965"/>
            <a:chExt cx="179384" cy="198527"/>
          </a:xfrm>
        </p:grpSpPr>
        <p:sp>
          <p:nvSpPr>
            <p:cNvPr id="466" name="Freeform 465"/>
            <p:cNvSpPr/>
            <p:nvPr/>
          </p:nvSpPr>
          <p:spPr bwMode="auto">
            <a:xfrm>
              <a:off x="2783903" y="2823965"/>
              <a:ext cx="163596" cy="54116"/>
            </a:xfrm>
            <a:custGeom>
              <a:avLst/>
              <a:gdLst>
                <a:gd name="connsiteX0" fmla="*/ 113323 w 184575"/>
                <a:gd name="connsiteY0" fmla="*/ 5887 h 71202"/>
                <a:gd name="connsiteX1" fmla="*/ 18321 w 184575"/>
                <a:gd name="connsiteY1" fmla="*/ 17763 h 71202"/>
                <a:gd name="connsiteX2" fmla="*/ 6445 w 184575"/>
                <a:gd name="connsiteY2" fmla="*/ 29638 h 71202"/>
                <a:gd name="connsiteX3" fmla="*/ 508 w 184575"/>
                <a:gd name="connsiteY3" fmla="*/ 47451 h 71202"/>
                <a:gd name="connsiteX4" fmla="*/ 18321 w 184575"/>
                <a:gd name="connsiteY4" fmla="*/ 59326 h 71202"/>
                <a:gd name="connsiteX5" fmla="*/ 42071 w 184575"/>
                <a:gd name="connsiteY5" fmla="*/ 65264 h 71202"/>
                <a:gd name="connsiteX6" fmla="*/ 59884 w 184575"/>
                <a:gd name="connsiteY6" fmla="*/ 71202 h 71202"/>
                <a:gd name="connsiteX7" fmla="*/ 166762 w 184575"/>
                <a:gd name="connsiteY7" fmla="*/ 59326 h 71202"/>
                <a:gd name="connsiteX8" fmla="*/ 184575 w 184575"/>
                <a:gd name="connsiteY8" fmla="*/ 53389 h 71202"/>
                <a:gd name="connsiteX9" fmla="*/ 178638 w 184575"/>
                <a:gd name="connsiteY9" fmla="*/ 17763 h 71202"/>
                <a:gd name="connsiteX10" fmla="*/ 166762 w 184575"/>
                <a:gd name="connsiteY10" fmla="*/ 5887 h 71202"/>
                <a:gd name="connsiteX11" fmla="*/ 113323 w 184575"/>
                <a:gd name="connsiteY11" fmla="*/ 5887 h 7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4575" h="71202">
                  <a:moveTo>
                    <a:pt x="113323" y="5887"/>
                  </a:moveTo>
                  <a:cubicBezTo>
                    <a:pt x="88583" y="7866"/>
                    <a:pt x="26795" y="14938"/>
                    <a:pt x="18321" y="17763"/>
                  </a:cubicBezTo>
                  <a:cubicBezTo>
                    <a:pt x="13010" y="19533"/>
                    <a:pt x="10404" y="25680"/>
                    <a:pt x="6445" y="29638"/>
                  </a:cubicBezTo>
                  <a:cubicBezTo>
                    <a:pt x="4466" y="35576"/>
                    <a:pt x="-1817" y="41640"/>
                    <a:pt x="508" y="47451"/>
                  </a:cubicBezTo>
                  <a:cubicBezTo>
                    <a:pt x="3158" y="54077"/>
                    <a:pt x="11762" y="56515"/>
                    <a:pt x="18321" y="59326"/>
                  </a:cubicBezTo>
                  <a:cubicBezTo>
                    <a:pt x="25822" y="62541"/>
                    <a:pt x="34225" y="63022"/>
                    <a:pt x="42071" y="65264"/>
                  </a:cubicBezTo>
                  <a:cubicBezTo>
                    <a:pt x="48089" y="66984"/>
                    <a:pt x="53946" y="69223"/>
                    <a:pt x="59884" y="71202"/>
                  </a:cubicBezTo>
                  <a:cubicBezTo>
                    <a:pt x="87429" y="68698"/>
                    <a:pt x="136659" y="65347"/>
                    <a:pt x="166762" y="59326"/>
                  </a:cubicBezTo>
                  <a:cubicBezTo>
                    <a:pt x="172899" y="58099"/>
                    <a:pt x="178637" y="55368"/>
                    <a:pt x="184575" y="53389"/>
                  </a:cubicBezTo>
                  <a:cubicBezTo>
                    <a:pt x="182596" y="41514"/>
                    <a:pt x="182865" y="29036"/>
                    <a:pt x="178638" y="17763"/>
                  </a:cubicBezTo>
                  <a:cubicBezTo>
                    <a:pt x="176672" y="12521"/>
                    <a:pt x="171563" y="8767"/>
                    <a:pt x="166762" y="5887"/>
                  </a:cubicBezTo>
                  <a:cubicBezTo>
                    <a:pt x="146436" y="-6308"/>
                    <a:pt x="138063" y="3908"/>
                    <a:pt x="113323" y="5887"/>
                  </a:cubicBezTo>
                  <a:close/>
                </a:path>
              </a:pathLst>
            </a:custGeom>
            <a:noFill/>
            <a:ln w="12700" cap="flat" cmpd="sng" algn="ctr">
              <a:solidFill>
                <a:schemeClr val="bg1"/>
              </a:solidFill>
              <a:prstDash val="solid"/>
              <a:round/>
              <a:headEnd type="none" w="med" len="med"/>
              <a:tailEnd type="none" w="med" len="med"/>
            </a:ln>
            <a:effectLst/>
          </p:spPr>
          <p:txBody>
            <a:bodyPr rtlCol="0" anchor="ctr"/>
            <a:lstStyle/>
            <a:p>
              <a:pPr algn="ctr" defTabSz="914400"/>
              <a:endParaRPr lang="en-US" dirty="0">
                <a:solidFill>
                  <a:schemeClr val="bg1"/>
                </a:solidFill>
              </a:endParaRPr>
            </a:p>
          </p:txBody>
        </p:sp>
        <p:sp>
          <p:nvSpPr>
            <p:cNvPr id="467" name="Freeform 466"/>
            <p:cNvSpPr/>
            <p:nvPr/>
          </p:nvSpPr>
          <p:spPr bwMode="auto">
            <a:xfrm>
              <a:off x="2789615" y="2869055"/>
              <a:ext cx="173672" cy="153437"/>
            </a:xfrm>
            <a:custGeom>
              <a:avLst/>
              <a:gdLst>
                <a:gd name="connsiteX0" fmla="*/ 0 w 195943"/>
                <a:gd name="connsiteY0" fmla="*/ 0 h 201881"/>
                <a:gd name="connsiteX1" fmla="*/ 5938 w 195943"/>
                <a:gd name="connsiteY1" fmla="*/ 100941 h 201881"/>
                <a:gd name="connsiteX2" fmla="*/ 11876 w 195943"/>
                <a:gd name="connsiteY2" fmla="*/ 184068 h 201881"/>
                <a:gd name="connsiteX3" fmla="*/ 29689 w 195943"/>
                <a:gd name="connsiteY3" fmla="*/ 195943 h 201881"/>
                <a:gd name="connsiteX4" fmla="*/ 112816 w 195943"/>
                <a:gd name="connsiteY4" fmla="*/ 201881 h 201881"/>
                <a:gd name="connsiteX5" fmla="*/ 184068 w 195943"/>
                <a:gd name="connsiteY5" fmla="*/ 184068 h 201881"/>
                <a:gd name="connsiteX6" fmla="*/ 195943 w 195943"/>
                <a:gd name="connsiteY6" fmla="*/ 148442 h 201881"/>
                <a:gd name="connsiteX7" fmla="*/ 190006 w 195943"/>
                <a:gd name="connsiteY7" fmla="*/ 106878 h 201881"/>
                <a:gd name="connsiteX8" fmla="*/ 178130 w 195943"/>
                <a:gd name="connsiteY8" fmla="*/ 35626 h 201881"/>
                <a:gd name="connsiteX9" fmla="*/ 178130 w 195943"/>
                <a:gd name="connsiteY9" fmla="*/ 0 h 20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943" h="201881">
                  <a:moveTo>
                    <a:pt x="0" y="0"/>
                  </a:moveTo>
                  <a:cubicBezTo>
                    <a:pt x="1979" y="33647"/>
                    <a:pt x="3768" y="67306"/>
                    <a:pt x="5938" y="100941"/>
                  </a:cubicBezTo>
                  <a:cubicBezTo>
                    <a:pt x="7727" y="128663"/>
                    <a:pt x="5138" y="157118"/>
                    <a:pt x="11876" y="184068"/>
                  </a:cubicBezTo>
                  <a:cubicBezTo>
                    <a:pt x="13607" y="190991"/>
                    <a:pt x="22661" y="194703"/>
                    <a:pt x="29689" y="195943"/>
                  </a:cubicBezTo>
                  <a:cubicBezTo>
                    <a:pt x="57046" y="200771"/>
                    <a:pt x="85107" y="199902"/>
                    <a:pt x="112816" y="201881"/>
                  </a:cubicBezTo>
                  <a:cubicBezTo>
                    <a:pt x="121823" y="200880"/>
                    <a:pt x="171857" y="203605"/>
                    <a:pt x="184068" y="184068"/>
                  </a:cubicBezTo>
                  <a:cubicBezTo>
                    <a:pt x="190702" y="173453"/>
                    <a:pt x="195943" y="148442"/>
                    <a:pt x="195943" y="148442"/>
                  </a:cubicBezTo>
                  <a:cubicBezTo>
                    <a:pt x="193964" y="134587"/>
                    <a:pt x="192307" y="120683"/>
                    <a:pt x="190006" y="106878"/>
                  </a:cubicBezTo>
                  <a:cubicBezTo>
                    <a:pt x="184635" y="74649"/>
                    <a:pt x="180903" y="71674"/>
                    <a:pt x="178130" y="35626"/>
                  </a:cubicBezTo>
                  <a:cubicBezTo>
                    <a:pt x="177219" y="23786"/>
                    <a:pt x="178130" y="11875"/>
                    <a:pt x="178130" y="0"/>
                  </a:cubicBezTo>
                </a:path>
              </a:pathLst>
            </a:custGeom>
            <a:noFill/>
            <a:ln w="12700" cap="flat" cmpd="sng" algn="ctr">
              <a:solidFill>
                <a:schemeClr val="bg1"/>
              </a:solidFill>
              <a:prstDash val="solid"/>
              <a:round/>
              <a:headEnd type="none" w="med" len="med"/>
              <a:tailEnd type="none" w="med" len="med"/>
            </a:ln>
            <a:effectLst/>
          </p:spPr>
          <p:txBody>
            <a:bodyPr rtlCol="0" anchor="ctr"/>
            <a:lstStyle/>
            <a:p>
              <a:pPr algn="ctr" defTabSz="914400"/>
              <a:endParaRPr lang="en-US" dirty="0">
                <a:solidFill>
                  <a:schemeClr val="bg1"/>
                </a:solidFill>
              </a:endParaRPr>
            </a:p>
          </p:txBody>
        </p:sp>
      </p:grpSp>
      <p:grpSp>
        <p:nvGrpSpPr>
          <p:cNvPr id="458" name="Group 457"/>
          <p:cNvGrpSpPr/>
          <p:nvPr/>
        </p:nvGrpSpPr>
        <p:grpSpPr>
          <a:xfrm>
            <a:off x="7099872" y="2000478"/>
            <a:ext cx="130894" cy="147313"/>
            <a:chOff x="6280811" y="558570"/>
            <a:chExt cx="223944" cy="318592"/>
          </a:xfrm>
        </p:grpSpPr>
        <p:sp>
          <p:nvSpPr>
            <p:cNvPr id="459" name="Freeform 458"/>
            <p:cNvSpPr/>
            <p:nvPr/>
          </p:nvSpPr>
          <p:spPr bwMode="auto">
            <a:xfrm>
              <a:off x="6289086" y="695110"/>
              <a:ext cx="206878" cy="0"/>
            </a:xfrm>
            <a:custGeom>
              <a:avLst/>
              <a:gdLst>
                <a:gd name="connsiteX0" fmla="*/ 0 w 206878"/>
                <a:gd name="connsiteY0" fmla="*/ 0 h 0"/>
                <a:gd name="connsiteX1" fmla="*/ 206878 w 206878"/>
                <a:gd name="connsiteY1" fmla="*/ 0 h 0"/>
              </a:gdLst>
              <a:ahLst/>
              <a:cxnLst>
                <a:cxn ang="0">
                  <a:pos x="connsiteX0" y="connsiteY0"/>
                </a:cxn>
                <a:cxn ang="0">
                  <a:pos x="connsiteX1" y="connsiteY1"/>
                </a:cxn>
              </a:cxnLst>
              <a:rect l="l" t="t" r="r" b="b"/>
              <a:pathLst>
                <a:path w="206878">
                  <a:moveTo>
                    <a:pt x="0" y="0"/>
                  </a:moveTo>
                  <a:lnTo>
                    <a:pt x="206878" y="0"/>
                  </a:lnTo>
                </a:path>
              </a:pathLst>
            </a:custGeom>
            <a:noFill/>
            <a:ln w="12700" cap="flat" cmpd="sng" algn="ctr">
              <a:solidFill>
                <a:schemeClr val="bg1"/>
              </a:solidFill>
              <a:prstDash val="solid"/>
              <a:round/>
              <a:headEnd type="none" w="med" len="med"/>
              <a:tailEnd type="none" w="med" len="med"/>
            </a:ln>
            <a:effectLst/>
          </p:spPr>
          <p:txBody>
            <a:bodyPr rtlCol="0" anchor="ctr"/>
            <a:lstStyle/>
            <a:p>
              <a:pPr algn="ctr" defTabSz="914400"/>
              <a:endParaRPr lang="en-US" dirty="0">
                <a:solidFill>
                  <a:schemeClr val="bg1"/>
                </a:solidFill>
              </a:endParaRPr>
            </a:p>
          </p:txBody>
        </p:sp>
        <p:sp>
          <p:nvSpPr>
            <p:cNvPr id="460" name="Freeform 459"/>
            <p:cNvSpPr/>
            <p:nvPr/>
          </p:nvSpPr>
          <p:spPr bwMode="auto">
            <a:xfrm>
              <a:off x="6280811" y="877162"/>
              <a:ext cx="223428" cy="0"/>
            </a:xfrm>
            <a:custGeom>
              <a:avLst/>
              <a:gdLst>
                <a:gd name="connsiteX0" fmla="*/ 0 w 223428"/>
                <a:gd name="connsiteY0" fmla="*/ 0 h 0"/>
                <a:gd name="connsiteX1" fmla="*/ 223428 w 223428"/>
                <a:gd name="connsiteY1" fmla="*/ 0 h 0"/>
              </a:gdLst>
              <a:ahLst/>
              <a:cxnLst>
                <a:cxn ang="0">
                  <a:pos x="connsiteX0" y="connsiteY0"/>
                </a:cxn>
                <a:cxn ang="0">
                  <a:pos x="connsiteX1" y="connsiteY1"/>
                </a:cxn>
              </a:cxnLst>
              <a:rect l="l" t="t" r="r" b="b"/>
              <a:pathLst>
                <a:path w="223428">
                  <a:moveTo>
                    <a:pt x="0" y="0"/>
                  </a:moveTo>
                  <a:lnTo>
                    <a:pt x="223428" y="0"/>
                  </a:lnTo>
                </a:path>
              </a:pathLst>
            </a:custGeom>
            <a:noFill/>
            <a:ln w="12700" cap="flat" cmpd="sng" algn="ctr">
              <a:solidFill>
                <a:schemeClr val="bg1"/>
              </a:solidFill>
              <a:prstDash val="solid"/>
              <a:round/>
              <a:headEnd type="none" w="med" len="med"/>
              <a:tailEnd type="none" w="med" len="med"/>
            </a:ln>
            <a:effectLst/>
          </p:spPr>
          <p:txBody>
            <a:bodyPr rtlCol="0" anchor="ctr"/>
            <a:lstStyle/>
            <a:p>
              <a:pPr algn="ctr" defTabSz="914400"/>
              <a:endParaRPr lang="en-US" dirty="0">
                <a:solidFill>
                  <a:schemeClr val="bg1"/>
                </a:solidFill>
              </a:endParaRPr>
            </a:p>
          </p:txBody>
        </p:sp>
        <p:sp>
          <p:nvSpPr>
            <p:cNvPr id="461" name="Freeform 460"/>
            <p:cNvSpPr/>
            <p:nvPr/>
          </p:nvSpPr>
          <p:spPr bwMode="auto">
            <a:xfrm>
              <a:off x="6491826" y="690972"/>
              <a:ext cx="12929" cy="186190"/>
            </a:xfrm>
            <a:custGeom>
              <a:avLst/>
              <a:gdLst>
                <a:gd name="connsiteX0" fmla="*/ 0 w 12929"/>
                <a:gd name="connsiteY0" fmla="*/ 0 h 186190"/>
                <a:gd name="connsiteX1" fmla="*/ 4138 w 12929"/>
                <a:gd name="connsiteY1" fmla="*/ 24825 h 186190"/>
                <a:gd name="connsiteX2" fmla="*/ 8275 w 12929"/>
                <a:gd name="connsiteY2" fmla="*/ 53788 h 186190"/>
                <a:gd name="connsiteX3" fmla="*/ 12413 w 12929"/>
                <a:gd name="connsiteY3" fmla="*/ 74476 h 186190"/>
                <a:gd name="connsiteX4" fmla="*/ 12413 w 12929"/>
                <a:gd name="connsiteY4" fmla="*/ 186190 h 18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29" h="186190">
                  <a:moveTo>
                    <a:pt x="0" y="0"/>
                  </a:moveTo>
                  <a:cubicBezTo>
                    <a:pt x="1379" y="8275"/>
                    <a:pt x="2862" y="16533"/>
                    <a:pt x="4138" y="24825"/>
                  </a:cubicBezTo>
                  <a:cubicBezTo>
                    <a:pt x="5621" y="34464"/>
                    <a:pt x="6672" y="44168"/>
                    <a:pt x="8275" y="53788"/>
                  </a:cubicBezTo>
                  <a:cubicBezTo>
                    <a:pt x="9431" y="60725"/>
                    <a:pt x="12193" y="67447"/>
                    <a:pt x="12413" y="74476"/>
                  </a:cubicBezTo>
                  <a:cubicBezTo>
                    <a:pt x="13576" y="111696"/>
                    <a:pt x="12413" y="148952"/>
                    <a:pt x="12413" y="186190"/>
                  </a:cubicBezTo>
                </a:path>
              </a:pathLst>
            </a:custGeom>
            <a:noFill/>
            <a:ln w="12700" cap="flat" cmpd="sng" algn="ctr">
              <a:solidFill>
                <a:schemeClr val="bg1"/>
              </a:solidFill>
              <a:prstDash val="solid"/>
              <a:round/>
              <a:headEnd type="none" w="med" len="med"/>
              <a:tailEnd type="none" w="med" len="med"/>
            </a:ln>
            <a:effectLst/>
          </p:spPr>
          <p:txBody>
            <a:bodyPr rtlCol="0" anchor="ctr"/>
            <a:lstStyle/>
            <a:p>
              <a:pPr algn="ctr" defTabSz="914400"/>
              <a:endParaRPr lang="en-US" dirty="0">
                <a:solidFill>
                  <a:schemeClr val="bg1"/>
                </a:solidFill>
              </a:endParaRPr>
            </a:p>
          </p:txBody>
        </p:sp>
        <p:sp>
          <p:nvSpPr>
            <p:cNvPr id="462" name="Freeform 461"/>
            <p:cNvSpPr/>
            <p:nvPr/>
          </p:nvSpPr>
          <p:spPr bwMode="auto">
            <a:xfrm>
              <a:off x="6280811" y="707522"/>
              <a:ext cx="0" cy="169640"/>
            </a:xfrm>
            <a:custGeom>
              <a:avLst/>
              <a:gdLst>
                <a:gd name="connsiteX0" fmla="*/ 0 w 0"/>
                <a:gd name="connsiteY0" fmla="*/ 0 h 169640"/>
                <a:gd name="connsiteX1" fmla="*/ 0 w 0"/>
                <a:gd name="connsiteY1" fmla="*/ 169640 h 169640"/>
              </a:gdLst>
              <a:ahLst/>
              <a:cxnLst>
                <a:cxn ang="0">
                  <a:pos x="connsiteX0" y="connsiteY0"/>
                </a:cxn>
                <a:cxn ang="0">
                  <a:pos x="connsiteX1" y="connsiteY1"/>
                </a:cxn>
              </a:cxnLst>
              <a:rect l="l" t="t" r="r" b="b"/>
              <a:pathLst>
                <a:path h="169640">
                  <a:moveTo>
                    <a:pt x="0" y="0"/>
                  </a:moveTo>
                  <a:lnTo>
                    <a:pt x="0" y="169640"/>
                  </a:lnTo>
                </a:path>
              </a:pathLst>
            </a:custGeom>
            <a:noFill/>
            <a:ln w="12700" cap="flat" cmpd="sng" algn="ctr">
              <a:solidFill>
                <a:schemeClr val="bg1"/>
              </a:solidFill>
              <a:prstDash val="solid"/>
              <a:round/>
              <a:headEnd type="none" w="med" len="med"/>
              <a:tailEnd type="none" w="med" len="med"/>
            </a:ln>
            <a:effectLst/>
          </p:spPr>
          <p:txBody>
            <a:bodyPr rtlCol="0" anchor="ctr"/>
            <a:lstStyle/>
            <a:p>
              <a:pPr algn="ctr" defTabSz="914400"/>
              <a:endParaRPr lang="en-US" dirty="0">
                <a:solidFill>
                  <a:schemeClr val="bg1"/>
                </a:solidFill>
              </a:endParaRPr>
            </a:p>
          </p:txBody>
        </p:sp>
        <p:sp>
          <p:nvSpPr>
            <p:cNvPr id="463" name="Freeform 462"/>
            <p:cNvSpPr/>
            <p:nvPr/>
          </p:nvSpPr>
          <p:spPr bwMode="auto">
            <a:xfrm>
              <a:off x="6322131" y="558570"/>
              <a:ext cx="120045" cy="136540"/>
            </a:xfrm>
            <a:custGeom>
              <a:avLst/>
              <a:gdLst>
                <a:gd name="connsiteX0" fmla="*/ 55 w 120045"/>
                <a:gd name="connsiteY0" fmla="*/ 128264 h 136540"/>
                <a:gd name="connsiteX1" fmla="*/ 12468 w 120045"/>
                <a:gd name="connsiteY1" fmla="*/ 24825 h 136540"/>
                <a:gd name="connsiteX2" fmla="*/ 20743 w 120045"/>
                <a:gd name="connsiteY2" fmla="*/ 12413 h 136540"/>
                <a:gd name="connsiteX3" fmla="*/ 45569 w 120045"/>
                <a:gd name="connsiteY3" fmla="*/ 0 h 136540"/>
                <a:gd name="connsiteX4" fmla="*/ 95219 w 120045"/>
                <a:gd name="connsiteY4" fmla="*/ 4138 h 136540"/>
                <a:gd name="connsiteX5" fmla="*/ 107632 w 120045"/>
                <a:gd name="connsiteY5" fmla="*/ 16550 h 136540"/>
                <a:gd name="connsiteX6" fmla="*/ 115907 w 120045"/>
                <a:gd name="connsiteY6" fmla="*/ 41376 h 136540"/>
                <a:gd name="connsiteX7" fmla="*/ 120045 w 120045"/>
                <a:gd name="connsiteY7" fmla="*/ 70339 h 136540"/>
                <a:gd name="connsiteX8" fmla="*/ 115907 w 120045"/>
                <a:gd name="connsiteY8" fmla="*/ 124127 h 136540"/>
                <a:gd name="connsiteX9" fmla="*/ 115907 w 120045"/>
                <a:gd name="connsiteY9" fmla="*/ 136540 h 13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0045" h="136540">
                  <a:moveTo>
                    <a:pt x="55" y="128264"/>
                  </a:moveTo>
                  <a:cubicBezTo>
                    <a:pt x="377" y="122142"/>
                    <a:pt x="-2684" y="47552"/>
                    <a:pt x="12468" y="24825"/>
                  </a:cubicBezTo>
                  <a:cubicBezTo>
                    <a:pt x="15226" y="20688"/>
                    <a:pt x="17227" y="15929"/>
                    <a:pt x="20743" y="12413"/>
                  </a:cubicBezTo>
                  <a:cubicBezTo>
                    <a:pt x="28764" y="4393"/>
                    <a:pt x="35474" y="3365"/>
                    <a:pt x="45569" y="0"/>
                  </a:cubicBezTo>
                  <a:cubicBezTo>
                    <a:pt x="62119" y="1379"/>
                    <a:pt x="79172" y="-141"/>
                    <a:pt x="95219" y="4138"/>
                  </a:cubicBezTo>
                  <a:cubicBezTo>
                    <a:pt x="100873" y="5646"/>
                    <a:pt x="104790" y="11435"/>
                    <a:pt x="107632" y="16550"/>
                  </a:cubicBezTo>
                  <a:cubicBezTo>
                    <a:pt x="111868" y="24175"/>
                    <a:pt x="115907" y="41376"/>
                    <a:pt x="115907" y="41376"/>
                  </a:cubicBezTo>
                  <a:cubicBezTo>
                    <a:pt x="117286" y="51030"/>
                    <a:pt x="120045" y="60587"/>
                    <a:pt x="120045" y="70339"/>
                  </a:cubicBezTo>
                  <a:cubicBezTo>
                    <a:pt x="120045" y="88321"/>
                    <a:pt x="117029" y="106180"/>
                    <a:pt x="115907" y="124127"/>
                  </a:cubicBezTo>
                  <a:cubicBezTo>
                    <a:pt x="115649" y="128257"/>
                    <a:pt x="115907" y="132402"/>
                    <a:pt x="115907" y="136540"/>
                  </a:cubicBezTo>
                </a:path>
              </a:pathLst>
            </a:custGeom>
            <a:noFill/>
            <a:ln w="12700" cap="flat" cmpd="sng" algn="ctr">
              <a:solidFill>
                <a:schemeClr val="bg1"/>
              </a:solidFill>
              <a:prstDash val="solid"/>
              <a:round/>
              <a:headEnd type="none" w="med" len="med"/>
              <a:tailEnd type="none" w="med" len="med"/>
            </a:ln>
            <a:effectLst/>
          </p:spPr>
          <p:txBody>
            <a:bodyPr rtlCol="0" anchor="ctr"/>
            <a:lstStyle/>
            <a:p>
              <a:pPr algn="ctr" defTabSz="914400"/>
              <a:endParaRPr lang="en-US" dirty="0">
                <a:solidFill>
                  <a:schemeClr val="bg1"/>
                </a:solidFill>
              </a:endParaRPr>
            </a:p>
          </p:txBody>
        </p:sp>
        <p:sp>
          <p:nvSpPr>
            <p:cNvPr id="464" name="Freeform 463"/>
            <p:cNvSpPr/>
            <p:nvPr/>
          </p:nvSpPr>
          <p:spPr bwMode="auto">
            <a:xfrm>
              <a:off x="6355422" y="730776"/>
              <a:ext cx="71212" cy="63943"/>
            </a:xfrm>
            <a:custGeom>
              <a:avLst/>
              <a:gdLst>
                <a:gd name="connsiteX0" fmla="*/ 4002 w 71212"/>
                <a:gd name="connsiteY0" fmla="*/ 1569 h 63943"/>
                <a:gd name="connsiteX1" fmla="*/ 70202 w 71212"/>
                <a:gd name="connsiteY1" fmla="*/ 5707 h 63943"/>
                <a:gd name="connsiteX2" fmla="*/ 57790 w 71212"/>
                <a:gd name="connsiteY2" fmla="*/ 13982 h 63943"/>
                <a:gd name="connsiteX3" fmla="*/ 41240 w 71212"/>
                <a:gd name="connsiteY3" fmla="*/ 38807 h 63943"/>
                <a:gd name="connsiteX4" fmla="*/ 32964 w 71212"/>
                <a:gd name="connsiteY4" fmla="*/ 51220 h 63943"/>
                <a:gd name="connsiteX5" fmla="*/ 28827 w 71212"/>
                <a:gd name="connsiteY5" fmla="*/ 63633 h 63943"/>
                <a:gd name="connsiteX6" fmla="*/ 8139 w 71212"/>
                <a:gd name="connsiteY6" fmla="*/ 26395 h 63943"/>
                <a:gd name="connsiteX7" fmla="*/ 4002 w 71212"/>
                <a:gd name="connsiteY7" fmla="*/ 1569 h 6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12" h="63943">
                  <a:moveTo>
                    <a:pt x="4002" y="1569"/>
                  </a:moveTo>
                  <a:cubicBezTo>
                    <a:pt x="14346" y="-1879"/>
                    <a:pt x="48659" y="735"/>
                    <a:pt x="70202" y="5707"/>
                  </a:cubicBezTo>
                  <a:cubicBezTo>
                    <a:pt x="75047" y="6825"/>
                    <a:pt x="61064" y="10240"/>
                    <a:pt x="57790" y="13982"/>
                  </a:cubicBezTo>
                  <a:cubicBezTo>
                    <a:pt x="51241" y="21467"/>
                    <a:pt x="46757" y="30532"/>
                    <a:pt x="41240" y="38807"/>
                  </a:cubicBezTo>
                  <a:lnTo>
                    <a:pt x="32964" y="51220"/>
                  </a:lnTo>
                  <a:cubicBezTo>
                    <a:pt x="31585" y="55358"/>
                    <a:pt x="32567" y="65877"/>
                    <a:pt x="28827" y="63633"/>
                  </a:cubicBezTo>
                  <a:cubicBezTo>
                    <a:pt x="19767" y="58197"/>
                    <a:pt x="11077" y="38148"/>
                    <a:pt x="8139" y="26395"/>
                  </a:cubicBezTo>
                  <a:cubicBezTo>
                    <a:pt x="6433" y="19572"/>
                    <a:pt x="-6342" y="5017"/>
                    <a:pt x="4002" y="1569"/>
                  </a:cubicBezTo>
                  <a:close/>
                </a:path>
              </a:pathLst>
            </a:custGeom>
            <a:noFill/>
            <a:ln w="12700" cap="flat" cmpd="sng" algn="ctr">
              <a:solidFill>
                <a:schemeClr val="bg1"/>
              </a:solidFill>
              <a:prstDash val="solid"/>
              <a:round/>
              <a:headEnd type="none" w="med" len="med"/>
              <a:tailEnd type="none" w="med" len="med"/>
            </a:ln>
            <a:effectLst/>
          </p:spPr>
          <p:txBody>
            <a:bodyPr rtlCol="0" anchor="ctr"/>
            <a:lstStyle/>
            <a:p>
              <a:pPr algn="ctr" defTabSz="914400"/>
              <a:endParaRPr lang="en-US" dirty="0">
                <a:solidFill>
                  <a:schemeClr val="bg1"/>
                </a:solidFill>
              </a:endParaRPr>
            </a:p>
          </p:txBody>
        </p:sp>
        <p:sp>
          <p:nvSpPr>
            <p:cNvPr id="465" name="Freeform 464"/>
            <p:cNvSpPr/>
            <p:nvPr/>
          </p:nvSpPr>
          <p:spPr bwMode="auto">
            <a:xfrm>
              <a:off x="6367411" y="794066"/>
              <a:ext cx="42929" cy="31822"/>
            </a:xfrm>
            <a:custGeom>
              <a:avLst/>
              <a:gdLst>
                <a:gd name="connsiteX0" fmla="*/ 16839 w 42929"/>
                <a:gd name="connsiteY0" fmla="*/ 2860 h 31822"/>
                <a:gd name="connsiteX1" fmla="*/ 289 w 42929"/>
                <a:gd name="connsiteY1" fmla="*/ 23547 h 31822"/>
                <a:gd name="connsiteX2" fmla="*/ 25114 w 42929"/>
                <a:gd name="connsiteY2" fmla="*/ 31822 h 31822"/>
                <a:gd name="connsiteX3" fmla="*/ 33389 w 42929"/>
                <a:gd name="connsiteY3" fmla="*/ 2860 h 31822"/>
                <a:gd name="connsiteX4" fmla="*/ 16839 w 42929"/>
                <a:gd name="connsiteY4" fmla="*/ 2860 h 31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29" h="31822">
                  <a:moveTo>
                    <a:pt x="16839" y="2860"/>
                  </a:moveTo>
                  <a:cubicBezTo>
                    <a:pt x="11322" y="6308"/>
                    <a:pt x="-2137" y="15056"/>
                    <a:pt x="289" y="23547"/>
                  </a:cubicBezTo>
                  <a:cubicBezTo>
                    <a:pt x="2685" y="31934"/>
                    <a:pt x="25114" y="31822"/>
                    <a:pt x="25114" y="31822"/>
                  </a:cubicBezTo>
                  <a:cubicBezTo>
                    <a:pt x="30446" y="28267"/>
                    <a:pt x="56790" y="16232"/>
                    <a:pt x="33389" y="2860"/>
                  </a:cubicBezTo>
                  <a:cubicBezTo>
                    <a:pt x="26105" y="-1302"/>
                    <a:pt x="22356" y="-588"/>
                    <a:pt x="16839" y="2860"/>
                  </a:cubicBezTo>
                  <a:close/>
                </a:path>
              </a:pathLst>
            </a:custGeom>
            <a:noFill/>
            <a:ln w="12700" cap="flat" cmpd="sng" algn="ctr">
              <a:solidFill>
                <a:schemeClr val="bg1"/>
              </a:solidFill>
              <a:prstDash val="solid"/>
              <a:round/>
              <a:headEnd type="none" w="med" len="med"/>
              <a:tailEnd type="none" w="med" len="med"/>
            </a:ln>
            <a:effectLst/>
          </p:spPr>
          <p:txBody>
            <a:bodyPr rtlCol="0" anchor="ctr"/>
            <a:lstStyle/>
            <a:p>
              <a:pPr algn="ctr" defTabSz="914400"/>
              <a:endParaRPr lang="en-US" dirty="0">
                <a:solidFill>
                  <a:schemeClr val="bg1"/>
                </a:solidFill>
              </a:endParaRPr>
            </a:p>
          </p:txBody>
        </p:sp>
      </p:grpSp>
      <p:grpSp>
        <p:nvGrpSpPr>
          <p:cNvPr id="417" name="Group 416"/>
          <p:cNvGrpSpPr/>
          <p:nvPr/>
        </p:nvGrpSpPr>
        <p:grpSpPr>
          <a:xfrm>
            <a:off x="5423286" y="2024596"/>
            <a:ext cx="347691" cy="217085"/>
            <a:chOff x="2500719" y="499463"/>
            <a:chExt cx="332390" cy="247452"/>
          </a:xfrm>
        </p:grpSpPr>
        <p:grpSp>
          <p:nvGrpSpPr>
            <p:cNvPr id="445" name="Group 444"/>
            <p:cNvGrpSpPr/>
            <p:nvPr/>
          </p:nvGrpSpPr>
          <p:grpSpPr>
            <a:xfrm>
              <a:off x="2500719" y="563618"/>
              <a:ext cx="191644" cy="183297"/>
              <a:chOff x="1856917" y="2773583"/>
              <a:chExt cx="308758" cy="295310"/>
            </a:xfrm>
          </p:grpSpPr>
          <p:sp>
            <p:nvSpPr>
              <p:cNvPr id="449" name="Freeform 448"/>
              <p:cNvSpPr/>
              <p:nvPr/>
            </p:nvSpPr>
            <p:spPr bwMode="auto">
              <a:xfrm>
                <a:off x="1865205" y="2838610"/>
                <a:ext cx="295275" cy="0"/>
              </a:xfrm>
              <a:custGeom>
                <a:avLst/>
                <a:gdLst>
                  <a:gd name="connsiteX0" fmla="*/ 0 w 295275"/>
                  <a:gd name="connsiteY0" fmla="*/ 0 h 0"/>
                  <a:gd name="connsiteX1" fmla="*/ 295275 w 295275"/>
                  <a:gd name="connsiteY1" fmla="*/ 0 h 0"/>
                </a:gdLst>
                <a:ahLst/>
                <a:cxnLst>
                  <a:cxn ang="0">
                    <a:pos x="connsiteX0" y="connsiteY0"/>
                  </a:cxn>
                  <a:cxn ang="0">
                    <a:pos x="connsiteX1" y="connsiteY1"/>
                  </a:cxn>
                </a:cxnLst>
                <a:rect l="l" t="t" r="r" b="b"/>
                <a:pathLst>
                  <a:path w="295275">
                    <a:moveTo>
                      <a:pt x="0" y="0"/>
                    </a:moveTo>
                    <a:lnTo>
                      <a:pt x="295275" y="0"/>
                    </a:lnTo>
                  </a:path>
                </a:pathLst>
              </a:custGeom>
              <a:noFill/>
              <a:ln w="12700" cap="flat" cmpd="sng" algn="ctr">
                <a:solidFill>
                  <a:schemeClr val="bg1"/>
                </a:solidFill>
                <a:prstDash val="solid"/>
                <a:round/>
                <a:headEnd type="none" w="med" len="med"/>
                <a:tailEnd type="none" w="med" len="med"/>
              </a:ln>
              <a:effectLst/>
            </p:spPr>
            <p:txBody>
              <a:bodyPr rtlCol="0" anchor="ctr"/>
              <a:lstStyle/>
              <a:p>
                <a:pPr algn="ctr" defTabSz="914400"/>
                <a:endParaRPr lang="en-US" dirty="0">
                  <a:solidFill>
                    <a:schemeClr val="bg1"/>
                  </a:solidFill>
                </a:endParaRPr>
              </a:p>
            </p:txBody>
          </p:sp>
          <p:sp>
            <p:nvSpPr>
              <p:cNvPr id="450" name="Freeform 449"/>
              <p:cNvSpPr/>
              <p:nvPr/>
            </p:nvSpPr>
            <p:spPr bwMode="auto">
              <a:xfrm>
                <a:off x="1862855" y="3009601"/>
                <a:ext cx="302820" cy="0"/>
              </a:xfrm>
              <a:custGeom>
                <a:avLst/>
                <a:gdLst>
                  <a:gd name="connsiteX0" fmla="*/ 0 w 302820"/>
                  <a:gd name="connsiteY0" fmla="*/ 0 h 0"/>
                  <a:gd name="connsiteX1" fmla="*/ 302820 w 302820"/>
                  <a:gd name="connsiteY1" fmla="*/ 0 h 0"/>
                </a:gdLst>
                <a:ahLst/>
                <a:cxnLst>
                  <a:cxn ang="0">
                    <a:pos x="connsiteX0" y="connsiteY0"/>
                  </a:cxn>
                  <a:cxn ang="0">
                    <a:pos x="connsiteX1" y="connsiteY1"/>
                  </a:cxn>
                </a:cxnLst>
                <a:rect l="l" t="t" r="r" b="b"/>
                <a:pathLst>
                  <a:path w="302820">
                    <a:moveTo>
                      <a:pt x="0" y="0"/>
                    </a:moveTo>
                    <a:lnTo>
                      <a:pt x="302820" y="0"/>
                    </a:lnTo>
                  </a:path>
                </a:pathLst>
              </a:custGeom>
              <a:noFill/>
              <a:ln w="12700" cap="flat" cmpd="sng" algn="ctr">
                <a:solidFill>
                  <a:schemeClr val="bg1"/>
                </a:solidFill>
                <a:prstDash val="solid"/>
                <a:round/>
                <a:headEnd type="none" w="med" len="med"/>
                <a:tailEnd type="none" w="med" len="med"/>
              </a:ln>
              <a:effectLst/>
            </p:spPr>
            <p:txBody>
              <a:bodyPr rtlCol="0" anchor="ctr"/>
              <a:lstStyle/>
              <a:p>
                <a:pPr algn="ctr" defTabSz="914400"/>
                <a:endParaRPr lang="en-US" dirty="0">
                  <a:solidFill>
                    <a:schemeClr val="bg1"/>
                  </a:solidFill>
                </a:endParaRPr>
              </a:p>
            </p:txBody>
          </p:sp>
          <p:sp>
            <p:nvSpPr>
              <p:cNvPr id="451" name="Freeform 450"/>
              <p:cNvSpPr/>
              <p:nvPr/>
            </p:nvSpPr>
            <p:spPr bwMode="auto">
              <a:xfrm>
                <a:off x="2147862" y="2841580"/>
                <a:ext cx="11994" cy="173113"/>
              </a:xfrm>
              <a:custGeom>
                <a:avLst/>
                <a:gdLst>
                  <a:gd name="connsiteX0" fmla="*/ 0 w 11994"/>
                  <a:gd name="connsiteY0" fmla="*/ 0 h 201880"/>
                  <a:gd name="connsiteX1" fmla="*/ 11876 w 11994"/>
                  <a:gd name="connsiteY1" fmla="*/ 201880 h 201880"/>
                </a:gdLst>
                <a:ahLst/>
                <a:cxnLst>
                  <a:cxn ang="0">
                    <a:pos x="connsiteX0" y="connsiteY0"/>
                  </a:cxn>
                  <a:cxn ang="0">
                    <a:pos x="connsiteX1" y="connsiteY1"/>
                  </a:cxn>
                </a:cxnLst>
                <a:rect l="l" t="t" r="r" b="b"/>
                <a:pathLst>
                  <a:path w="11994" h="201880">
                    <a:moveTo>
                      <a:pt x="0" y="0"/>
                    </a:moveTo>
                    <a:cubicBezTo>
                      <a:pt x="14026" y="154281"/>
                      <a:pt x="11876" y="86906"/>
                      <a:pt x="11876" y="201880"/>
                    </a:cubicBezTo>
                  </a:path>
                </a:pathLst>
              </a:custGeom>
              <a:noFill/>
              <a:ln w="12700" cap="flat" cmpd="sng" algn="ctr">
                <a:solidFill>
                  <a:schemeClr val="bg1"/>
                </a:solidFill>
                <a:prstDash val="solid"/>
                <a:round/>
                <a:headEnd type="none" w="med" len="med"/>
                <a:tailEnd type="none" w="med" len="med"/>
              </a:ln>
              <a:effectLst/>
            </p:spPr>
            <p:txBody>
              <a:bodyPr rtlCol="0" anchor="ctr"/>
              <a:lstStyle/>
              <a:p>
                <a:pPr algn="ctr" defTabSz="914400"/>
                <a:endParaRPr lang="en-US" dirty="0">
                  <a:solidFill>
                    <a:schemeClr val="bg1"/>
                  </a:solidFill>
                </a:endParaRPr>
              </a:p>
            </p:txBody>
          </p:sp>
          <p:sp>
            <p:nvSpPr>
              <p:cNvPr id="452" name="Freeform 451"/>
              <p:cNvSpPr/>
              <p:nvPr/>
            </p:nvSpPr>
            <p:spPr bwMode="auto">
              <a:xfrm>
                <a:off x="1856917" y="2846671"/>
                <a:ext cx="23751" cy="168022"/>
              </a:xfrm>
              <a:custGeom>
                <a:avLst/>
                <a:gdLst>
                  <a:gd name="connsiteX0" fmla="*/ 0 w 23751"/>
                  <a:gd name="connsiteY0" fmla="*/ 0 h 195943"/>
                  <a:gd name="connsiteX1" fmla="*/ 17813 w 23751"/>
                  <a:gd name="connsiteY1" fmla="*/ 154380 h 195943"/>
                  <a:gd name="connsiteX2" fmla="*/ 23751 w 23751"/>
                  <a:gd name="connsiteY2" fmla="*/ 195943 h 195943"/>
                </a:gdLst>
                <a:ahLst/>
                <a:cxnLst>
                  <a:cxn ang="0">
                    <a:pos x="connsiteX0" y="connsiteY0"/>
                  </a:cxn>
                  <a:cxn ang="0">
                    <a:pos x="connsiteX1" y="connsiteY1"/>
                  </a:cxn>
                  <a:cxn ang="0">
                    <a:pos x="connsiteX2" y="connsiteY2"/>
                  </a:cxn>
                </a:cxnLst>
                <a:rect l="l" t="t" r="r" b="b"/>
                <a:pathLst>
                  <a:path w="23751" h="195943">
                    <a:moveTo>
                      <a:pt x="0" y="0"/>
                    </a:moveTo>
                    <a:cubicBezTo>
                      <a:pt x="10362" y="145058"/>
                      <a:pt x="-976" y="22865"/>
                      <a:pt x="17813" y="154380"/>
                    </a:cubicBezTo>
                    <a:lnTo>
                      <a:pt x="23751" y="195943"/>
                    </a:lnTo>
                  </a:path>
                </a:pathLst>
              </a:custGeom>
              <a:noFill/>
              <a:ln w="12700" cap="flat" cmpd="sng" algn="ctr">
                <a:solidFill>
                  <a:schemeClr val="bg1"/>
                </a:solidFill>
                <a:prstDash val="solid"/>
                <a:round/>
                <a:headEnd type="none" w="med" len="med"/>
                <a:tailEnd type="none" w="med" len="med"/>
              </a:ln>
              <a:effectLst/>
            </p:spPr>
            <p:txBody>
              <a:bodyPr rtlCol="0" anchor="ctr"/>
              <a:lstStyle/>
              <a:p>
                <a:pPr algn="ctr" defTabSz="914400"/>
                <a:endParaRPr lang="en-US" dirty="0">
                  <a:solidFill>
                    <a:schemeClr val="bg1"/>
                  </a:solidFill>
                </a:endParaRPr>
              </a:p>
            </p:txBody>
          </p:sp>
          <p:sp>
            <p:nvSpPr>
              <p:cNvPr id="453" name="Freeform 452"/>
              <p:cNvSpPr/>
              <p:nvPr/>
            </p:nvSpPr>
            <p:spPr bwMode="auto">
              <a:xfrm>
                <a:off x="1895975" y="2897587"/>
                <a:ext cx="74359" cy="61099"/>
              </a:xfrm>
              <a:custGeom>
                <a:avLst/>
                <a:gdLst>
                  <a:gd name="connsiteX0" fmla="*/ 77189 w 148717"/>
                  <a:gd name="connsiteY0" fmla="*/ 0 h 142504"/>
                  <a:gd name="connsiteX1" fmla="*/ 35626 w 148717"/>
                  <a:gd name="connsiteY1" fmla="*/ 5938 h 142504"/>
                  <a:gd name="connsiteX2" fmla="*/ 23750 w 148717"/>
                  <a:gd name="connsiteY2" fmla="*/ 17813 h 142504"/>
                  <a:gd name="connsiteX3" fmla="*/ 5937 w 148717"/>
                  <a:gd name="connsiteY3" fmla="*/ 29689 h 142504"/>
                  <a:gd name="connsiteX4" fmla="*/ 0 w 148717"/>
                  <a:gd name="connsiteY4" fmla="*/ 47502 h 142504"/>
                  <a:gd name="connsiteX5" fmla="*/ 5937 w 148717"/>
                  <a:gd name="connsiteY5" fmla="*/ 100941 h 142504"/>
                  <a:gd name="connsiteX6" fmla="*/ 17813 w 148717"/>
                  <a:gd name="connsiteY6" fmla="*/ 112816 h 142504"/>
                  <a:gd name="connsiteX7" fmla="*/ 71252 w 148717"/>
                  <a:gd name="connsiteY7" fmla="*/ 142504 h 142504"/>
                  <a:gd name="connsiteX8" fmla="*/ 112815 w 148717"/>
                  <a:gd name="connsiteY8" fmla="*/ 130629 h 142504"/>
                  <a:gd name="connsiteX9" fmla="*/ 136566 w 148717"/>
                  <a:gd name="connsiteY9" fmla="*/ 106878 h 142504"/>
                  <a:gd name="connsiteX10" fmla="*/ 148441 w 148717"/>
                  <a:gd name="connsiteY10" fmla="*/ 71252 h 142504"/>
                  <a:gd name="connsiteX11" fmla="*/ 142504 w 148717"/>
                  <a:gd name="connsiteY11" fmla="*/ 35626 h 142504"/>
                  <a:gd name="connsiteX12" fmla="*/ 130628 w 148717"/>
                  <a:gd name="connsiteY12" fmla="*/ 23751 h 142504"/>
                  <a:gd name="connsiteX13" fmla="*/ 77189 w 148717"/>
                  <a:gd name="connsiteY13" fmla="*/ 0 h 142504"/>
                  <a:gd name="connsiteX14" fmla="*/ 77189 w 148717"/>
                  <a:gd name="connsiteY14" fmla="*/ 0 h 14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717" h="142504">
                    <a:moveTo>
                      <a:pt x="77189" y="0"/>
                    </a:moveTo>
                    <a:cubicBezTo>
                      <a:pt x="63335" y="1979"/>
                      <a:pt x="48903" y="1512"/>
                      <a:pt x="35626" y="5938"/>
                    </a:cubicBezTo>
                    <a:cubicBezTo>
                      <a:pt x="30315" y="7708"/>
                      <a:pt x="28121" y="14316"/>
                      <a:pt x="23750" y="17813"/>
                    </a:cubicBezTo>
                    <a:cubicBezTo>
                      <a:pt x="18177" y="22271"/>
                      <a:pt x="11875" y="25730"/>
                      <a:pt x="5937" y="29689"/>
                    </a:cubicBezTo>
                    <a:cubicBezTo>
                      <a:pt x="3958" y="35627"/>
                      <a:pt x="0" y="41243"/>
                      <a:pt x="0" y="47502"/>
                    </a:cubicBezTo>
                    <a:cubicBezTo>
                      <a:pt x="0" y="65425"/>
                      <a:pt x="1221" y="83650"/>
                      <a:pt x="5937" y="100941"/>
                    </a:cubicBezTo>
                    <a:cubicBezTo>
                      <a:pt x="7410" y="106342"/>
                      <a:pt x="13334" y="109457"/>
                      <a:pt x="17813" y="112816"/>
                    </a:cubicBezTo>
                    <a:cubicBezTo>
                      <a:pt x="50482" y="137318"/>
                      <a:pt x="43479" y="133247"/>
                      <a:pt x="71252" y="142504"/>
                    </a:cubicBezTo>
                    <a:cubicBezTo>
                      <a:pt x="73739" y="141882"/>
                      <a:pt x="108226" y="133907"/>
                      <a:pt x="112815" y="130629"/>
                    </a:cubicBezTo>
                    <a:cubicBezTo>
                      <a:pt x="121926" y="124121"/>
                      <a:pt x="136566" y="106878"/>
                      <a:pt x="136566" y="106878"/>
                    </a:cubicBezTo>
                    <a:cubicBezTo>
                      <a:pt x="140524" y="95003"/>
                      <a:pt x="150499" y="83599"/>
                      <a:pt x="148441" y="71252"/>
                    </a:cubicBezTo>
                    <a:cubicBezTo>
                      <a:pt x="146462" y="59377"/>
                      <a:pt x="146731" y="46899"/>
                      <a:pt x="142504" y="35626"/>
                    </a:cubicBezTo>
                    <a:cubicBezTo>
                      <a:pt x="140538" y="30384"/>
                      <a:pt x="135000" y="27248"/>
                      <a:pt x="130628" y="23751"/>
                    </a:cubicBezTo>
                    <a:cubicBezTo>
                      <a:pt x="117175" y="12989"/>
                      <a:pt x="93666" y="0"/>
                      <a:pt x="77189" y="0"/>
                    </a:cubicBezTo>
                    <a:lnTo>
                      <a:pt x="77189" y="0"/>
                    </a:lnTo>
                    <a:close/>
                  </a:path>
                </a:pathLst>
              </a:custGeom>
              <a:noFill/>
              <a:ln w="12700" cap="flat" cmpd="sng" algn="ctr">
                <a:solidFill>
                  <a:schemeClr val="bg1"/>
                </a:solidFill>
                <a:prstDash val="solid"/>
                <a:round/>
                <a:headEnd type="none" w="med" len="med"/>
                <a:tailEnd type="none" w="med" len="med"/>
              </a:ln>
              <a:effectLst/>
            </p:spPr>
            <p:txBody>
              <a:bodyPr rtlCol="0" anchor="ctr"/>
              <a:lstStyle/>
              <a:p>
                <a:pPr algn="ctr" defTabSz="914400"/>
                <a:endParaRPr lang="en-US" dirty="0">
                  <a:solidFill>
                    <a:schemeClr val="bg1"/>
                  </a:solidFill>
                </a:endParaRPr>
              </a:p>
            </p:txBody>
          </p:sp>
          <p:sp>
            <p:nvSpPr>
              <p:cNvPr id="454" name="Freeform 453"/>
              <p:cNvSpPr/>
              <p:nvPr/>
            </p:nvSpPr>
            <p:spPr bwMode="auto">
              <a:xfrm>
                <a:off x="2042437" y="2895882"/>
                <a:ext cx="74359" cy="61099"/>
              </a:xfrm>
              <a:custGeom>
                <a:avLst/>
                <a:gdLst>
                  <a:gd name="connsiteX0" fmla="*/ 77189 w 148717"/>
                  <a:gd name="connsiteY0" fmla="*/ 0 h 142504"/>
                  <a:gd name="connsiteX1" fmla="*/ 35626 w 148717"/>
                  <a:gd name="connsiteY1" fmla="*/ 5938 h 142504"/>
                  <a:gd name="connsiteX2" fmla="*/ 23750 w 148717"/>
                  <a:gd name="connsiteY2" fmla="*/ 17813 h 142504"/>
                  <a:gd name="connsiteX3" fmla="*/ 5937 w 148717"/>
                  <a:gd name="connsiteY3" fmla="*/ 29689 h 142504"/>
                  <a:gd name="connsiteX4" fmla="*/ 0 w 148717"/>
                  <a:gd name="connsiteY4" fmla="*/ 47502 h 142504"/>
                  <a:gd name="connsiteX5" fmla="*/ 5937 w 148717"/>
                  <a:gd name="connsiteY5" fmla="*/ 100941 h 142504"/>
                  <a:gd name="connsiteX6" fmla="*/ 17813 w 148717"/>
                  <a:gd name="connsiteY6" fmla="*/ 112816 h 142504"/>
                  <a:gd name="connsiteX7" fmla="*/ 71252 w 148717"/>
                  <a:gd name="connsiteY7" fmla="*/ 142504 h 142504"/>
                  <a:gd name="connsiteX8" fmla="*/ 112815 w 148717"/>
                  <a:gd name="connsiteY8" fmla="*/ 130629 h 142504"/>
                  <a:gd name="connsiteX9" fmla="*/ 136566 w 148717"/>
                  <a:gd name="connsiteY9" fmla="*/ 106878 h 142504"/>
                  <a:gd name="connsiteX10" fmla="*/ 148441 w 148717"/>
                  <a:gd name="connsiteY10" fmla="*/ 71252 h 142504"/>
                  <a:gd name="connsiteX11" fmla="*/ 142504 w 148717"/>
                  <a:gd name="connsiteY11" fmla="*/ 35626 h 142504"/>
                  <a:gd name="connsiteX12" fmla="*/ 130628 w 148717"/>
                  <a:gd name="connsiteY12" fmla="*/ 23751 h 142504"/>
                  <a:gd name="connsiteX13" fmla="*/ 77189 w 148717"/>
                  <a:gd name="connsiteY13" fmla="*/ 0 h 142504"/>
                  <a:gd name="connsiteX14" fmla="*/ 77189 w 148717"/>
                  <a:gd name="connsiteY14" fmla="*/ 0 h 14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717" h="142504">
                    <a:moveTo>
                      <a:pt x="77189" y="0"/>
                    </a:moveTo>
                    <a:cubicBezTo>
                      <a:pt x="63335" y="1979"/>
                      <a:pt x="48903" y="1512"/>
                      <a:pt x="35626" y="5938"/>
                    </a:cubicBezTo>
                    <a:cubicBezTo>
                      <a:pt x="30315" y="7708"/>
                      <a:pt x="28121" y="14316"/>
                      <a:pt x="23750" y="17813"/>
                    </a:cubicBezTo>
                    <a:cubicBezTo>
                      <a:pt x="18177" y="22271"/>
                      <a:pt x="11875" y="25730"/>
                      <a:pt x="5937" y="29689"/>
                    </a:cubicBezTo>
                    <a:cubicBezTo>
                      <a:pt x="3958" y="35627"/>
                      <a:pt x="0" y="41243"/>
                      <a:pt x="0" y="47502"/>
                    </a:cubicBezTo>
                    <a:cubicBezTo>
                      <a:pt x="0" y="65425"/>
                      <a:pt x="1221" y="83650"/>
                      <a:pt x="5937" y="100941"/>
                    </a:cubicBezTo>
                    <a:cubicBezTo>
                      <a:pt x="7410" y="106342"/>
                      <a:pt x="13334" y="109457"/>
                      <a:pt x="17813" y="112816"/>
                    </a:cubicBezTo>
                    <a:cubicBezTo>
                      <a:pt x="50482" y="137318"/>
                      <a:pt x="43479" y="133247"/>
                      <a:pt x="71252" y="142504"/>
                    </a:cubicBezTo>
                    <a:cubicBezTo>
                      <a:pt x="73739" y="141882"/>
                      <a:pt x="108226" y="133907"/>
                      <a:pt x="112815" y="130629"/>
                    </a:cubicBezTo>
                    <a:cubicBezTo>
                      <a:pt x="121926" y="124121"/>
                      <a:pt x="136566" y="106878"/>
                      <a:pt x="136566" y="106878"/>
                    </a:cubicBezTo>
                    <a:cubicBezTo>
                      <a:pt x="140524" y="95003"/>
                      <a:pt x="150499" y="83599"/>
                      <a:pt x="148441" y="71252"/>
                    </a:cubicBezTo>
                    <a:cubicBezTo>
                      <a:pt x="146462" y="59377"/>
                      <a:pt x="146731" y="46899"/>
                      <a:pt x="142504" y="35626"/>
                    </a:cubicBezTo>
                    <a:cubicBezTo>
                      <a:pt x="140538" y="30384"/>
                      <a:pt x="135000" y="27248"/>
                      <a:pt x="130628" y="23751"/>
                    </a:cubicBezTo>
                    <a:cubicBezTo>
                      <a:pt x="117175" y="12989"/>
                      <a:pt x="93666" y="0"/>
                      <a:pt x="77189" y="0"/>
                    </a:cubicBezTo>
                    <a:lnTo>
                      <a:pt x="77189" y="0"/>
                    </a:lnTo>
                    <a:close/>
                  </a:path>
                </a:pathLst>
              </a:custGeom>
              <a:noFill/>
              <a:ln w="12700" cap="flat" cmpd="sng" algn="ctr">
                <a:solidFill>
                  <a:schemeClr val="bg1"/>
                </a:solidFill>
                <a:prstDash val="solid"/>
                <a:round/>
                <a:headEnd type="none" w="med" len="med"/>
                <a:tailEnd type="none" w="med" len="med"/>
              </a:ln>
              <a:effectLst/>
            </p:spPr>
            <p:txBody>
              <a:bodyPr rtlCol="0" anchor="ctr"/>
              <a:lstStyle/>
              <a:p>
                <a:pPr algn="ctr" defTabSz="914400"/>
                <a:endParaRPr lang="en-US" dirty="0">
                  <a:solidFill>
                    <a:schemeClr val="bg1"/>
                  </a:solidFill>
                </a:endParaRPr>
              </a:p>
            </p:txBody>
          </p:sp>
          <p:sp>
            <p:nvSpPr>
              <p:cNvPr id="455" name="Freeform 454"/>
              <p:cNvSpPr/>
              <p:nvPr/>
            </p:nvSpPr>
            <p:spPr bwMode="auto">
              <a:xfrm>
                <a:off x="1940044" y="2902679"/>
                <a:ext cx="136567" cy="0"/>
              </a:xfrm>
              <a:custGeom>
                <a:avLst/>
                <a:gdLst>
                  <a:gd name="connsiteX0" fmla="*/ 0 w 136567"/>
                  <a:gd name="connsiteY0" fmla="*/ 0 h 0"/>
                  <a:gd name="connsiteX1" fmla="*/ 136567 w 136567"/>
                  <a:gd name="connsiteY1" fmla="*/ 0 h 0"/>
                </a:gdLst>
                <a:ahLst/>
                <a:cxnLst>
                  <a:cxn ang="0">
                    <a:pos x="connsiteX0" y="connsiteY0"/>
                  </a:cxn>
                  <a:cxn ang="0">
                    <a:pos x="connsiteX1" y="connsiteY1"/>
                  </a:cxn>
                </a:cxnLst>
                <a:rect l="l" t="t" r="r" b="b"/>
                <a:pathLst>
                  <a:path w="136567">
                    <a:moveTo>
                      <a:pt x="0" y="0"/>
                    </a:moveTo>
                    <a:lnTo>
                      <a:pt x="136567" y="0"/>
                    </a:lnTo>
                  </a:path>
                </a:pathLst>
              </a:custGeom>
              <a:noFill/>
              <a:ln w="12700" cap="flat" cmpd="sng" algn="ctr">
                <a:solidFill>
                  <a:schemeClr val="bg1"/>
                </a:solidFill>
                <a:prstDash val="solid"/>
                <a:round/>
                <a:headEnd type="none" w="med" len="med"/>
                <a:tailEnd type="none" w="med" len="med"/>
              </a:ln>
              <a:effectLst/>
            </p:spPr>
            <p:txBody>
              <a:bodyPr rtlCol="0" anchor="ctr"/>
              <a:lstStyle/>
              <a:p>
                <a:pPr algn="ctr" defTabSz="914400"/>
                <a:endParaRPr lang="en-US" dirty="0">
                  <a:solidFill>
                    <a:schemeClr val="bg1"/>
                  </a:solidFill>
                </a:endParaRPr>
              </a:p>
            </p:txBody>
          </p:sp>
          <p:sp>
            <p:nvSpPr>
              <p:cNvPr id="456" name="Freeform 455"/>
              <p:cNvSpPr/>
              <p:nvPr/>
            </p:nvSpPr>
            <p:spPr bwMode="auto">
              <a:xfrm>
                <a:off x="1884967" y="2773583"/>
                <a:ext cx="219692" cy="295310"/>
              </a:xfrm>
              <a:custGeom>
                <a:avLst/>
                <a:gdLst>
                  <a:gd name="connsiteX0" fmla="*/ 0 w 219693"/>
                  <a:gd name="connsiteY0" fmla="*/ 0 h 344384"/>
                  <a:gd name="connsiteX1" fmla="*/ 23751 w 219693"/>
                  <a:gd name="connsiteY1" fmla="*/ 29688 h 344384"/>
                  <a:gd name="connsiteX2" fmla="*/ 47501 w 219693"/>
                  <a:gd name="connsiteY2" fmla="*/ 59377 h 344384"/>
                  <a:gd name="connsiteX3" fmla="*/ 65314 w 219693"/>
                  <a:gd name="connsiteY3" fmla="*/ 95003 h 344384"/>
                  <a:gd name="connsiteX4" fmla="*/ 77190 w 219693"/>
                  <a:gd name="connsiteY4" fmla="*/ 106878 h 344384"/>
                  <a:gd name="connsiteX5" fmla="*/ 106878 w 219693"/>
                  <a:gd name="connsiteY5" fmla="*/ 136566 h 344384"/>
                  <a:gd name="connsiteX6" fmla="*/ 124691 w 219693"/>
                  <a:gd name="connsiteY6" fmla="*/ 166255 h 344384"/>
                  <a:gd name="connsiteX7" fmla="*/ 130629 w 219693"/>
                  <a:gd name="connsiteY7" fmla="*/ 184068 h 344384"/>
                  <a:gd name="connsiteX8" fmla="*/ 154379 w 219693"/>
                  <a:gd name="connsiteY8" fmla="*/ 219694 h 344384"/>
                  <a:gd name="connsiteX9" fmla="*/ 172192 w 219693"/>
                  <a:gd name="connsiteY9" fmla="*/ 255320 h 344384"/>
                  <a:gd name="connsiteX10" fmla="*/ 190005 w 219693"/>
                  <a:gd name="connsiteY10" fmla="*/ 285008 h 344384"/>
                  <a:gd name="connsiteX11" fmla="*/ 207818 w 219693"/>
                  <a:gd name="connsiteY11" fmla="*/ 320634 h 344384"/>
                  <a:gd name="connsiteX12" fmla="*/ 219693 w 219693"/>
                  <a:gd name="connsiteY12" fmla="*/ 344384 h 344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693" h="344384">
                    <a:moveTo>
                      <a:pt x="0" y="0"/>
                    </a:moveTo>
                    <a:cubicBezTo>
                      <a:pt x="7917" y="9896"/>
                      <a:pt x="16147" y="19549"/>
                      <a:pt x="23751" y="29688"/>
                    </a:cubicBezTo>
                    <a:cubicBezTo>
                      <a:pt x="46226" y="59654"/>
                      <a:pt x="24701" y="36575"/>
                      <a:pt x="47501" y="59377"/>
                    </a:cubicBezTo>
                    <a:cubicBezTo>
                      <a:pt x="53772" y="78189"/>
                      <a:pt x="52160" y="78562"/>
                      <a:pt x="65314" y="95003"/>
                    </a:cubicBezTo>
                    <a:cubicBezTo>
                      <a:pt x="68811" y="99374"/>
                      <a:pt x="73693" y="102507"/>
                      <a:pt x="77190" y="106878"/>
                    </a:cubicBezTo>
                    <a:cubicBezTo>
                      <a:pt x="99811" y="135154"/>
                      <a:pt x="76339" y="116208"/>
                      <a:pt x="106878" y="136566"/>
                    </a:cubicBezTo>
                    <a:cubicBezTo>
                      <a:pt x="123699" y="187027"/>
                      <a:pt x="100240" y="125502"/>
                      <a:pt x="124691" y="166255"/>
                    </a:cubicBezTo>
                    <a:cubicBezTo>
                      <a:pt x="127911" y="171622"/>
                      <a:pt x="127589" y="178597"/>
                      <a:pt x="130629" y="184068"/>
                    </a:cubicBezTo>
                    <a:cubicBezTo>
                      <a:pt x="137560" y="196544"/>
                      <a:pt x="149865" y="206154"/>
                      <a:pt x="154379" y="219694"/>
                    </a:cubicBezTo>
                    <a:cubicBezTo>
                      <a:pt x="169303" y="264464"/>
                      <a:pt x="149173" y="209282"/>
                      <a:pt x="172192" y="255320"/>
                    </a:cubicBezTo>
                    <a:cubicBezTo>
                      <a:pt x="187608" y="286151"/>
                      <a:pt x="166811" y="261812"/>
                      <a:pt x="190005" y="285008"/>
                    </a:cubicBezTo>
                    <a:cubicBezTo>
                      <a:pt x="204930" y="329782"/>
                      <a:pt x="184797" y="274592"/>
                      <a:pt x="207818" y="320634"/>
                    </a:cubicBezTo>
                    <a:cubicBezTo>
                      <a:pt x="221463" y="347924"/>
                      <a:pt x="206280" y="330971"/>
                      <a:pt x="219693" y="344384"/>
                    </a:cubicBezTo>
                  </a:path>
                </a:pathLst>
              </a:custGeom>
              <a:noFill/>
              <a:ln w="12700" cap="flat" cmpd="sng" algn="ctr">
                <a:solidFill>
                  <a:schemeClr val="bg1"/>
                </a:solidFill>
                <a:prstDash val="solid"/>
                <a:round/>
                <a:headEnd type="none" w="med" len="med"/>
                <a:tailEnd type="none" w="med" len="med"/>
              </a:ln>
              <a:effectLst/>
            </p:spPr>
            <p:txBody>
              <a:bodyPr rtlCol="0" anchor="ctr"/>
              <a:lstStyle/>
              <a:p>
                <a:pPr algn="ctr" defTabSz="914400"/>
                <a:endParaRPr lang="en-US" dirty="0">
                  <a:solidFill>
                    <a:schemeClr val="bg1"/>
                  </a:solidFill>
                </a:endParaRPr>
              </a:p>
            </p:txBody>
          </p:sp>
        </p:grpSp>
        <p:grpSp>
          <p:nvGrpSpPr>
            <p:cNvPr id="446" name="Group 445"/>
            <p:cNvGrpSpPr/>
            <p:nvPr/>
          </p:nvGrpSpPr>
          <p:grpSpPr>
            <a:xfrm>
              <a:off x="2699697" y="499463"/>
              <a:ext cx="133412" cy="135870"/>
              <a:chOff x="2783903" y="2839803"/>
              <a:chExt cx="179384" cy="182689"/>
            </a:xfrm>
          </p:grpSpPr>
          <p:sp>
            <p:nvSpPr>
              <p:cNvPr id="447" name="Freeform 446"/>
              <p:cNvSpPr/>
              <p:nvPr/>
            </p:nvSpPr>
            <p:spPr bwMode="auto">
              <a:xfrm>
                <a:off x="2783903" y="2839803"/>
                <a:ext cx="163595" cy="54117"/>
              </a:xfrm>
              <a:custGeom>
                <a:avLst/>
                <a:gdLst>
                  <a:gd name="connsiteX0" fmla="*/ 113323 w 184575"/>
                  <a:gd name="connsiteY0" fmla="*/ 5887 h 71202"/>
                  <a:gd name="connsiteX1" fmla="*/ 18321 w 184575"/>
                  <a:gd name="connsiteY1" fmla="*/ 17763 h 71202"/>
                  <a:gd name="connsiteX2" fmla="*/ 6445 w 184575"/>
                  <a:gd name="connsiteY2" fmla="*/ 29638 h 71202"/>
                  <a:gd name="connsiteX3" fmla="*/ 508 w 184575"/>
                  <a:gd name="connsiteY3" fmla="*/ 47451 h 71202"/>
                  <a:gd name="connsiteX4" fmla="*/ 18321 w 184575"/>
                  <a:gd name="connsiteY4" fmla="*/ 59326 h 71202"/>
                  <a:gd name="connsiteX5" fmla="*/ 42071 w 184575"/>
                  <a:gd name="connsiteY5" fmla="*/ 65264 h 71202"/>
                  <a:gd name="connsiteX6" fmla="*/ 59884 w 184575"/>
                  <a:gd name="connsiteY6" fmla="*/ 71202 h 71202"/>
                  <a:gd name="connsiteX7" fmla="*/ 166762 w 184575"/>
                  <a:gd name="connsiteY7" fmla="*/ 59326 h 71202"/>
                  <a:gd name="connsiteX8" fmla="*/ 184575 w 184575"/>
                  <a:gd name="connsiteY8" fmla="*/ 53389 h 71202"/>
                  <a:gd name="connsiteX9" fmla="*/ 178638 w 184575"/>
                  <a:gd name="connsiteY9" fmla="*/ 17763 h 71202"/>
                  <a:gd name="connsiteX10" fmla="*/ 166762 w 184575"/>
                  <a:gd name="connsiteY10" fmla="*/ 5887 h 71202"/>
                  <a:gd name="connsiteX11" fmla="*/ 113323 w 184575"/>
                  <a:gd name="connsiteY11" fmla="*/ 5887 h 7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4575" h="71202">
                    <a:moveTo>
                      <a:pt x="113323" y="5887"/>
                    </a:moveTo>
                    <a:cubicBezTo>
                      <a:pt x="88583" y="7866"/>
                      <a:pt x="26795" y="14938"/>
                      <a:pt x="18321" y="17763"/>
                    </a:cubicBezTo>
                    <a:cubicBezTo>
                      <a:pt x="13010" y="19533"/>
                      <a:pt x="10404" y="25680"/>
                      <a:pt x="6445" y="29638"/>
                    </a:cubicBezTo>
                    <a:cubicBezTo>
                      <a:pt x="4466" y="35576"/>
                      <a:pt x="-1817" y="41640"/>
                      <a:pt x="508" y="47451"/>
                    </a:cubicBezTo>
                    <a:cubicBezTo>
                      <a:pt x="3158" y="54077"/>
                      <a:pt x="11762" y="56515"/>
                      <a:pt x="18321" y="59326"/>
                    </a:cubicBezTo>
                    <a:cubicBezTo>
                      <a:pt x="25822" y="62541"/>
                      <a:pt x="34225" y="63022"/>
                      <a:pt x="42071" y="65264"/>
                    </a:cubicBezTo>
                    <a:cubicBezTo>
                      <a:pt x="48089" y="66984"/>
                      <a:pt x="53946" y="69223"/>
                      <a:pt x="59884" y="71202"/>
                    </a:cubicBezTo>
                    <a:cubicBezTo>
                      <a:pt x="87429" y="68698"/>
                      <a:pt x="136659" y="65347"/>
                      <a:pt x="166762" y="59326"/>
                    </a:cubicBezTo>
                    <a:cubicBezTo>
                      <a:pt x="172899" y="58099"/>
                      <a:pt x="178637" y="55368"/>
                      <a:pt x="184575" y="53389"/>
                    </a:cubicBezTo>
                    <a:cubicBezTo>
                      <a:pt x="182596" y="41514"/>
                      <a:pt x="182865" y="29036"/>
                      <a:pt x="178638" y="17763"/>
                    </a:cubicBezTo>
                    <a:cubicBezTo>
                      <a:pt x="176672" y="12521"/>
                      <a:pt x="171563" y="8767"/>
                      <a:pt x="166762" y="5887"/>
                    </a:cubicBezTo>
                    <a:cubicBezTo>
                      <a:pt x="146436" y="-6308"/>
                      <a:pt x="138063" y="3908"/>
                      <a:pt x="113323" y="5887"/>
                    </a:cubicBezTo>
                    <a:close/>
                  </a:path>
                </a:pathLst>
              </a:custGeom>
              <a:noFill/>
              <a:ln w="12700" cap="flat" cmpd="sng" algn="ctr">
                <a:solidFill>
                  <a:schemeClr val="bg1"/>
                </a:solidFill>
                <a:prstDash val="solid"/>
                <a:round/>
                <a:headEnd type="none" w="med" len="med"/>
                <a:tailEnd type="none" w="med" len="med"/>
              </a:ln>
              <a:effectLst/>
            </p:spPr>
            <p:txBody>
              <a:bodyPr rtlCol="0" anchor="ctr"/>
              <a:lstStyle/>
              <a:p>
                <a:pPr algn="ctr" defTabSz="914400"/>
                <a:endParaRPr lang="en-US" dirty="0">
                  <a:solidFill>
                    <a:schemeClr val="bg1"/>
                  </a:solidFill>
                </a:endParaRPr>
              </a:p>
            </p:txBody>
          </p:sp>
          <p:sp>
            <p:nvSpPr>
              <p:cNvPr id="448" name="Freeform 447"/>
              <p:cNvSpPr/>
              <p:nvPr/>
            </p:nvSpPr>
            <p:spPr bwMode="auto">
              <a:xfrm>
                <a:off x="2789615" y="2869055"/>
                <a:ext cx="173672" cy="153437"/>
              </a:xfrm>
              <a:custGeom>
                <a:avLst/>
                <a:gdLst>
                  <a:gd name="connsiteX0" fmla="*/ 0 w 195943"/>
                  <a:gd name="connsiteY0" fmla="*/ 0 h 201881"/>
                  <a:gd name="connsiteX1" fmla="*/ 5938 w 195943"/>
                  <a:gd name="connsiteY1" fmla="*/ 100941 h 201881"/>
                  <a:gd name="connsiteX2" fmla="*/ 11876 w 195943"/>
                  <a:gd name="connsiteY2" fmla="*/ 184068 h 201881"/>
                  <a:gd name="connsiteX3" fmla="*/ 29689 w 195943"/>
                  <a:gd name="connsiteY3" fmla="*/ 195943 h 201881"/>
                  <a:gd name="connsiteX4" fmla="*/ 112816 w 195943"/>
                  <a:gd name="connsiteY4" fmla="*/ 201881 h 201881"/>
                  <a:gd name="connsiteX5" fmla="*/ 184068 w 195943"/>
                  <a:gd name="connsiteY5" fmla="*/ 184068 h 201881"/>
                  <a:gd name="connsiteX6" fmla="*/ 195943 w 195943"/>
                  <a:gd name="connsiteY6" fmla="*/ 148442 h 201881"/>
                  <a:gd name="connsiteX7" fmla="*/ 190006 w 195943"/>
                  <a:gd name="connsiteY7" fmla="*/ 106878 h 201881"/>
                  <a:gd name="connsiteX8" fmla="*/ 178130 w 195943"/>
                  <a:gd name="connsiteY8" fmla="*/ 35626 h 201881"/>
                  <a:gd name="connsiteX9" fmla="*/ 178130 w 195943"/>
                  <a:gd name="connsiteY9" fmla="*/ 0 h 20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943" h="201881">
                    <a:moveTo>
                      <a:pt x="0" y="0"/>
                    </a:moveTo>
                    <a:cubicBezTo>
                      <a:pt x="1979" y="33647"/>
                      <a:pt x="3768" y="67306"/>
                      <a:pt x="5938" y="100941"/>
                    </a:cubicBezTo>
                    <a:cubicBezTo>
                      <a:pt x="7727" y="128663"/>
                      <a:pt x="5138" y="157118"/>
                      <a:pt x="11876" y="184068"/>
                    </a:cubicBezTo>
                    <a:cubicBezTo>
                      <a:pt x="13607" y="190991"/>
                      <a:pt x="22661" y="194703"/>
                      <a:pt x="29689" y="195943"/>
                    </a:cubicBezTo>
                    <a:cubicBezTo>
                      <a:pt x="57046" y="200771"/>
                      <a:pt x="85107" y="199902"/>
                      <a:pt x="112816" y="201881"/>
                    </a:cubicBezTo>
                    <a:cubicBezTo>
                      <a:pt x="121823" y="200880"/>
                      <a:pt x="171857" y="203605"/>
                      <a:pt x="184068" y="184068"/>
                    </a:cubicBezTo>
                    <a:cubicBezTo>
                      <a:pt x="190702" y="173453"/>
                      <a:pt x="195943" y="148442"/>
                      <a:pt x="195943" y="148442"/>
                    </a:cubicBezTo>
                    <a:cubicBezTo>
                      <a:pt x="193964" y="134587"/>
                      <a:pt x="192307" y="120683"/>
                      <a:pt x="190006" y="106878"/>
                    </a:cubicBezTo>
                    <a:cubicBezTo>
                      <a:pt x="184635" y="74649"/>
                      <a:pt x="180903" y="71674"/>
                      <a:pt x="178130" y="35626"/>
                    </a:cubicBezTo>
                    <a:cubicBezTo>
                      <a:pt x="177219" y="23786"/>
                      <a:pt x="178130" y="11875"/>
                      <a:pt x="178130" y="0"/>
                    </a:cubicBezTo>
                  </a:path>
                </a:pathLst>
              </a:custGeom>
              <a:noFill/>
              <a:ln w="12700" cap="flat" cmpd="sng" algn="ctr">
                <a:solidFill>
                  <a:schemeClr val="bg1"/>
                </a:solidFill>
                <a:prstDash val="solid"/>
                <a:round/>
                <a:headEnd type="none" w="med" len="med"/>
                <a:tailEnd type="none" w="med" len="med"/>
              </a:ln>
              <a:effectLst/>
            </p:spPr>
            <p:txBody>
              <a:bodyPr rtlCol="0" anchor="ctr"/>
              <a:lstStyle/>
              <a:p>
                <a:pPr algn="ctr" defTabSz="914400"/>
                <a:endParaRPr lang="en-US" dirty="0">
                  <a:solidFill>
                    <a:schemeClr val="bg1"/>
                  </a:solidFill>
                </a:endParaRPr>
              </a:p>
            </p:txBody>
          </p:sp>
        </p:grpSp>
      </p:grpSp>
      <p:sp>
        <p:nvSpPr>
          <p:cNvPr id="418" name="Rectangle 417"/>
          <p:cNvSpPr/>
          <p:nvPr/>
        </p:nvSpPr>
        <p:spPr>
          <a:xfrm>
            <a:off x="3777525" y="2217987"/>
            <a:ext cx="771366" cy="230832"/>
          </a:xfrm>
          <a:prstGeom prst="rect">
            <a:avLst/>
          </a:prstGeom>
        </p:spPr>
        <p:txBody>
          <a:bodyPr wrap="none">
            <a:spAutoFit/>
          </a:bodyPr>
          <a:lstStyle/>
          <a:p>
            <a:pPr algn="ctr" defTabSz="914400"/>
            <a:r>
              <a:rPr lang="en-US" sz="900" dirty="0">
                <a:solidFill>
                  <a:schemeClr val="bg1"/>
                </a:solidFill>
                <a:latin typeface="Comic Sans MS" pitchFamily="66" charset="0"/>
              </a:rPr>
              <a:t>Replication</a:t>
            </a:r>
          </a:p>
        </p:txBody>
      </p:sp>
      <p:sp>
        <p:nvSpPr>
          <p:cNvPr id="419" name="Rectangle 418"/>
          <p:cNvSpPr/>
          <p:nvPr/>
        </p:nvSpPr>
        <p:spPr>
          <a:xfrm>
            <a:off x="5961690" y="2219789"/>
            <a:ext cx="877163" cy="230832"/>
          </a:xfrm>
          <a:prstGeom prst="rect">
            <a:avLst/>
          </a:prstGeom>
        </p:spPr>
        <p:txBody>
          <a:bodyPr wrap="none">
            <a:spAutoFit/>
          </a:bodyPr>
          <a:lstStyle/>
          <a:p>
            <a:pPr algn="ctr" defTabSz="914400"/>
            <a:r>
              <a:rPr lang="en-US" sz="900" dirty="0" smtClean="0">
                <a:solidFill>
                  <a:schemeClr val="bg1"/>
                </a:solidFill>
                <a:latin typeface="Comic Sans MS" pitchFamily="66" charset="0"/>
              </a:rPr>
              <a:t>LTR/Archive</a:t>
            </a:r>
            <a:endParaRPr lang="en-US" sz="900" dirty="0">
              <a:solidFill>
                <a:schemeClr val="bg1"/>
              </a:solidFill>
              <a:latin typeface="Comic Sans MS" pitchFamily="66" charset="0"/>
            </a:endParaRPr>
          </a:p>
        </p:txBody>
      </p:sp>
      <p:grpSp>
        <p:nvGrpSpPr>
          <p:cNvPr id="420" name="Group 419"/>
          <p:cNvGrpSpPr/>
          <p:nvPr/>
        </p:nvGrpSpPr>
        <p:grpSpPr>
          <a:xfrm rot="5400000">
            <a:off x="5119610" y="-806034"/>
            <a:ext cx="311605" cy="5227340"/>
            <a:chOff x="2591453" y="847489"/>
            <a:chExt cx="287214" cy="2335978"/>
          </a:xfrm>
          <a:noFill/>
        </p:grpSpPr>
        <p:sp>
          <p:nvSpPr>
            <p:cNvPr id="441" name="Freeform 440"/>
            <p:cNvSpPr/>
            <p:nvPr/>
          </p:nvSpPr>
          <p:spPr>
            <a:xfrm>
              <a:off x="2667000" y="965200"/>
              <a:ext cx="25400" cy="2108200"/>
            </a:xfrm>
            <a:custGeom>
              <a:avLst/>
              <a:gdLst>
                <a:gd name="connsiteX0" fmla="*/ 0 w 33867"/>
                <a:gd name="connsiteY0" fmla="*/ 0 h 2108200"/>
                <a:gd name="connsiteX1" fmla="*/ 33867 w 33867"/>
                <a:gd name="connsiteY1" fmla="*/ 905933 h 2108200"/>
                <a:gd name="connsiteX2" fmla="*/ 33867 w 33867"/>
                <a:gd name="connsiteY2" fmla="*/ 1718733 h 2108200"/>
                <a:gd name="connsiteX3" fmla="*/ 25400 w 33867"/>
                <a:gd name="connsiteY3" fmla="*/ 2108200 h 2108200"/>
                <a:gd name="connsiteX0" fmla="*/ 0 w 33867"/>
                <a:gd name="connsiteY0" fmla="*/ 0 h 2108200"/>
                <a:gd name="connsiteX1" fmla="*/ 16283 w 33867"/>
                <a:gd name="connsiteY1" fmla="*/ 911794 h 2108200"/>
                <a:gd name="connsiteX2" fmla="*/ 33867 w 33867"/>
                <a:gd name="connsiteY2" fmla="*/ 1718733 h 2108200"/>
                <a:gd name="connsiteX3" fmla="*/ 25400 w 33867"/>
                <a:gd name="connsiteY3" fmla="*/ 2108200 h 2108200"/>
                <a:gd name="connsiteX0" fmla="*/ 0 w 25400"/>
                <a:gd name="connsiteY0" fmla="*/ 0 h 2108200"/>
                <a:gd name="connsiteX1" fmla="*/ 16283 w 25400"/>
                <a:gd name="connsiteY1" fmla="*/ 911794 h 2108200"/>
                <a:gd name="connsiteX2" fmla="*/ 10421 w 25400"/>
                <a:gd name="connsiteY2" fmla="*/ 1718733 h 2108200"/>
                <a:gd name="connsiteX3" fmla="*/ 25400 w 25400"/>
                <a:gd name="connsiteY3" fmla="*/ 2108200 h 2108200"/>
              </a:gdLst>
              <a:ahLst/>
              <a:cxnLst>
                <a:cxn ang="0">
                  <a:pos x="connsiteX0" y="connsiteY0"/>
                </a:cxn>
                <a:cxn ang="0">
                  <a:pos x="connsiteX1" y="connsiteY1"/>
                </a:cxn>
                <a:cxn ang="0">
                  <a:pos x="connsiteX2" y="connsiteY2"/>
                </a:cxn>
                <a:cxn ang="0">
                  <a:pos x="connsiteX3" y="connsiteY3"/>
                </a:cxn>
              </a:cxnLst>
              <a:rect l="l" t="t" r="r" b="b"/>
              <a:pathLst>
                <a:path w="25400" h="2108200">
                  <a:moveTo>
                    <a:pt x="0" y="0"/>
                  </a:moveTo>
                  <a:lnTo>
                    <a:pt x="16283" y="911794"/>
                  </a:lnTo>
                  <a:lnTo>
                    <a:pt x="10421" y="1718733"/>
                  </a:lnTo>
                  <a:lnTo>
                    <a:pt x="25400" y="2108200"/>
                  </a:lnTo>
                </a:path>
              </a:pathLst>
            </a:custGeom>
            <a:grpFill/>
            <a:ln w="19050" cap="flat" cmpd="sng" algn="ctr">
              <a:solidFill>
                <a:schemeClr val="bg1"/>
              </a:solidFill>
              <a:prstDash val="solid"/>
              <a:round/>
              <a:headEnd type="none" w="med" len="med"/>
              <a:tailEnd type="none" w="med" len="med"/>
            </a:ln>
            <a:effectLst/>
          </p:spPr>
          <p:txBody>
            <a:bodyPr rtlCol="0" anchor="ctr"/>
            <a:lstStyle/>
            <a:p>
              <a:pPr algn="ctr" defTabSz="914400"/>
              <a:endParaRPr lang="en-US" dirty="0">
                <a:solidFill>
                  <a:schemeClr val="bg1"/>
                </a:solidFill>
              </a:endParaRPr>
            </a:p>
          </p:txBody>
        </p:sp>
        <p:sp>
          <p:nvSpPr>
            <p:cNvPr id="442" name="Freeform 441"/>
            <p:cNvSpPr/>
            <p:nvPr/>
          </p:nvSpPr>
          <p:spPr>
            <a:xfrm>
              <a:off x="2810933" y="982133"/>
              <a:ext cx="8467" cy="2082800"/>
            </a:xfrm>
            <a:custGeom>
              <a:avLst/>
              <a:gdLst>
                <a:gd name="connsiteX0" fmla="*/ 0 w 8467"/>
                <a:gd name="connsiteY0" fmla="*/ 0 h 2082800"/>
                <a:gd name="connsiteX1" fmla="*/ 8467 w 8467"/>
                <a:gd name="connsiteY1" fmla="*/ 795867 h 2082800"/>
                <a:gd name="connsiteX2" fmla="*/ 0 w 8467"/>
                <a:gd name="connsiteY2" fmla="*/ 1380067 h 2082800"/>
                <a:gd name="connsiteX3" fmla="*/ 8467 w 8467"/>
                <a:gd name="connsiteY3" fmla="*/ 1964267 h 2082800"/>
                <a:gd name="connsiteX4" fmla="*/ 8467 w 8467"/>
                <a:gd name="connsiteY4" fmla="*/ 2082800 h 208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7" h="2082800">
                  <a:moveTo>
                    <a:pt x="0" y="0"/>
                  </a:moveTo>
                  <a:cubicBezTo>
                    <a:pt x="2822" y="265289"/>
                    <a:pt x="5645" y="530578"/>
                    <a:pt x="8467" y="795867"/>
                  </a:cubicBezTo>
                  <a:lnTo>
                    <a:pt x="0" y="1380067"/>
                  </a:lnTo>
                  <a:lnTo>
                    <a:pt x="8467" y="1964267"/>
                  </a:lnTo>
                  <a:lnTo>
                    <a:pt x="8467" y="2082800"/>
                  </a:lnTo>
                </a:path>
              </a:pathLst>
            </a:custGeom>
            <a:grpFill/>
            <a:ln w="19050" cap="flat" cmpd="sng" algn="ctr">
              <a:solidFill>
                <a:schemeClr val="bg1"/>
              </a:solidFill>
              <a:prstDash val="solid"/>
              <a:round/>
              <a:headEnd type="none" w="med" len="med"/>
              <a:tailEnd type="none" w="med" len="med"/>
            </a:ln>
            <a:effectLst/>
          </p:spPr>
          <p:txBody>
            <a:bodyPr rtlCol="0" anchor="ctr"/>
            <a:lstStyle/>
            <a:p>
              <a:pPr algn="ctr" defTabSz="914400"/>
              <a:endParaRPr lang="en-US" dirty="0">
                <a:solidFill>
                  <a:schemeClr val="bg1"/>
                </a:solidFill>
              </a:endParaRPr>
            </a:p>
          </p:txBody>
        </p:sp>
        <p:sp>
          <p:nvSpPr>
            <p:cNvPr id="443" name="Freeform 442"/>
            <p:cNvSpPr/>
            <p:nvPr/>
          </p:nvSpPr>
          <p:spPr>
            <a:xfrm>
              <a:off x="2591453" y="847489"/>
              <a:ext cx="278748" cy="149108"/>
            </a:xfrm>
            <a:custGeom>
              <a:avLst/>
              <a:gdLst>
                <a:gd name="connsiteX0" fmla="*/ 101600 w 296333"/>
                <a:gd name="connsiteY0" fmla="*/ 118534 h 135467"/>
                <a:gd name="connsiteX1" fmla="*/ 0 w 296333"/>
                <a:gd name="connsiteY1" fmla="*/ 118534 h 135467"/>
                <a:gd name="connsiteX2" fmla="*/ 177800 w 296333"/>
                <a:gd name="connsiteY2" fmla="*/ 0 h 135467"/>
                <a:gd name="connsiteX3" fmla="*/ 296333 w 296333"/>
                <a:gd name="connsiteY3" fmla="*/ 135467 h 135467"/>
                <a:gd name="connsiteX4" fmla="*/ 237066 w 296333"/>
                <a:gd name="connsiteY4" fmla="*/ 135467 h 135467"/>
                <a:gd name="connsiteX0" fmla="*/ 101600 w 296333"/>
                <a:gd name="connsiteY0" fmla="*/ 126178 h 143111"/>
                <a:gd name="connsiteX1" fmla="*/ 0 w 296333"/>
                <a:gd name="connsiteY1" fmla="*/ 126178 h 143111"/>
                <a:gd name="connsiteX2" fmla="*/ 154354 w 296333"/>
                <a:gd name="connsiteY2" fmla="*/ 0 h 143111"/>
                <a:gd name="connsiteX3" fmla="*/ 296333 w 296333"/>
                <a:gd name="connsiteY3" fmla="*/ 143111 h 143111"/>
                <a:gd name="connsiteX4" fmla="*/ 237066 w 296333"/>
                <a:gd name="connsiteY4" fmla="*/ 143111 h 143111"/>
                <a:gd name="connsiteX0" fmla="*/ 84015 w 278748"/>
                <a:gd name="connsiteY0" fmla="*/ 126178 h 149108"/>
                <a:gd name="connsiteX1" fmla="*/ 0 w 278748"/>
                <a:gd name="connsiteY1" fmla="*/ 149108 h 149108"/>
                <a:gd name="connsiteX2" fmla="*/ 136769 w 278748"/>
                <a:gd name="connsiteY2" fmla="*/ 0 h 149108"/>
                <a:gd name="connsiteX3" fmla="*/ 278748 w 278748"/>
                <a:gd name="connsiteY3" fmla="*/ 143111 h 149108"/>
                <a:gd name="connsiteX4" fmla="*/ 219481 w 278748"/>
                <a:gd name="connsiteY4" fmla="*/ 143111 h 149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748" h="149108">
                  <a:moveTo>
                    <a:pt x="84015" y="126178"/>
                  </a:moveTo>
                  <a:lnTo>
                    <a:pt x="0" y="149108"/>
                  </a:lnTo>
                  <a:lnTo>
                    <a:pt x="136769" y="0"/>
                  </a:lnTo>
                  <a:lnTo>
                    <a:pt x="278748" y="143111"/>
                  </a:lnTo>
                  <a:lnTo>
                    <a:pt x="219481" y="143111"/>
                  </a:lnTo>
                </a:path>
              </a:pathLst>
            </a:custGeom>
            <a:grpFill/>
            <a:ln w="19050" cap="flat" cmpd="sng" algn="ctr">
              <a:solidFill>
                <a:schemeClr val="bg1"/>
              </a:solidFill>
              <a:prstDash val="solid"/>
              <a:round/>
              <a:headEnd type="none" w="med" len="med"/>
              <a:tailEnd type="none" w="med" len="med"/>
            </a:ln>
            <a:effectLst/>
          </p:spPr>
          <p:txBody>
            <a:bodyPr rtlCol="0" anchor="ctr"/>
            <a:lstStyle/>
            <a:p>
              <a:pPr algn="ctr" defTabSz="914400"/>
              <a:endParaRPr lang="en-US" dirty="0">
                <a:solidFill>
                  <a:schemeClr val="bg1"/>
                </a:solidFill>
              </a:endParaRPr>
            </a:p>
          </p:txBody>
        </p:sp>
        <p:sp>
          <p:nvSpPr>
            <p:cNvPr id="444" name="Freeform 443"/>
            <p:cNvSpPr/>
            <p:nvPr/>
          </p:nvSpPr>
          <p:spPr>
            <a:xfrm>
              <a:off x="2624667" y="3056467"/>
              <a:ext cx="254000" cy="127000"/>
            </a:xfrm>
            <a:custGeom>
              <a:avLst/>
              <a:gdLst>
                <a:gd name="connsiteX0" fmla="*/ 76200 w 254000"/>
                <a:gd name="connsiteY0" fmla="*/ 0 h 127000"/>
                <a:gd name="connsiteX1" fmla="*/ 0 w 254000"/>
                <a:gd name="connsiteY1" fmla="*/ 0 h 127000"/>
                <a:gd name="connsiteX2" fmla="*/ 143933 w 254000"/>
                <a:gd name="connsiteY2" fmla="*/ 127000 h 127000"/>
                <a:gd name="connsiteX3" fmla="*/ 254000 w 254000"/>
                <a:gd name="connsiteY3" fmla="*/ 16933 h 127000"/>
                <a:gd name="connsiteX4" fmla="*/ 186266 w 254000"/>
                <a:gd name="connsiteY4" fmla="*/ 8466 h 12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000" h="127000">
                  <a:moveTo>
                    <a:pt x="76200" y="0"/>
                  </a:moveTo>
                  <a:lnTo>
                    <a:pt x="0" y="0"/>
                  </a:lnTo>
                  <a:lnTo>
                    <a:pt x="143933" y="127000"/>
                  </a:lnTo>
                  <a:lnTo>
                    <a:pt x="254000" y="16933"/>
                  </a:lnTo>
                  <a:lnTo>
                    <a:pt x="186266" y="8466"/>
                  </a:lnTo>
                </a:path>
              </a:pathLst>
            </a:custGeom>
            <a:grpFill/>
            <a:ln w="19050" cap="flat" cmpd="sng" algn="ctr">
              <a:solidFill>
                <a:schemeClr val="bg1"/>
              </a:solidFill>
              <a:prstDash val="solid"/>
              <a:round/>
              <a:headEnd type="none" w="med" len="med"/>
              <a:tailEnd type="none" w="med" len="med"/>
            </a:ln>
            <a:effectLst/>
          </p:spPr>
          <p:txBody>
            <a:bodyPr rtlCol="0" anchor="ctr"/>
            <a:lstStyle/>
            <a:p>
              <a:pPr algn="ctr" defTabSz="914400"/>
              <a:endParaRPr lang="en-US" dirty="0">
                <a:solidFill>
                  <a:schemeClr val="bg1"/>
                </a:solidFill>
              </a:endParaRPr>
            </a:p>
          </p:txBody>
        </p:sp>
      </p:grpSp>
      <p:sp>
        <p:nvSpPr>
          <p:cNvPr id="421" name="TextBox 420"/>
          <p:cNvSpPr txBox="1"/>
          <p:nvPr/>
        </p:nvSpPr>
        <p:spPr>
          <a:xfrm>
            <a:off x="3493224" y="1693415"/>
            <a:ext cx="3471512" cy="246221"/>
          </a:xfrm>
          <a:prstGeom prst="rect">
            <a:avLst/>
          </a:prstGeom>
          <a:noFill/>
          <a:ln>
            <a:noFill/>
          </a:ln>
        </p:spPr>
        <p:txBody>
          <a:bodyPr wrap="square" rtlCol="0">
            <a:spAutoFit/>
          </a:bodyPr>
          <a:lstStyle/>
          <a:p>
            <a:pPr algn="ctr" defTabSz="914400"/>
            <a:r>
              <a:rPr lang="en-US" sz="1000" b="1" spc="300" dirty="0">
                <a:solidFill>
                  <a:schemeClr val="bg1"/>
                </a:solidFill>
                <a:latin typeface="Comic Sans MS" pitchFamily="66" charset="0"/>
              </a:rPr>
              <a:t>RTO &amp; RPO</a:t>
            </a:r>
          </a:p>
        </p:txBody>
      </p:sp>
      <p:sp>
        <p:nvSpPr>
          <p:cNvPr id="422" name="Rectangle 421"/>
          <p:cNvSpPr/>
          <p:nvPr/>
        </p:nvSpPr>
        <p:spPr>
          <a:xfrm rot="21443070">
            <a:off x="3094088" y="1472947"/>
            <a:ext cx="899092" cy="230832"/>
          </a:xfrm>
          <a:prstGeom prst="rect">
            <a:avLst/>
          </a:prstGeom>
        </p:spPr>
        <p:txBody>
          <a:bodyPr wrap="square">
            <a:spAutoFit/>
          </a:bodyPr>
          <a:lstStyle/>
          <a:p>
            <a:pPr algn="ctr" defTabSz="914400"/>
            <a:r>
              <a:rPr lang="en-US" sz="900" dirty="0">
                <a:solidFill>
                  <a:schemeClr val="bg1"/>
                </a:solidFill>
                <a:latin typeface="Comic Sans MS" pitchFamily="66" charset="0"/>
              </a:rPr>
              <a:t>On-Prem</a:t>
            </a:r>
          </a:p>
        </p:txBody>
      </p:sp>
      <p:grpSp>
        <p:nvGrpSpPr>
          <p:cNvPr id="423" name="Group 422"/>
          <p:cNvGrpSpPr/>
          <p:nvPr/>
        </p:nvGrpSpPr>
        <p:grpSpPr>
          <a:xfrm>
            <a:off x="3448596" y="1205421"/>
            <a:ext cx="186900" cy="292454"/>
            <a:chOff x="1470034" y="1916607"/>
            <a:chExt cx="135705" cy="276838"/>
          </a:xfrm>
        </p:grpSpPr>
        <p:sp>
          <p:nvSpPr>
            <p:cNvPr id="435" name="Freeform 434"/>
            <p:cNvSpPr/>
            <p:nvPr/>
          </p:nvSpPr>
          <p:spPr>
            <a:xfrm>
              <a:off x="1470034" y="1916607"/>
              <a:ext cx="135705" cy="276838"/>
            </a:xfrm>
            <a:custGeom>
              <a:avLst/>
              <a:gdLst>
                <a:gd name="connsiteX0" fmla="*/ 0 w 163852"/>
                <a:gd name="connsiteY0" fmla="*/ 0 h 298634"/>
                <a:gd name="connsiteX1" fmla="*/ 163852 w 163852"/>
                <a:gd name="connsiteY1" fmla="*/ 0 h 298634"/>
                <a:gd name="connsiteX2" fmla="*/ 155924 w 163852"/>
                <a:gd name="connsiteY2" fmla="*/ 290705 h 298634"/>
                <a:gd name="connsiteX3" fmla="*/ 42285 w 163852"/>
                <a:gd name="connsiteY3" fmla="*/ 298634 h 298634"/>
                <a:gd name="connsiteX4" fmla="*/ 0 w 163852"/>
                <a:gd name="connsiteY4" fmla="*/ 0 h 298634"/>
                <a:gd name="connsiteX0" fmla="*/ 0 w 163852"/>
                <a:gd name="connsiteY0" fmla="*/ 0 h 306563"/>
                <a:gd name="connsiteX1" fmla="*/ 163852 w 163852"/>
                <a:gd name="connsiteY1" fmla="*/ 0 h 306563"/>
                <a:gd name="connsiteX2" fmla="*/ 155924 w 163852"/>
                <a:gd name="connsiteY2" fmla="*/ 290705 h 306563"/>
                <a:gd name="connsiteX3" fmla="*/ 10572 w 163852"/>
                <a:gd name="connsiteY3" fmla="*/ 306563 h 306563"/>
                <a:gd name="connsiteX4" fmla="*/ 0 w 163852"/>
                <a:gd name="connsiteY4" fmla="*/ 0 h 306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52" h="306563">
                  <a:moveTo>
                    <a:pt x="0" y="0"/>
                  </a:moveTo>
                  <a:lnTo>
                    <a:pt x="163852" y="0"/>
                  </a:lnTo>
                  <a:lnTo>
                    <a:pt x="155924" y="290705"/>
                  </a:lnTo>
                  <a:lnTo>
                    <a:pt x="10572" y="306563"/>
                  </a:lnTo>
                  <a:lnTo>
                    <a:pt x="0" y="0"/>
                  </a:lnTo>
                  <a:close/>
                </a:path>
              </a:pathLst>
            </a:custGeom>
            <a:no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dirty="0">
                <a:solidFill>
                  <a:schemeClr val="bg1"/>
                </a:solidFill>
              </a:endParaRPr>
            </a:p>
          </p:txBody>
        </p:sp>
        <p:sp>
          <p:nvSpPr>
            <p:cNvPr id="436" name="Freeform 435"/>
            <p:cNvSpPr/>
            <p:nvPr/>
          </p:nvSpPr>
          <p:spPr>
            <a:xfrm>
              <a:off x="1491923" y="1940894"/>
              <a:ext cx="39397" cy="41286"/>
            </a:xfrm>
            <a:custGeom>
              <a:avLst/>
              <a:gdLst>
                <a:gd name="connsiteX0" fmla="*/ 0 w 50212"/>
                <a:gd name="connsiteY0" fmla="*/ 0 h 66070"/>
                <a:gd name="connsiteX1" fmla="*/ 0 w 50212"/>
                <a:gd name="connsiteY1" fmla="*/ 66070 h 66070"/>
                <a:gd name="connsiteX2" fmla="*/ 42284 w 50212"/>
                <a:gd name="connsiteY2" fmla="*/ 63427 h 66070"/>
                <a:gd name="connsiteX3" fmla="*/ 50212 w 50212"/>
                <a:gd name="connsiteY3" fmla="*/ 7929 h 66070"/>
                <a:gd name="connsiteX4" fmla="*/ 0 w 50212"/>
                <a:gd name="connsiteY4" fmla="*/ 0 h 66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12" h="66070">
                  <a:moveTo>
                    <a:pt x="0" y="0"/>
                  </a:moveTo>
                  <a:lnTo>
                    <a:pt x="0" y="66070"/>
                  </a:lnTo>
                  <a:lnTo>
                    <a:pt x="42284" y="63427"/>
                  </a:lnTo>
                  <a:lnTo>
                    <a:pt x="50212" y="7929"/>
                  </a:lnTo>
                  <a:lnTo>
                    <a:pt x="0" y="0"/>
                  </a:lnTo>
                  <a:close/>
                </a:path>
              </a:pathLst>
            </a:custGeom>
            <a:no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dirty="0">
                <a:solidFill>
                  <a:schemeClr val="bg1"/>
                </a:solidFill>
              </a:endParaRPr>
            </a:p>
          </p:txBody>
        </p:sp>
        <p:sp>
          <p:nvSpPr>
            <p:cNvPr id="437" name="Freeform 436"/>
            <p:cNvSpPr/>
            <p:nvPr/>
          </p:nvSpPr>
          <p:spPr>
            <a:xfrm>
              <a:off x="1491922" y="2020162"/>
              <a:ext cx="37865" cy="41305"/>
            </a:xfrm>
            <a:custGeom>
              <a:avLst/>
              <a:gdLst>
                <a:gd name="connsiteX0" fmla="*/ 0 w 50212"/>
                <a:gd name="connsiteY0" fmla="*/ 0 h 66070"/>
                <a:gd name="connsiteX1" fmla="*/ 0 w 50212"/>
                <a:gd name="connsiteY1" fmla="*/ 66070 h 66070"/>
                <a:gd name="connsiteX2" fmla="*/ 42284 w 50212"/>
                <a:gd name="connsiteY2" fmla="*/ 63427 h 66070"/>
                <a:gd name="connsiteX3" fmla="*/ 50212 w 50212"/>
                <a:gd name="connsiteY3" fmla="*/ 7929 h 66070"/>
                <a:gd name="connsiteX4" fmla="*/ 0 w 50212"/>
                <a:gd name="connsiteY4" fmla="*/ 0 h 66070"/>
                <a:gd name="connsiteX0" fmla="*/ 0 w 50212"/>
                <a:gd name="connsiteY0" fmla="*/ 7927 h 73997"/>
                <a:gd name="connsiteX1" fmla="*/ 0 w 50212"/>
                <a:gd name="connsiteY1" fmla="*/ 73997 h 73997"/>
                <a:gd name="connsiteX2" fmla="*/ 42284 w 50212"/>
                <a:gd name="connsiteY2" fmla="*/ 71354 h 73997"/>
                <a:gd name="connsiteX3" fmla="*/ 50212 w 50212"/>
                <a:gd name="connsiteY3" fmla="*/ 0 h 73997"/>
                <a:gd name="connsiteX4" fmla="*/ 0 w 50212"/>
                <a:gd name="connsiteY4" fmla="*/ 7927 h 73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12" h="73997">
                  <a:moveTo>
                    <a:pt x="0" y="7927"/>
                  </a:moveTo>
                  <a:lnTo>
                    <a:pt x="0" y="73997"/>
                  </a:lnTo>
                  <a:lnTo>
                    <a:pt x="42284" y="71354"/>
                  </a:lnTo>
                  <a:lnTo>
                    <a:pt x="50212" y="0"/>
                  </a:lnTo>
                  <a:lnTo>
                    <a:pt x="0" y="7927"/>
                  </a:lnTo>
                  <a:close/>
                </a:path>
              </a:pathLst>
            </a:custGeom>
            <a:no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dirty="0">
                <a:solidFill>
                  <a:schemeClr val="bg1"/>
                </a:solidFill>
              </a:endParaRPr>
            </a:p>
          </p:txBody>
        </p:sp>
        <p:sp>
          <p:nvSpPr>
            <p:cNvPr id="438" name="Freeform 437"/>
            <p:cNvSpPr/>
            <p:nvPr/>
          </p:nvSpPr>
          <p:spPr>
            <a:xfrm flipV="1">
              <a:off x="1550655" y="1943188"/>
              <a:ext cx="37865" cy="41286"/>
            </a:xfrm>
            <a:custGeom>
              <a:avLst/>
              <a:gdLst>
                <a:gd name="connsiteX0" fmla="*/ 0 w 50212"/>
                <a:gd name="connsiteY0" fmla="*/ 0 h 66070"/>
                <a:gd name="connsiteX1" fmla="*/ 0 w 50212"/>
                <a:gd name="connsiteY1" fmla="*/ 66070 h 66070"/>
                <a:gd name="connsiteX2" fmla="*/ 42284 w 50212"/>
                <a:gd name="connsiteY2" fmla="*/ 63427 h 66070"/>
                <a:gd name="connsiteX3" fmla="*/ 50212 w 50212"/>
                <a:gd name="connsiteY3" fmla="*/ 7929 h 66070"/>
                <a:gd name="connsiteX4" fmla="*/ 0 w 50212"/>
                <a:gd name="connsiteY4" fmla="*/ 0 h 66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12" h="66070">
                  <a:moveTo>
                    <a:pt x="0" y="0"/>
                  </a:moveTo>
                  <a:lnTo>
                    <a:pt x="0" y="66070"/>
                  </a:lnTo>
                  <a:lnTo>
                    <a:pt x="42284" y="63427"/>
                  </a:lnTo>
                  <a:lnTo>
                    <a:pt x="50212" y="7929"/>
                  </a:lnTo>
                  <a:lnTo>
                    <a:pt x="0" y="0"/>
                  </a:lnTo>
                  <a:close/>
                </a:path>
              </a:pathLst>
            </a:custGeom>
            <a:no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dirty="0">
                <a:solidFill>
                  <a:schemeClr val="bg1"/>
                </a:solidFill>
              </a:endParaRPr>
            </a:p>
          </p:txBody>
        </p:sp>
        <p:sp>
          <p:nvSpPr>
            <p:cNvPr id="439" name="Freeform 438"/>
            <p:cNvSpPr/>
            <p:nvPr/>
          </p:nvSpPr>
          <p:spPr>
            <a:xfrm>
              <a:off x="1511622" y="2116906"/>
              <a:ext cx="46953" cy="66732"/>
            </a:xfrm>
            <a:custGeom>
              <a:avLst/>
              <a:gdLst>
                <a:gd name="connsiteX0" fmla="*/ 0 w 50212"/>
                <a:gd name="connsiteY0" fmla="*/ 0 h 66070"/>
                <a:gd name="connsiteX1" fmla="*/ 0 w 50212"/>
                <a:gd name="connsiteY1" fmla="*/ 66070 h 66070"/>
                <a:gd name="connsiteX2" fmla="*/ 42284 w 50212"/>
                <a:gd name="connsiteY2" fmla="*/ 63427 h 66070"/>
                <a:gd name="connsiteX3" fmla="*/ 50212 w 50212"/>
                <a:gd name="connsiteY3" fmla="*/ 7929 h 66070"/>
                <a:gd name="connsiteX4" fmla="*/ 0 w 50212"/>
                <a:gd name="connsiteY4" fmla="*/ 0 h 66070"/>
                <a:gd name="connsiteX0" fmla="*/ 0 w 50212"/>
                <a:gd name="connsiteY0" fmla="*/ 7927 h 73997"/>
                <a:gd name="connsiteX1" fmla="*/ 0 w 50212"/>
                <a:gd name="connsiteY1" fmla="*/ 73997 h 73997"/>
                <a:gd name="connsiteX2" fmla="*/ 42284 w 50212"/>
                <a:gd name="connsiteY2" fmla="*/ 71354 h 73997"/>
                <a:gd name="connsiteX3" fmla="*/ 50212 w 50212"/>
                <a:gd name="connsiteY3" fmla="*/ 0 h 73997"/>
                <a:gd name="connsiteX4" fmla="*/ 0 w 50212"/>
                <a:gd name="connsiteY4" fmla="*/ 7927 h 73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12" h="73997">
                  <a:moveTo>
                    <a:pt x="0" y="7927"/>
                  </a:moveTo>
                  <a:lnTo>
                    <a:pt x="0" y="73997"/>
                  </a:lnTo>
                  <a:lnTo>
                    <a:pt x="42284" y="71354"/>
                  </a:lnTo>
                  <a:lnTo>
                    <a:pt x="50212" y="0"/>
                  </a:lnTo>
                  <a:lnTo>
                    <a:pt x="0" y="7927"/>
                  </a:lnTo>
                  <a:close/>
                </a:path>
              </a:pathLst>
            </a:custGeom>
            <a:no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dirty="0">
                <a:solidFill>
                  <a:schemeClr val="bg1"/>
                </a:solidFill>
              </a:endParaRPr>
            </a:p>
          </p:txBody>
        </p:sp>
        <p:sp>
          <p:nvSpPr>
            <p:cNvPr id="440" name="Freeform 439"/>
            <p:cNvSpPr/>
            <p:nvPr/>
          </p:nvSpPr>
          <p:spPr>
            <a:xfrm flipH="1">
              <a:off x="1546563" y="2023461"/>
              <a:ext cx="37865" cy="41286"/>
            </a:xfrm>
            <a:custGeom>
              <a:avLst/>
              <a:gdLst>
                <a:gd name="connsiteX0" fmla="*/ 0 w 50212"/>
                <a:gd name="connsiteY0" fmla="*/ 0 h 66070"/>
                <a:gd name="connsiteX1" fmla="*/ 0 w 50212"/>
                <a:gd name="connsiteY1" fmla="*/ 66070 h 66070"/>
                <a:gd name="connsiteX2" fmla="*/ 42284 w 50212"/>
                <a:gd name="connsiteY2" fmla="*/ 63427 h 66070"/>
                <a:gd name="connsiteX3" fmla="*/ 50212 w 50212"/>
                <a:gd name="connsiteY3" fmla="*/ 7929 h 66070"/>
                <a:gd name="connsiteX4" fmla="*/ 0 w 50212"/>
                <a:gd name="connsiteY4" fmla="*/ 0 h 66070"/>
                <a:gd name="connsiteX0" fmla="*/ 0 w 50212"/>
                <a:gd name="connsiteY0" fmla="*/ 7927 h 73997"/>
                <a:gd name="connsiteX1" fmla="*/ 0 w 50212"/>
                <a:gd name="connsiteY1" fmla="*/ 73997 h 73997"/>
                <a:gd name="connsiteX2" fmla="*/ 42284 w 50212"/>
                <a:gd name="connsiteY2" fmla="*/ 71354 h 73997"/>
                <a:gd name="connsiteX3" fmla="*/ 50212 w 50212"/>
                <a:gd name="connsiteY3" fmla="*/ 0 h 73997"/>
                <a:gd name="connsiteX4" fmla="*/ 0 w 50212"/>
                <a:gd name="connsiteY4" fmla="*/ 7927 h 73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12" h="73997">
                  <a:moveTo>
                    <a:pt x="0" y="7927"/>
                  </a:moveTo>
                  <a:lnTo>
                    <a:pt x="0" y="73997"/>
                  </a:lnTo>
                  <a:lnTo>
                    <a:pt x="42284" y="71354"/>
                  </a:lnTo>
                  <a:lnTo>
                    <a:pt x="50212" y="0"/>
                  </a:lnTo>
                  <a:lnTo>
                    <a:pt x="0" y="7927"/>
                  </a:lnTo>
                  <a:close/>
                </a:path>
              </a:pathLst>
            </a:custGeom>
            <a:no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dirty="0">
                <a:solidFill>
                  <a:schemeClr val="bg1"/>
                </a:solidFill>
              </a:endParaRPr>
            </a:p>
          </p:txBody>
        </p:sp>
      </p:grpSp>
      <p:grpSp>
        <p:nvGrpSpPr>
          <p:cNvPr id="424" name="Group 423"/>
          <p:cNvGrpSpPr/>
          <p:nvPr/>
        </p:nvGrpSpPr>
        <p:grpSpPr>
          <a:xfrm>
            <a:off x="4232798" y="1265765"/>
            <a:ext cx="230773" cy="131543"/>
            <a:chOff x="2120395" y="1973729"/>
            <a:chExt cx="167560" cy="124519"/>
          </a:xfrm>
        </p:grpSpPr>
        <p:sp>
          <p:nvSpPr>
            <p:cNvPr id="433" name="Rounded Rectangle 432"/>
            <p:cNvSpPr/>
            <p:nvPr/>
          </p:nvSpPr>
          <p:spPr>
            <a:xfrm>
              <a:off x="2120395" y="1973729"/>
              <a:ext cx="110479" cy="92297"/>
            </a:xfrm>
            <a:prstGeom prst="roundRect">
              <a:avLst/>
            </a:prstGeom>
            <a:no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dirty="0">
                <a:solidFill>
                  <a:schemeClr val="bg1"/>
                </a:solidFill>
              </a:endParaRPr>
            </a:p>
          </p:txBody>
        </p:sp>
        <p:sp>
          <p:nvSpPr>
            <p:cNvPr id="434" name="Rounded Rectangle 433"/>
            <p:cNvSpPr/>
            <p:nvPr/>
          </p:nvSpPr>
          <p:spPr>
            <a:xfrm>
              <a:off x="2177476" y="2005951"/>
              <a:ext cx="110479" cy="92297"/>
            </a:xfrm>
            <a:prstGeom prst="roundRect">
              <a:avLst/>
            </a:prstGeom>
            <a:noFill/>
            <a:ln w="12700" cmpd="sng">
              <a:solidFill>
                <a:schemeClr val="bg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dirty="0">
                <a:solidFill>
                  <a:schemeClr val="bg1"/>
                </a:solidFill>
              </a:endParaRPr>
            </a:p>
          </p:txBody>
        </p:sp>
      </p:grpSp>
      <p:sp>
        <p:nvSpPr>
          <p:cNvPr id="425" name="Rectangle 424"/>
          <p:cNvSpPr/>
          <p:nvPr/>
        </p:nvSpPr>
        <p:spPr>
          <a:xfrm>
            <a:off x="1881238" y="1242438"/>
            <a:ext cx="849913" cy="369332"/>
          </a:xfrm>
          <a:prstGeom prst="rect">
            <a:avLst/>
          </a:prstGeom>
        </p:spPr>
        <p:txBody>
          <a:bodyPr wrap="none">
            <a:spAutoFit/>
          </a:bodyPr>
          <a:lstStyle/>
          <a:p>
            <a:pPr algn="ctr" defTabSz="914400"/>
            <a:r>
              <a:rPr lang="en-US" sz="900" dirty="0">
                <a:solidFill>
                  <a:schemeClr val="bg1"/>
                </a:solidFill>
                <a:latin typeface="Comic Sans MS" pitchFamily="66" charset="0"/>
              </a:rPr>
              <a:t>Consumption</a:t>
            </a:r>
          </a:p>
          <a:p>
            <a:pPr algn="ctr" defTabSz="914400"/>
            <a:r>
              <a:rPr lang="en-US" sz="900" dirty="0">
                <a:solidFill>
                  <a:schemeClr val="bg1"/>
                </a:solidFill>
                <a:latin typeface="Comic Sans MS" pitchFamily="66" charset="0"/>
              </a:rPr>
              <a:t>Models</a:t>
            </a:r>
          </a:p>
        </p:txBody>
      </p:sp>
      <p:sp>
        <p:nvSpPr>
          <p:cNvPr id="426" name="Rectangle 425"/>
          <p:cNvSpPr/>
          <p:nvPr/>
        </p:nvSpPr>
        <p:spPr>
          <a:xfrm rot="21063475">
            <a:off x="6148572" y="1290303"/>
            <a:ext cx="350097" cy="169277"/>
          </a:xfrm>
          <a:prstGeom prst="rect">
            <a:avLst/>
          </a:prstGeom>
          <a:ln>
            <a:noFill/>
          </a:ln>
        </p:spPr>
        <p:txBody>
          <a:bodyPr wrap="none">
            <a:spAutoFit/>
          </a:bodyPr>
          <a:lstStyle/>
          <a:p>
            <a:pPr marL="4763" algn="ctr" defTabSz="914400"/>
            <a:r>
              <a:rPr lang="en-US" sz="500" dirty="0">
                <a:solidFill>
                  <a:schemeClr val="bg1"/>
                </a:solidFill>
                <a:latin typeface="Comic Sans MS" pitchFamily="66" charset="0"/>
              </a:rPr>
              <a:t>Cloud</a:t>
            </a:r>
          </a:p>
        </p:txBody>
      </p:sp>
      <p:grpSp>
        <p:nvGrpSpPr>
          <p:cNvPr id="427" name="Group 426"/>
          <p:cNvGrpSpPr/>
          <p:nvPr/>
        </p:nvGrpSpPr>
        <p:grpSpPr>
          <a:xfrm>
            <a:off x="2952972" y="2137255"/>
            <a:ext cx="861167" cy="346060"/>
            <a:chOff x="3112115" y="2427161"/>
            <a:chExt cx="608846" cy="318972"/>
          </a:xfrm>
        </p:grpSpPr>
        <p:sp>
          <p:nvSpPr>
            <p:cNvPr id="431" name="Rectangle 430"/>
            <p:cNvSpPr/>
            <p:nvPr/>
          </p:nvSpPr>
          <p:spPr>
            <a:xfrm rot="21203766">
              <a:off x="3112115" y="2427161"/>
              <a:ext cx="536289" cy="212763"/>
            </a:xfrm>
            <a:prstGeom prst="rect">
              <a:avLst/>
            </a:prstGeom>
          </p:spPr>
          <p:txBody>
            <a:bodyPr wrap="none">
              <a:spAutoFit/>
            </a:bodyPr>
            <a:lstStyle/>
            <a:p>
              <a:pPr algn="ctr" defTabSz="914400"/>
              <a:r>
                <a:rPr lang="en-US" sz="900" dirty="0">
                  <a:solidFill>
                    <a:schemeClr val="bg1"/>
                  </a:solidFill>
                  <a:latin typeface="Comic Sans MS" pitchFamily="66" charset="0"/>
                </a:rPr>
                <a:t>Continuous</a:t>
              </a:r>
            </a:p>
          </p:txBody>
        </p:sp>
        <p:sp>
          <p:nvSpPr>
            <p:cNvPr id="432" name="Rectangle 431"/>
            <p:cNvSpPr/>
            <p:nvPr/>
          </p:nvSpPr>
          <p:spPr>
            <a:xfrm rot="21170491">
              <a:off x="3164272" y="2533370"/>
              <a:ext cx="556689" cy="212763"/>
            </a:xfrm>
            <a:prstGeom prst="rect">
              <a:avLst/>
            </a:prstGeom>
          </p:spPr>
          <p:txBody>
            <a:bodyPr wrap="none">
              <a:spAutoFit/>
            </a:bodyPr>
            <a:lstStyle/>
            <a:p>
              <a:pPr algn="ctr" defTabSz="914400"/>
              <a:r>
                <a:rPr lang="en-US" sz="900" dirty="0">
                  <a:solidFill>
                    <a:schemeClr val="bg1"/>
                  </a:solidFill>
                  <a:latin typeface="Comic Sans MS" pitchFamily="66" charset="0"/>
                </a:rPr>
                <a:t>Availability</a:t>
              </a:r>
            </a:p>
          </p:txBody>
        </p:sp>
      </p:grpSp>
      <p:sp>
        <p:nvSpPr>
          <p:cNvPr id="429" name="Rectangle 428"/>
          <p:cNvSpPr/>
          <p:nvPr/>
        </p:nvSpPr>
        <p:spPr>
          <a:xfrm rot="21540000">
            <a:off x="1647567" y="2035858"/>
            <a:ext cx="1317254" cy="369332"/>
          </a:xfrm>
          <a:prstGeom prst="rect">
            <a:avLst/>
          </a:prstGeom>
        </p:spPr>
        <p:txBody>
          <a:bodyPr wrap="square">
            <a:spAutoFit/>
          </a:bodyPr>
          <a:lstStyle/>
          <a:p>
            <a:pPr algn="ctr" defTabSz="914400"/>
            <a:r>
              <a:rPr lang="en-US" sz="900" dirty="0" smtClean="0">
                <a:solidFill>
                  <a:schemeClr val="bg1"/>
                </a:solidFill>
                <a:latin typeface="Comic Sans MS" pitchFamily="66" charset="0"/>
              </a:rPr>
              <a:t>Protection</a:t>
            </a:r>
          </a:p>
          <a:p>
            <a:pPr algn="ctr" defTabSz="914400"/>
            <a:r>
              <a:rPr lang="en-US" sz="900" dirty="0" smtClean="0">
                <a:solidFill>
                  <a:schemeClr val="bg1"/>
                </a:solidFill>
                <a:latin typeface="Comic Sans MS" pitchFamily="66" charset="0"/>
              </a:rPr>
              <a:t>Storage</a:t>
            </a:r>
            <a:endParaRPr lang="en-US" sz="900" dirty="0">
              <a:solidFill>
                <a:schemeClr val="bg1"/>
              </a:solidFill>
              <a:latin typeface="Comic Sans MS" pitchFamily="66" charset="0"/>
            </a:endParaRPr>
          </a:p>
        </p:txBody>
      </p:sp>
      <p:sp>
        <p:nvSpPr>
          <p:cNvPr id="527" name="Rectangle 526"/>
          <p:cNvSpPr/>
          <p:nvPr/>
        </p:nvSpPr>
        <p:spPr>
          <a:xfrm>
            <a:off x="1411363" y="2773256"/>
            <a:ext cx="7382354" cy="1517563"/>
          </a:xfrm>
          <a:prstGeom prst="rect">
            <a:avLst/>
          </a:prstGeom>
          <a:solidFill>
            <a:srgbClr val="AAAAAA"/>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t"/>
          <a:lstStyle/>
          <a:p>
            <a:pPr marL="168275" indent="-168275" defTabSz="457118">
              <a:spcAft>
                <a:spcPts val="1200"/>
              </a:spcAft>
              <a:buFont typeface="Arial" panose="020B0604020202020204" pitchFamily="34" charset="0"/>
              <a:buChar char="•"/>
            </a:pPr>
            <a:endParaRPr lang="en-US" sz="1400" dirty="0">
              <a:solidFill>
                <a:schemeClr val="bg1"/>
              </a:solidFill>
            </a:endParaRPr>
          </a:p>
        </p:txBody>
      </p:sp>
      <p:grpSp>
        <p:nvGrpSpPr>
          <p:cNvPr id="498" name="Group 497"/>
          <p:cNvGrpSpPr/>
          <p:nvPr/>
        </p:nvGrpSpPr>
        <p:grpSpPr>
          <a:xfrm>
            <a:off x="1567003" y="2871325"/>
            <a:ext cx="1691731" cy="1274698"/>
            <a:chOff x="1410512" y="3143858"/>
            <a:chExt cx="1691731" cy="1272702"/>
          </a:xfrm>
          <a:solidFill>
            <a:schemeClr val="tx2"/>
          </a:solidFill>
        </p:grpSpPr>
        <p:sp>
          <p:nvSpPr>
            <p:cNvPr id="517" name="Rectangle 516"/>
            <p:cNvSpPr/>
            <p:nvPr/>
          </p:nvSpPr>
          <p:spPr>
            <a:xfrm>
              <a:off x="1410512" y="3143858"/>
              <a:ext cx="1691731" cy="1272702"/>
            </a:xfrm>
            <a:prstGeom prst="rect">
              <a:avLst/>
            </a:prstGeom>
            <a:grp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8" name="Rectangle 517"/>
            <p:cNvSpPr/>
            <p:nvPr/>
          </p:nvSpPr>
          <p:spPr>
            <a:xfrm>
              <a:off x="1506502" y="3254913"/>
              <a:ext cx="1499751" cy="184666"/>
            </a:xfrm>
            <a:prstGeom prst="rect">
              <a:avLst/>
            </a:prstGeom>
            <a:grpFill/>
            <a:ln>
              <a:noFill/>
            </a:ln>
          </p:spPr>
          <p:txBody>
            <a:bodyPr wrap="square" lIns="0" tIns="0" rIns="0" bIns="0" anchor="t">
              <a:spAutoFit/>
            </a:bodyPr>
            <a:lstStyle/>
            <a:p>
              <a:pPr algn="ctr"/>
              <a:r>
                <a:rPr lang="en-US" sz="1200" dirty="0">
                  <a:solidFill>
                    <a:schemeClr val="bg1"/>
                  </a:solidFill>
                  <a:cs typeface="Arial" charset="0"/>
                </a:rPr>
                <a:t>Best of Breed</a:t>
              </a:r>
            </a:p>
          </p:txBody>
        </p:sp>
        <p:grpSp>
          <p:nvGrpSpPr>
            <p:cNvPr id="519" name="Group 518"/>
            <p:cNvGrpSpPr/>
            <p:nvPr/>
          </p:nvGrpSpPr>
          <p:grpSpPr>
            <a:xfrm>
              <a:off x="1622880" y="3556762"/>
              <a:ext cx="1266994" cy="630704"/>
              <a:chOff x="733930" y="3800475"/>
              <a:chExt cx="1113919" cy="554504"/>
            </a:xfrm>
            <a:grpFill/>
          </p:grpSpPr>
          <p:grpSp>
            <p:nvGrpSpPr>
              <p:cNvPr id="520" name="Group 519"/>
              <p:cNvGrpSpPr/>
              <p:nvPr/>
            </p:nvGrpSpPr>
            <p:grpSpPr>
              <a:xfrm>
                <a:off x="733930" y="3824292"/>
                <a:ext cx="512979" cy="512979"/>
                <a:chOff x="464957" y="4213225"/>
                <a:chExt cx="930275" cy="930275"/>
              </a:xfrm>
              <a:grpFill/>
            </p:grpSpPr>
            <p:sp>
              <p:nvSpPr>
                <p:cNvPr id="522" name="Freeform 83"/>
                <p:cNvSpPr>
                  <a:spLocks noEditPoints="1"/>
                </p:cNvSpPr>
                <p:nvPr/>
              </p:nvSpPr>
              <p:spPr bwMode="auto">
                <a:xfrm>
                  <a:off x="464957" y="4213225"/>
                  <a:ext cx="930275" cy="930275"/>
                </a:xfrm>
                <a:custGeom>
                  <a:avLst/>
                  <a:gdLst>
                    <a:gd name="T0" fmla="*/ 255 w 288"/>
                    <a:gd name="T1" fmla="*/ 13 h 288"/>
                    <a:gd name="T2" fmla="*/ 275 w 288"/>
                    <a:gd name="T3" fmla="*/ 33 h 288"/>
                    <a:gd name="T4" fmla="*/ 275 w 288"/>
                    <a:gd name="T5" fmla="*/ 256 h 288"/>
                    <a:gd name="T6" fmla="*/ 255 w 288"/>
                    <a:gd name="T7" fmla="*/ 275 h 288"/>
                    <a:gd name="T8" fmla="*/ 33 w 288"/>
                    <a:gd name="T9" fmla="*/ 275 h 288"/>
                    <a:gd name="T10" fmla="*/ 13 w 288"/>
                    <a:gd name="T11" fmla="*/ 256 h 288"/>
                    <a:gd name="T12" fmla="*/ 13 w 288"/>
                    <a:gd name="T13" fmla="*/ 33 h 288"/>
                    <a:gd name="T14" fmla="*/ 33 w 288"/>
                    <a:gd name="T15" fmla="*/ 13 h 288"/>
                    <a:gd name="T16" fmla="*/ 255 w 288"/>
                    <a:gd name="T17" fmla="*/ 13 h 288"/>
                    <a:gd name="T18" fmla="*/ 255 w 288"/>
                    <a:gd name="T19" fmla="*/ 0 h 288"/>
                    <a:gd name="T20" fmla="*/ 33 w 288"/>
                    <a:gd name="T21" fmla="*/ 0 h 288"/>
                    <a:gd name="T22" fmla="*/ 0 w 288"/>
                    <a:gd name="T23" fmla="*/ 33 h 288"/>
                    <a:gd name="T24" fmla="*/ 0 w 288"/>
                    <a:gd name="T25" fmla="*/ 256 h 288"/>
                    <a:gd name="T26" fmla="*/ 33 w 288"/>
                    <a:gd name="T27" fmla="*/ 288 h 288"/>
                    <a:gd name="T28" fmla="*/ 255 w 288"/>
                    <a:gd name="T29" fmla="*/ 288 h 288"/>
                    <a:gd name="T30" fmla="*/ 288 w 288"/>
                    <a:gd name="T31" fmla="*/ 256 h 288"/>
                    <a:gd name="T32" fmla="*/ 288 w 288"/>
                    <a:gd name="T33" fmla="*/ 33 h 288"/>
                    <a:gd name="T34" fmla="*/ 255 w 288"/>
                    <a:gd name="T35"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88">
                      <a:moveTo>
                        <a:pt x="255" y="13"/>
                      </a:moveTo>
                      <a:cubicBezTo>
                        <a:pt x="266" y="13"/>
                        <a:pt x="275" y="22"/>
                        <a:pt x="275" y="33"/>
                      </a:cubicBezTo>
                      <a:cubicBezTo>
                        <a:pt x="275" y="256"/>
                        <a:pt x="275" y="256"/>
                        <a:pt x="275" y="256"/>
                      </a:cubicBezTo>
                      <a:cubicBezTo>
                        <a:pt x="275" y="267"/>
                        <a:pt x="266" y="275"/>
                        <a:pt x="255" y="275"/>
                      </a:cubicBezTo>
                      <a:cubicBezTo>
                        <a:pt x="33" y="275"/>
                        <a:pt x="33" y="275"/>
                        <a:pt x="33" y="275"/>
                      </a:cubicBezTo>
                      <a:cubicBezTo>
                        <a:pt x="22" y="275"/>
                        <a:pt x="13" y="267"/>
                        <a:pt x="13" y="256"/>
                      </a:cubicBezTo>
                      <a:cubicBezTo>
                        <a:pt x="13" y="33"/>
                        <a:pt x="13" y="33"/>
                        <a:pt x="13" y="33"/>
                      </a:cubicBezTo>
                      <a:cubicBezTo>
                        <a:pt x="13" y="22"/>
                        <a:pt x="22" y="13"/>
                        <a:pt x="33" y="13"/>
                      </a:cubicBezTo>
                      <a:cubicBezTo>
                        <a:pt x="255" y="13"/>
                        <a:pt x="255" y="13"/>
                        <a:pt x="255" y="13"/>
                      </a:cubicBezTo>
                      <a:moveTo>
                        <a:pt x="255" y="0"/>
                      </a:moveTo>
                      <a:cubicBezTo>
                        <a:pt x="33" y="0"/>
                        <a:pt x="33" y="0"/>
                        <a:pt x="33" y="0"/>
                      </a:cubicBezTo>
                      <a:cubicBezTo>
                        <a:pt x="15" y="0"/>
                        <a:pt x="0" y="15"/>
                        <a:pt x="0" y="33"/>
                      </a:cubicBezTo>
                      <a:cubicBezTo>
                        <a:pt x="0" y="256"/>
                        <a:pt x="0" y="256"/>
                        <a:pt x="0" y="256"/>
                      </a:cubicBezTo>
                      <a:cubicBezTo>
                        <a:pt x="0" y="274"/>
                        <a:pt x="15" y="288"/>
                        <a:pt x="33" y="288"/>
                      </a:cubicBezTo>
                      <a:cubicBezTo>
                        <a:pt x="255" y="288"/>
                        <a:pt x="255" y="288"/>
                        <a:pt x="255" y="288"/>
                      </a:cubicBezTo>
                      <a:cubicBezTo>
                        <a:pt x="273" y="288"/>
                        <a:pt x="288" y="274"/>
                        <a:pt x="288" y="256"/>
                      </a:cubicBezTo>
                      <a:cubicBezTo>
                        <a:pt x="288" y="33"/>
                        <a:pt x="288" y="33"/>
                        <a:pt x="288" y="33"/>
                      </a:cubicBezTo>
                      <a:cubicBezTo>
                        <a:pt x="288" y="15"/>
                        <a:pt x="273" y="0"/>
                        <a:pt x="255" y="0"/>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2"/>
                    </a:solidFill>
                  </a:endParaRPr>
                </a:p>
              </p:txBody>
            </p:sp>
            <p:grpSp>
              <p:nvGrpSpPr>
                <p:cNvPr id="523" name="Group 50"/>
                <p:cNvGrpSpPr>
                  <a:grpSpLocks noChangeAspect="1"/>
                </p:cNvGrpSpPr>
                <p:nvPr/>
              </p:nvGrpSpPr>
              <p:grpSpPr bwMode="auto">
                <a:xfrm>
                  <a:off x="632197" y="4556587"/>
                  <a:ext cx="595795" cy="243551"/>
                  <a:chOff x="-795" y="2109"/>
                  <a:chExt cx="888" cy="363"/>
                </a:xfrm>
                <a:grpFill/>
              </p:grpSpPr>
              <p:sp>
                <p:nvSpPr>
                  <p:cNvPr id="524" name="Freeform 51"/>
                  <p:cNvSpPr>
                    <a:spLocks noEditPoints="1"/>
                  </p:cNvSpPr>
                  <p:nvPr/>
                </p:nvSpPr>
                <p:spPr bwMode="auto">
                  <a:xfrm>
                    <a:off x="-795" y="2109"/>
                    <a:ext cx="312" cy="363"/>
                  </a:xfrm>
                  <a:custGeom>
                    <a:avLst/>
                    <a:gdLst>
                      <a:gd name="T0" fmla="*/ 88 w 132"/>
                      <a:gd name="T1" fmla="*/ 117 h 154"/>
                      <a:gd name="T2" fmla="*/ 43 w 132"/>
                      <a:gd name="T3" fmla="*/ 117 h 154"/>
                      <a:gd name="T4" fmla="*/ 32 w 132"/>
                      <a:gd name="T5" fmla="*/ 154 h 154"/>
                      <a:gd name="T6" fmla="*/ 0 w 132"/>
                      <a:gd name="T7" fmla="*/ 154 h 154"/>
                      <a:gd name="T8" fmla="*/ 50 w 132"/>
                      <a:gd name="T9" fmla="*/ 0 h 154"/>
                      <a:gd name="T10" fmla="*/ 84 w 132"/>
                      <a:gd name="T11" fmla="*/ 0 h 154"/>
                      <a:gd name="T12" fmla="*/ 132 w 132"/>
                      <a:gd name="T13" fmla="*/ 154 h 154"/>
                      <a:gd name="T14" fmla="*/ 99 w 132"/>
                      <a:gd name="T15" fmla="*/ 154 h 154"/>
                      <a:gd name="T16" fmla="*/ 88 w 132"/>
                      <a:gd name="T17" fmla="*/ 117 h 154"/>
                      <a:gd name="T18" fmla="*/ 80 w 132"/>
                      <a:gd name="T19" fmla="*/ 89 h 154"/>
                      <a:gd name="T20" fmla="*/ 78 w 132"/>
                      <a:gd name="T21" fmla="*/ 82 h 154"/>
                      <a:gd name="T22" fmla="*/ 75 w 132"/>
                      <a:gd name="T23" fmla="*/ 72 h 154"/>
                      <a:gd name="T24" fmla="*/ 72 w 132"/>
                      <a:gd name="T25" fmla="*/ 61 h 154"/>
                      <a:gd name="T26" fmla="*/ 71 w 132"/>
                      <a:gd name="T27" fmla="*/ 54 h 154"/>
                      <a:gd name="T28" fmla="*/ 69 w 132"/>
                      <a:gd name="T29" fmla="*/ 45 h 154"/>
                      <a:gd name="T30" fmla="*/ 67 w 132"/>
                      <a:gd name="T31" fmla="*/ 37 h 154"/>
                      <a:gd name="T32" fmla="*/ 66 w 132"/>
                      <a:gd name="T33" fmla="*/ 34 h 154"/>
                      <a:gd name="T34" fmla="*/ 65 w 132"/>
                      <a:gd name="T35" fmla="*/ 37 h 154"/>
                      <a:gd name="T36" fmla="*/ 63 w 132"/>
                      <a:gd name="T37" fmla="*/ 44 h 154"/>
                      <a:gd name="T38" fmla="*/ 61 w 132"/>
                      <a:gd name="T39" fmla="*/ 54 h 154"/>
                      <a:gd name="T40" fmla="*/ 59 w 132"/>
                      <a:gd name="T41" fmla="*/ 63 h 154"/>
                      <a:gd name="T42" fmla="*/ 55 w 132"/>
                      <a:gd name="T43" fmla="*/ 78 h 154"/>
                      <a:gd name="T44" fmla="*/ 51 w 132"/>
                      <a:gd name="T45" fmla="*/ 92 h 154"/>
                      <a:gd name="T46" fmla="*/ 81 w 132"/>
                      <a:gd name="T47" fmla="*/ 92 h 154"/>
                      <a:gd name="T48" fmla="*/ 80 w 132"/>
                      <a:gd name="T49" fmla="*/ 89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2" h="154">
                        <a:moveTo>
                          <a:pt x="88" y="117"/>
                        </a:moveTo>
                        <a:cubicBezTo>
                          <a:pt x="43" y="117"/>
                          <a:pt x="43" y="117"/>
                          <a:pt x="43" y="117"/>
                        </a:cubicBezTo>
                        <a:cubicBezTo>
                          <a:pt x="32" y="154"/>
                          <a:pt x="32" y="154"/>
                          <a:pt x="32" y="154"/>
                        </a:cubicBezTo>
                        <a:cubicBezTo>
                          <a:pt x="0" y="154"/>
                          <a:pt x="0" y="154"/>
                          <a:pt x="0" y="154"/>
                        </a:cubicBezTo>
                        <a:cubicBezTo>
                          <a:pt x="50" y="0"/>
                          <a:pt x="50" y="0"/>
                          <a:pt x="50" y="0"/>
                        </a:cubicBezTo>
                        <a:cubicBezTo>
                          <a:pt x="84" y="0"/>
                          <a:pt x="84" y="0"/>
                          <a:pt x="84" y="0"/>
                        </a:cubicBezTo>
                        <a:cubicBezTo>
                          <a:pt x="132" y="154"/>
                          <a:pt x="132" y="154"/>
                          <a:pt x="132" y="154"/>
                        </a:cubicBezTo>
                        <a:cubicBezTo>
                          <a:pt x="99" y="154"/>
                          <a:pt x="99" y="154"/>
                          <a:pt x="99" y="154"/>
                        </a:cubicBezTo>
                        <a:lnTo>
                          <a:pt x="88" y="117"/>
                        </a:lnTo>
                        <a:close/>
                        <a:moveTo>
                          <a:pt x="80" y="89"/>
                        </a:moveTo>
                        <a:cubicBezTo>
                          <a:pt x="79" y="87"/>
                          <a:pt x="79" y="85"/>
                          <a:pt x="78" y="82"/>
                        </a:cubicBezTo>
                        <a:cubicBezTo>
                          <a:pt x="77" y="79"/>
                          <a:pt x="76" y="76"/>
                          <a:pt x="75" y="72"/>
                        </a:cubicBezTo>
                        <a:cubicBezTo>
                          <a:pt x="74" y="68"/>
                          <a:pt x="73" y="65"/>
                          <a:pt x="72" y="61"/>
                        </a:cubicBezTo>
                        <a:cubicBezTo>
                          <a:pt x="72" y="59"/>
                          <a:pt x="71" y="57"/>
                          <a:pt x="71" y="54"/>
                        </a:cubicBezTo>
                        <a:cubicBezTo>
                          <a:pt x="69" y="45"/>
                          <a:pt x="69" y="45"/>
                          <a:pt x="69" y="45"/>
                        </a:cubicBezTo>
                        <a:cubicBezTo>
                          <a:pt x="68" y="42"/>
                          <a:pt x="67" y="39"/>
                          <a:pt x="67" y="37"/>
                        </a:cubicBezTo>
                        <a:cubicBezTo>
                          <a:pt x="66" y="34"/>
                          <a:pt x="66" y="34"/>
                          <a:pt x="66" y="34"/>
                        </a:cubicBezTo>
                        <a:cubicBezTo>
                          <a:pt x="65" y="37"/>
                          <a:pt x="65" y="37"/>
                          <a:pt x="65" y="37"/>
                        </a:cubicBezTo>
                        <a:cubicBezTo>
                          <a:pt x="65" y="39"/>
                          <a:pt x="64" y="41"/>
                          <a:pt x="63" y="44"/>
                        </a:cubicBezTo>
                        <a:cubicBezTo>
                          <a:pt x="63" y="47"/>
                          <a:pt x="62" y="51"/>
                          <a:pt x="61" y="54"/>
                        </a:cubicBezTo>
                        <a:cubicBezTo>
                          <a:pt x="60" y="57"/>
                          <a:pt x="60" y="61"/>
                          <a:pt x="59" y="63"/>
                        </a:cubicBezTo>
                        <a:cubicBezTo>
                          <a:pt x="57" y="69"/>
                          <a:pt x="56" y="74"/>
                          <a:pt x="55" y="78"/>
                        </a:cubicBezTo>
                        <a:cubicBezTo>
                          <a:pt x="54" y="82"/>
                          <a:pt x="52" y="87"/>
                          <a:pt x="51" y="92"/>
                        </a:cubicBezTo>
                        <a:cubicBezTo>
                          <a:pt x="81" y="92"/>
                          <a:pt x="81" y="92"/>
                          <a:pt x="81" y="92"/>
                        </a:cubicBezTo>
                        <a:lnTo>
                          <a:pt x="80" y="89"/>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2"/>
                      </a:solidFill>
                    </a:endParaRPr>
                  </a:p>
                </p:txBody>
              </p:sp>
              <p:sp>
                <p:nvSpPr>
                  <p:cNvPr id="525" name="Freeform 52"/>
                  <p:cNvSpPr>
                    <a:spLocks noEditPoints="1"/>
                  </p:cNvSpPr>
                  <p:nvPr/>
                </p:nvSpPr>
                <p:spPr bwMode="auto">
                  <a:xfrm>
                    <a:off x="-450" y="2109"/>
                    <a:ext cx="248" cy="363"/>
                  </a:xfrm>
                  <a:custGeom>
                    <a:avLst/>
                    <a:gdLst>
                      <a:gd name="T0" fmla="*/ 105 w 105"/>
                      <a:gd name="T1" fmla="*/ 47 h 154"/>
                      <a:gd name="T2" fmla="*/ 98 w 105"/>
                      <a:gd name="T3" fmla="*/ 74 h 154"/>
                      <a:gd name="T4" fmla="*/ 79 w 105"/>
                      <a:gd name="T5" fmla="*/ 92 h 154"/>
                      <a:gd name="T6" fmla="*/ 73 w 105"/>
                      <a:gd name="T7" fmla="*/ 94 h 154"/>
                      <a:gd name="T8" fmla="*/ 67 w 105"/>
                      <a:gd name="T9" fmla="*/ 96 h 154"/>
                      <a:gd name="T10" fmla="*/ 59 w 105"/>
                      <a:gd name="T11" fmla="*/ 97 h 154"/>
                      <a:gd name="T12" fmla="*/ 48 w 105"/>
                      <a:gd name="T13" fmla="*/ 97 h 154"/>
                      <a:gd name="T14" fmla="*/ 31 w 105"/>
                      <a:gd name="T15" fmla="*/ 97 h 154"/>
                      <a:gd name="T16" fmla="*/ 31 w 105"/>
                      <a:gd name="T17" fmla="*/ 154 h 154"/>
                      <a:gd name="T18" fmla="*/ 0 w 105"/>
                      <a:gd name="T19" fmla="*/ 154 h 154"/>
                      <a:gd name="T20" fmla="*/ 0 w 105"/>
                      <a:gd name="T21" fmla="*/ 0 h 154"/>
                      <a:gd name="T22" fmla="*/ 40 w 105"/>
                      <a:gd name="T23" fmla="*/ 0 h 154"/>
                      <a:gd name="T24" fmla="*/ 57 w 105"/>
                      <a:gd name="T25" fmla="*/ 1 h 154"/>
                      <a:gd name="T26" fmla="*/ 68 w 105"/>
                      <a:gd name="T27" fmla="*/ 2 h 154"/>
                      <a:gd name="T28" fmla="*/ 76 w 105"/>
                      <a:gd name="T29" fmla="*/ 5 h 154"/>
                      <a:gd name="T30" fmla="*/ 83 w 105"/>
                      <a:gd name="T31" fmla="*/ 8 h 154"/>
                      <a:gd name="T32" fmla="*/ 100 w 105"/>
                      <a:gd name="T33" fmla="*/ 24 h 154"/>
                      <a:gd name="T34" fmla="*/ 105 w 105"/>
                      <a:gd name="T35" fmla="*/ 47 h 154"/>
                      <a:gd name="T36" fmla="*/ 71 w 105"/>
                      <a:gd name="T37" fmla="*/ 48 h 154"/>
                      <a:gd name="T38" fmla="*/ 66 w 105"/>
                      <a:gd name="T39" fmla="*/ 31 h 154"/>
                      <a:gd name="T40" fmla="*/ 51 w 105"/>
                      <a:gd name="T41" fmla="*/ 25 h 154"/>
                      <a:gd name="T42" fmla="*/ 31 w 105"/>
                      <a:gd name="T43" fmla="*/ 25 h 154"/>
                      <a:gd name="T44" fmla="*/ 31 w 105"/>
                      <a:gd name="T45" fmla="*/ 72 h 154"/>
                      <a:gd name="T46" fmla="*/ 47 w 105"/>
                      <a:gd name="T47" fmla="*/ 72 h 154"/>
                      <a:gd name="T48" fmla="*/ 60 w 105"/>
                      <a:gd name="T49" fmla="*/ 70 h 154"/>
                      <a:gd name="T50" fmla="*/ 68 w 105"/>
                      <a:gd name="T51" fmla="*/ 64 h 154"/>
                      <a:gd name="T52" fmla="*/ 70 w 105"/>
                      <a:gd name="T53" fmla="*/ 57 h 154"/>
                      <a:gd name="T54" fmla="*/ 71 w 105"/>
                      <a:gd name="T55" fmla="*/ 4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5" h="154">
                        <a:moveTo>
                          <a:pt x="105" y="47"/>
                        </a:moveTo>
                        <a:cubicBezTo>
                          <a:pt x="105" y="58"/>
                          <a:pt x="103" y="67"/>
                          <a:pt x="98" y="74"/>
                        </a:cubicBezTo>
                        <a:cubicBezTo>
                          <a:pt x="94" y="82"/>
                          <a:pt x="87" y="88"/>
                          <a:pt x="79" y="92"/>
                        </a:cubicBezTo>
                        <a:cubicBezTo>
                          <a:pt x="77" y="93"/>
                          <a:pt x="75" y="94"/>
                          <a:pt x="73" y="94"/>
                        </a:cubicBezTo>
                        <a:cubicBezTo>
                          <a:pt x="71" y="95"/>
                          <a:pt x="69" y="96"/>
                          <a:pt x="67" y="96"/>
                        </a:cubicBezTo>
                        <a:cubicBezTo>
                          <a:pt x="65" y="96"/>
                          <a:pt x="62" y="97"/>
                          <a:pt x="59" y="97"/>
                        </a:cubicBezTo>
                        <a:cubicBezTo>
                          <a:pt x="56" y="97"/>
                          <a:pt x="52" y="97"/>
                          <a:pt x="48" y="97"/>
                        </a:cubicBezTo>
                        <a:cubicBezTo>
                          <a:pt x="31" y="97"/>
                          <a:pt x="31" y="97"/>
                          <a:pt x="31" y="97"/>
                        </a:cubicBezTo>
                        <a:cubicBezTo>
                          <a:pt x="31" y="154"/>
                          <a:pt x="31" y="154"/>
                          <a:pt x="31" y="154"/>
                        </a:cubicBezTo>
                        <a:cubicBezTo>
                          <a:pt x="0" y="154"/>
                          <a:pt x="0" y="154"/>
                          <a:pt x="0" y="154"/>
                        </a:cubicBezTo>
                        <a:cubicBezTo>
                          <a:pt x="0" y="0"/>
                          <a:pt x="0" y="0"/>
                          <a:pt x="0" y="0"/>
                        </a:cubicBezTo>
                        <a:cubicBezTo>
                          <a:pt x="40" y="0"/>
                          <a:pt x="40" y="0"/>
                          <a:pt x="40" y="0"/>
                        </a:cubicBezTo>
                        <a:cubicBezTo>
                          <a:pt x="47" y="0"/>
                          <a:pt x="53" y="0"/>
                          <a:pt x="57" y="1"/>
                        </a:cubicBezTo>
                        <a:cubicBezTo>
                          <a:pt x="61" y="1"/>
                          <a:pt x="65" y="2"/>
                          <a:pt x="68" y="2"/>
                        </a:cubicBezTo>
                        <a:cubicBezTo>
                          <a:pt x="71" y="3"/>
                          <a:pt x="74" y="4"/>
                          <a:pt x="76" y="5"/>
                        </a:cubicBezTo>
                        <a:cubicBezTo>
                          <a:pt x="79" y="5"/>
                          <a:pt x="81" y="7"/>
                          <a:pt x="83" y="8"/>
                        </a:cubicBezTo>
                        <a:cubicBezTo>
                          <a:pt x="90" y="12"/>
                          <a:pt x="96" y="17"/>
                          <a:pt x="100" y="24"/>
                        </a:cubicBezTo>
                        <a:cubicBezTo>
                          <a:pt x="103" y="31"/>
                          <a:pt x="105" y="39"/>
                          <a:pt x="105" y="47"/>
                        </a:cubicBezTo>
                        <a:close/>
                        <a:moveTo>
                          <a:pt x="71" y="48"/>
                        </a:moveTo>
                        <a:cubicBezTo>
                          <a:pt x="71" y="41"/>
                          <a:pt x="70" y="35"/>
                          <a:pt x="66" y="31"/>
                        </a:cubicBezTo>
                        <a:cubicBezTo>
                          <a:pt x="62" y="27"/>
                          <a:pt x="57" y="25"/>
                          <a:pt x="51" y="25"/>
                        </a:cubicBezTo>
                        <a:cubicBezTo>
                          <a:pt x="31" y="25"/>
                          <a:pt x="31" y="25"/>
                          <a:pt x="31" y="25"/>
                        </a:cubicBezTo>
                        <a:cubicBezTo>
                          <a:pt x="31" y="72"/>
                          <a:pt x="31" y="72"/>
                          <a:pt x="31" y="72"/>
                        </a:cubicBezTo>
                        <a:cubicBezTo>
                          <a:pt x="47" y="72"/>
                          <a:pt x="47" y="72"/>
                          <a:pt x="47" y="72"/>
                        </a:cubicBezTo>
                        <a:cubicBezTo>
                          <a:pt x="53" y="72"/>
                          <a:pt x="58" y="71"/>
                          <a:pt x="60" y="70"/>
                        </a:cubicBezTo>
                        <a:cubicBezTo>
                          <a:pt x="63" y="69"/>
                          <a:pt x="66" y="67"/>
                          <a:pt x="68" y="64"/>
                        </a:cubicBezTo>
                        <a:cubicBezTo>
                          <a:pt x="69" y="62"/>
                          <a:pt x="70" y="60"/>
                          <a:pt x="70" y="57"/>
                        </a:cubicBezTo>
                        <a:cubicBezTo>
                          <a:pt x="71" y="55"/>
                          <a:pt x="71" y="52"/>
                          <a:pt x="71" y="48"/>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2"/>
                      </a:solidFill>
                    </a:endParaRPr>
                  </a:p>
                </p:txBody>
              </p:sp>
              <p:sp>
                <p:nvSpPr>
                  <p:cNvPr id="526" name="Freeform 53"/>
                  <p:cNvSpPr>
                    <a:spLocks noEditPoints="1"/>
                  </p:cNvSpPr>
                  <p:nvPr/>
                </p:nvSpPr>
                <p:spPr bwMode="auto">
                  <a:xfrm>
                    <a:off x="-155" y="2109"/>
                    <a:ext cx="248" cy="363"/>
                  </a:xfrm>
                  <a:custGeom>
                    <a:avLst/>
                    <a:gdLst>
                      <a:gd name="T0" fmla="*/ 105 w 105"/>
                      <a:gd name="T1" fmla="*/ 47 h 154"/>
                      <a:gd name="T2" fmla="*/ 98 w 105"/>
                      <a:gd name="T3" fmla="*/ 74 h 154"/>
                      <a:gd name="T4" fmla="*/ 79 w 105"/>
                      <a:gd name="T5" fmla="*/ 92 h 154"/>
                      <a:gd name="T6" fmla="*/ 73 w 105"/>
                      <a:gd name="T7" fmla="*/ 94 h 154"/>
                      <a:gd name="T8" fmla="*/ 67 w 105"/>
                      <a:gd name="T9" fmla="*/ 96 h 154"/>
                      <a:gd name="T10" fmla="*/ 59 w 105"/>
                      <a:gd name="T11" fmla="*/ 97 h 154"/>
                      <a:gd name="T12" fmla="*/ 48 w 105"/>
                      <a:gd name="T13" fmla="*/ 97 h 154"/>
                      <a:gd name="T14" fmla="*/ 31 w 105"/>
                      <a:gd name="T15" fmla="*/ 97 h 154"/>
                      <a:gd name="T16" fmla="*/ 31 w 105"/>
                      <a:gd name="T17" fmla="*/ 154 h 154"/>
                      <a:gd name="T18" fmla="*/ 0 w 105"/>
                      <a:gd name="T19" fmla="*/ 154 h 154"/>
                      <a:gd name="T20" fmla="*/ 0 w 105"/>
                      <a:gd name="T21" fmla="*/ 0 h 154"/>
                      <a:gd name="T22" fmla="*/ 41 w 105"/>
                      <a:gd name="T23" fmla="*/ 0 h 154"/>
                      <a:gd name="T24" fmla="*/ 57 w 105"/>
                      <a:gd name="T25" fmla="*/ 1 h 154"/>
                      <a:gd name="T26" fmla="*/ 68 w 105"/>
                      <a:gd name="T27" fmla="*/ 2 h 154"/>
                      <a:gd name="T28" fmla="*/ 76 w 105"/>
                      <a:gd name="T29" fmla="*/ 5 h 154"/>
                      <a:gd name="T30" fmla="*/ 83 w 105"/>
                      <a:gd name="T31" fmla="*/ 8 h 154"/>
                      <a:gd name="T32" fmla="*/ 100 w 105"/>
                      <a:gd name="T33" fmla="*/ 24 h 154"/>
                      <a:gd name="T34" fmla="*/ 105 w 105"/>
                      <a:gd name="T35" fmla="*/ 47 h 154"/>
                      <a:gd name="T36" fmla="*/ 71 w 105"/>
                      <a:gd name="T37" fmla="*/ 48 h 154"/>
                      <a:gd name="T38" fmla="*/ 66 w 105"/>
                      <a:gd name="T39" fmla="*/ 31 h 154"/>
                      <a:gd name="T40" fmla="*/ 51 w 105"/>
                      <a:gd name="T41" fmla="*/ 25 h 154"/>
                      <a:gd name="T42" fmla="*/ 31 w 105"/>
                      <a:gd name="T43" fmla="*/ 25 h 154"/>
                      <a:gd name="T44" fmla="*/ 31 w 105"/>
                      <a:gd name="T45" fmla="*/ 72 h 154"/>
                      <a:gd name="T46" fmla="*/ 47 w 105"/>
                      <a:gd name="T47" fmla="*/ 72 h 154"/>
                      <a:gd name="T48" fmla="*/ 61 w 105"/>
                      <a:gd name="T49" fmla="*/ 70 h 154"/>
                      <a:gd name="T50" fmla="*/ 68 w 105"/>
                      <a:gd name="T51" fmla="*/ 64 h 154"/>
                      <a:gd name="T52" fmla="*/ 71 w 105"/>
                      <a:gd name="T53" fmla="*/ 57 h 154"/>
                      <a:gd name="T54" fmla="*/ 71 w 105"/>
                      <a:gd name="T55" fmla="*/ 4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5" h="154">
                        <a:moveTo>
                          <a:pt x="105" y="47"/>
                        </a:moveTo>
                        <a:cubicBezTo>
                          <a:pt x="105" y="58"/>
                          <a:pt x="103" y="67"/>
                          <a:pt x="98" y="74"/>
                        </a:cubicBezTo>
                        <a:cubicBezTo>
                          <a:pt x="94" y="82"/>
                          <a:pt x="87" y="88"/>
                          <a:pt x="79" y="92"/>
                        </a:cubicBezTo>
                        <a:cubicBezTo>
                          <a:pt x="77" y="93"/>
                          <a:pt x="75" y="94"/>
                          <a:pt x="73" y="94"/>
                        </a:cubicBezTo>
                        <a:cubicBezTo>
                          <a:pt x="72" y="95"/>
                          <a:pt x="69" y="96"/>
                          <a:pt x="67" y="96"/>
                        </a:cubicBezTo>
                        <a:cubicBezTo>
                          <a:pt x="65" y="96"/>
                          <a:pt x="62" y="97"/>
                          <a:pt x="59" y="97"/>
                        </a:cubicBezTo>
                        <a:cubicBezTo>
                          <a:pt x="56" y="97"/>
                          <a:pt x="52" y="97"/>
                          <a:pt x="48" y="97"/>
                        </a:cubicBezTo>
                        <a:cubicBezTo>
                          <a:pt x="31" y="97"/>
                          <a:pt x="31" y="97"/>
                          <a:pt x="31" y="97"/>
                        </a:cubicBezTo>
                        <a:cubicBezTo>
                          <a:pt x="31" y="154"/>
                          <a:pt x="31" y="154"/>
                          <a:pt x="31" y="154"/>
                        </a:cubicBezTo>
                        <a:cubicBezTo>
                          <a:pt x="0" y="154"/>
                          <a:pt x="0" y="154"/>
                          <a:pt x="0" y="154"/>
                        </a:cubicBezTo>
                        <a:cubicBezTo>
                          <a:pt x="0" y="0"/>
                          <a:pt x="0" y="0"/>
                          <a:pt x="0" y="0"/>
                        </a:cubicBezTo>
                        <a:cubicBezTo>
                          <a:pt x="41" y="0"/>
                          <a:pt x="41" y="0"/>
                          <a:pt x="41" y="0"/>
                        </a:cubicBezTo>
                        <a:cubicBezTo>
                          <a:pt x="47" y="0"/>
                          <a:pt x="53" y="0"/>
                          <a:pt x="57" y="1"/>
                        </a:cubicBezTo>
                        <a:cubicBezTo>
                          <a:pt x="62" y="1"/>
                          <a:pt x="65" y="2"/>
                          <a:pt x="68" y="2"/>
                        </a:cubicBezTo>
                        <a:cubicBezTo>
                          <a:pt x="71" y="3"/>
                          <a:pt x="74" y="4"/>
                          <a:pt x="76" y="5"/>
                        </a:cubicBezTo>
                        <a:cubicBezTo>
                          <a:pt x="79" y="5"/>
                          <a:pt x="81" y="7"/>
                          <a:pt x="83" y="8"/>
                        </a:cubicBezTo>
                        <a:cubicBezTo>
                          <a:pt x="90" y="12"/>
                          <a:pt x="96" y="17"/>
                          <a:pt x="100" y="24"/>
                        </a:cubicBezTo>
                        <a:cubicBezTo>
                          <a:pt x="103" y="31"/>
                          <a:pt x="105" y="39"/>
                          <a:pt x="105" y="47"/>
                        </a:cubicBezTo>
                        <a:close/>
                        <a:moveTo>
                          <a:pt x="71" y="48"/>
                        </a:moveTo>
                        <a:cubicBezTo>
                          <a:pt x="71" y="41"/>
                          <a:pt x="70" y="35"/>
                          <a:pt x="66" y="31"/>
                        </a:cubicBezTo>
                        <a:cubicBezTo>
                          <a:pt x="62" y="27"/>
                          <a:pt x="57" y="25"/>
                          <a:pt x="51" y="25"/>
                        </a:cubicBezTo>
                        <a:cubicBezTo>
                          <a:pt x="31" y="25"/>
                          <a:pt x="31" y="25"/>
                          <a:pt x="31" y="25"/>
                        </a:cubicBezTo>
                        <a:cubicBezTo>
                          <a:pt x="31" y="72"/>
                          <a:pt x="31" y="72"/>
                          <a:pt x="31" y="72"/>
                        </a:cubicBezTo>
                        <a:cubicBezTo>
                          <a:pt x="47" y="72"/>
                          <a:pt x="47" y="72"/>
                          <a:pt x="47" y="72"/>
                        </a:cubicBezTo>
                        <a:cubicBezTo>
                          <a:pt x="53" y="72"/>
                          <a:pt x="58" y="71"/>
                          <a:pt x="61" y="70"/>
                        </a:cubicBezTo>
                        <a:cubicBezTo>
                          <a:pt x="63" y="69"/>
                          <a:pt x="66" y="67"/>
                          <a:pt x="68" y="64"/>
                        </a:cubicBezTo>
                        <a:cubicBezTo>
                          <a:pt x="69" y="62"/>
                          <a:pt x="70" y="60"/>
                          <a:pt x="71" y="57"/>
                        </a:cubicBezTo>
                        <a:cubicBezTo>
                          <a:pt x="71" y="55"/>
                          <a:pt x="71" y="52"/>
                          <a:pt x="71" y="48"/>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2"/>
                      </a:solidFill>
                    </a:endParaRPr>
                  </a:p>
                </p:txBody>
              </p:sp>
            </p:grpSp>
          </p:grpSp>
          <p:sp>
            <p:nvSpPr>
              <p:cNvPr id="521" name="Freeform 25"/>
              <p:cNvSpPr>
                <a:spLocks noEditPoints="1"/>
              </p:cNvSpPr>
              <p:nvPr/>
            </p:nvSpPr>
            <p:spPr bwMode="auto">
              <a:xfrm>
                <a:off x="1411054" y="3800475"/>
                <a:ext cx="436795" cy="554504"/>
              </a:xfrm>
              <a:custGeom>
                <a:avLst/>
                <a:gdLst>
                  <a:gd name="T0" fmla="*/ 260 w 260"/>
                  <a:gd name="T1" fmla="*/ 46 h 403"/>
                  <a:gd name="T2" fmla="*/ 260 w 260"/>
                  <a:gd name="T3" fmla="*/ 46 h 403"/>
                  <a:gd name="T4" fmla="*/ 130 w 260"/>
                  <a:gd name="T5" fmla="*/ 0 h 403"/>
                  <a:gd name="T6" fmla="*/ 0 w 260"/>
                  <a:gd name="T7" fmla="*/ 46 h 403"/>
                  <a:gd name="T8" fmla="*/ 0 w 260"/>
                  <a:gd name="T9" fmla="*/ 46 h 403"/>
                  <a:gd name="T10" fmla="*/ 0 w 260"/>
                  <a:gd name="T11" fmla="*/ 46 h 403"/>
                  <a:gd name="T12" fmla="*/ 0 w 260"/>
                  <a:gd name="T13" fmla="*/ 47 h 403"/>
                  <a:gd name="T14" fmla="*/ 0 w 260"/>
                  <a:gd name="T15" fmla="*/ 48 h 403"/>
                  <a:gd name="T16" fmla="*/ 0 w 260"/>
                  <a:gd name="T17" fmla="*/ 48 h 403"/>
                  <a:gd name="T18" fmla="*/ 0 w 260"/>
                  <a:gd name="T19" fmla="*/ 50 h 403"/>
                  <a:gd name="T20" fmla="*/ 0 w 260"/>
                  <a:gd name="T21" fmla="*/ 357 h 403"/>
                  <a:gd name="T22" fmla="*/ 130 w 260"/>
                  <a:gd name="T23" fmla="*/ 403 h 403"/>
                  <a:gd name="T24" fmla="*/ 260 w 260"/>
                  <a:gd name="T25" fmla="*/ 357 h 403"/>
                  <a:gd name="T26" fmla="*/ 260 w 260"/>
                  <a:gd name="T27" fmla="*/ 48 h 403"/>
                  <a:gd name="T28" fmla="*/ 260 w 260"/>
                  <a:gd name="T29" fmla="*/ 47 h 403"/>
                  <a:gd name="T30" fmla="*/ 260 w 260"/>
                  <a:gd name="T31" fmla="*/ 46 h 403"/>
                  <a:gd name="T32" fmla="*/ 14 w 260"/>
                  <a:gd name="T33" fmla="*/ 46 h 403"/>
                  <a:gd name="T34" fmla="*/ 130 w 260"/>
                  <a:gd name="T35" fmla="*/ 16 h 403"/>
                  <a:gd name="T36" fmla="*/ 246 w 260"/>
                  <a:gd name="T37" fmla="*/ 46 h 403"/>
                  <a:gd name="T38" fmla="*/ 247 w 260"/>
                  <a:gd name="T39" fmla="*/ 47 h 403"/>
                  <a:gd name="T40" fmla="*/ 246 w 260"/>
                  <a:gd name="T41" fmla="*/ 49 h 403"/>
                  <a:gd name="T42" fmla="*/ 130 w 260"/>
                  <a:gd name="T43" fmla="*/ 79 h 403"/>
                  <a:gd name="T44" fmla="*/ 14 w 260"/>
                  <a:gd name="T45" fmla="*/ 49 h 403"/>
                  <a:gd name="T46" fmla="*/ 14 w 260"/>
                  <a:gd name="T47" fmla="*/ 47 h 403"/>
                  <a:gd name="T48" fmla="*/ 14 w 260"/>
                  <a:gd name="T49" fmla="*/ 46 h 403"/>
                  <a:gd name="T50" fmla="*/ 14 w 260"/>
                  <a:gd name="T51" fmla="*/ 67 h 403"/>
                  <a:gd name="T52" fmla="*/ 19 w 260"/>
                  <a:gd name="T53" fmla="*/ 70 h 403"/>
                  <a:gd name="T54" fmla="*/ 130 w 260"/>
                  <a:gd name="T55" fmla="*/ 92 h 403"/>
                  <a:gd name="T56" fmla="*/ 241 w 260"/>
                  <a:gd name="T57" fmla="*/ 70 h 403"/>
                  <a:gd name="T58" fmla="*/ 247 w 260"/>
                  <a:gd name="T59" fmla="*/ 67 h 403"/>
                  <a:gd name="T60" fmla="*/ 247 w 260"/>
                  <a:gd name="T61" fmla="*/ 143 h 403"/>
                  <a:gd name="T62" fmla="*/ 130 w 260"/>
                  <a:gd name="T63" fmla="*/ 176 h 403"/>
                  <a:gd name="T64" fmla="*/ 14 w 260"/>
                  <a:gd name="T65" fmla="*/ 143 h 403"/>
                  <a:gd name="T66" fmla="*/ 14 w 260"/>
                  <a:gd name="T67" fmla="*/ 67 h 403"/>
                  <a:gd name="T68" fmla="*/ 14 w 260"/>
                  <a:gd name="T69" fmla="*/ 165 h 403"/>
                  <a:gd name="T70" fmla="*/ 19 w 260"/>
                  <a:gd name="T71" fmla="*/ 168 h 403"/>
                  <a:gd name="T72" fmla="*/ 130 w 260"/>
                  <a:gd name="T73" fmla="*/ 189 h 403"/>
                  <a:gd name="T74" fmla="*/ 241 w 260"/>
                  <a:gd name="T75" fmla="*/ 168 h 403"/>
                  <a:gd name="T76" fmla="*/ 247 w 260"/>
                  <a:gd name="T77" fmla="*/ 165 h 403"/>
                  <a:gd name="T78" fmla="*/ 247 w 260"/>
                  <a:gd name="T79" fmla="*/ 251 h 403"/>
                  <a:gd name="T80" fmla="*/ 130 w 260"/>
                  <a:gd name="T81" fmla="*/ 283 h 403"/>
                  <a:gd name="T82" fmla="*/ 14 w 260"/>
                  <a:gd name="T83" fmla="*/ 250 h 403"/>
                  <a:gd name="T84" fmla="*/ 14 w 260"/>
                  <a:gd name="T85" fmla="*/ 165 h 403"/>
                  <a:gd name="T86" fmla="*/ 130 w 260"/>
                  <a:gd name="T87" fmla="*/ 390 h 403"/>
                  <a:gd name="T88" fmla="*/ 14 w 260"/>
                  <a:gd name="T89" fmla="*/ 357 h 403"/>
                  <a:gd name="T90" fmla="*/ 14 w 260"/>
                  <a:gd name="T91" fmla="*/ 272 h 403"/>
                  <a:gd name="T92" fmla="*/ 19 w 260"/>
                  <a:gd name="T93" fmla="*/ 275 h 403"/>
                  <a:gd name="T94" fmla="*/ 130 w 260"/>
                  <a:gd name="T95" fmla="*/ 296 h 403"/>
                  <a:gd name="T96" fmla="*/ 241 w 260"/>
                  <a:gd name="T97" fmla="*/ 275 h 403"/>
                  <a:gd name="T98" fmla="*/ 247 w 260"/>
                  <a:gd name="T99" fmla="*/ 272 h 403"/>
                  <a:gd name="T100" fmla="*/ 247 w 260"/>
                  <a:gd name="T101" fmla="*/ 357 h 403"/>
                  <a:gd name="T102" fmla="*/ 130 w 260"/>
                  <a:gd name="T103" fmla="*/ 39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 h="403">
                    <a:moveTo>
                      <a:pt x="260" y="46"/>
                    </a:moveTo>
                    <a:cubicBezTo>
                      <a:pt x="260" y="46"/>
                      <a:pt x="260" y="46"/>
                      <a:pt x="260" y="46"/>
                    </a:cubicBezTo>
                    <a:cubicBezTo>
                      <a:pt x="260" y="23"/>
                      <a:pt x="215" y="0"/>
                      <a:pt x="130" y="0"/>
                    </a:cubicBezTo>
                    <a:cubicBezTo>
                      <a:pt x="46" y="0"/>
                      <a:pt x="0" y="23"/>
                      <a:pt x="0" y="46"/>
                    </a:cubicBezTo>
                    <a:cubicBezTo>
                      <a:pt x="0" y="46"/>
                      <a:pt x="0" y="46"/>
                      <a:pt x="0" y="46"/>
                    </a:cubicBezTo>
                    <a:cubicBezTo>
                      <a:pt x="0" y="46"/>
                      <a:pt x="0" y="46"/>
                      <a:pt x="0" y="46"/>
                    </a:cubicBezTo>
                    <a:cubicBezTo>
                      <a:pt x="0" y="47"/>
                      <a:pt x="0" y="47"/>
                      <a:pt x="0" y="47"/>
                    </a:cubicBezTo>
                    <a:cubicBezTo>
                      <a:pt x="0" y="47"/>
                      <a:pt x="0" y="47"/>
                      <a:pt x="0" y="48"/>
                    </a:cubicBezTo>
                    <a:cubicBezTo>
                      <a:pt x="0" y="48"/>
                      <a:pt x="0" y="48"/>
                      <a:pt x="0" y="48"/>
                    </a:cubicBezTo>
                    <a:cubicBezTo>
                      <a:pt x="0" y="50"/>
                      <a:pt x="0" y="50"/>
                      <a:pt x="0" y="50"/>
                    </a:cubicBezTo>
                    <a:cubicBezTo>
                      <a:pt x="0" y="357"/>
                      <a:pt x="0" y="357"/>
                      <a:pt x="0" y="357"/>
                    </a:cubicBezTo>
                    <a:cubicBezTo>
                      <a:pt x="0" y="380"/>
                      <a:pt x="46" y="403"/>
                      <a:pt x="130" y="403"/>
                    </a:cubicBezTo>
                    <a:cubicBezTo>
                      <a:pt x="215" y="403"/>
                      <a:pt x="260" y="380"/>
                      <a:pt x="260" y="357"/>
                    </a:cubicBezTo>
                    <a:cubicBezTo>
                      <a:pt x="260" y="48"/>
                      <a:pt x="260" y="48"/>
                      <a:pt x="260" y="48"/>
                    </a:cubicBezTo>
                    <a:cubicBezTo>
                      <a:pt x="260" y="47"/>
                      <a:pt x="260" y="47"/>
                      <a:pt x="260" y="47"/>
                    </a:cubicBezTo>
                    <a:lnTo>
                      <a:pt x="260" y="46"/>
                    </a:lnTo>
                    <a:close/>
                    <a:moveTo>
                      <a:pt x="14" y="46"/>
                    </a:moveTo>
                    <a:cubicBezTo>
                      <a:pt x="20" y="34"/>
                      <a:pt x="61" y="16"/>
                      <a:pt x="130" y="16"/>
                    </a:cubicBezTo>
                    <a:cubicBezTo>
                      <a:pt x="200" y="16"/>
                      <a:pt x="240" y="34"/>
                      <a:pt x="246" y="46"/>
                    </a:cubicBezTo>
                    <a:cubicBezTo>
                      <a:pt x="247" y="47"/>
                      <a:pt x="247" y="47"/>
                      <a:pt x="247" y="47"/>
                    </a:cubicBezTo>
                    <a:cubicBezTo>
                      <a:pt x="246" y="49"/>
                      <a:pt x="246" y="49"/>
                      <a:pt x="246" y="49"/>
                    </a:cubicBezTo>
                    <a:cubicBezTo>
                      <a:pt x="240" y="61"/>
                      <a:pt x="200" y="79"/>
                      <a:pt x="130" y="79"/>
                    </a:cubicBezTo>
                    <a:cubicBezTo>
                      <a:pt x="61" y="79"/>
                      <a:pt x="20" y="61"/>
                      <a:pt x="14" y="49"/>
                    </a:cubicBezTo>
                    <a:cubicBezTo>
                      <a:pt x="14" y="47"/>
                      <a:pt x="14" y="47"/>
                      <a:pt x="14" y="47"/>
                    </a:cubicBezTo>
                    <a:lnTo>
                      <a:pt x="14" y="46"/>
                    </a:lnTo>
                    <a:close/>
                    <a:moveTo>
                      <a:pt x="14" y="67"/>
                    </a:moveTo>
                    <a:cubicBezTo>
                      <a:pt x="19" y="70"/>
                      <a:pt x="19" y="70"/>
                      <a:pt x="19" y="70"/>
                    </a:cubicBezTo>
                    <a:cubicBezTo>
                      <a:pt x="42" y="83"/>
                      <a:pt x="85" y="92"/>
                      <a:pt x="130" y="92"/>
                    </a:cubicBezTo>
                    <a:cubicBezTo>
                      <a:pt x="176" y="92"/>
                      <a:pt x="218" y="83"/>
                      <a:pt x="241" y="70"/>
                    </a:cubicBezTo>
                    <a:cubicBezTo>
                      <a:pt x="247" y="67"/>
                      <a:pt x="247" y="67"/>
                      <a:pt x="247" y="67"/>
                    </a:cubicBezTo>
                    <a:cubicBezTo>
                      <a:pt x="247" y="143"/>
                      <a:pt x="247" y="143"/>
                      <a:pt x="247" y="143"/>
                    </a:cubicBezTo>
                    <a:cubicBezTo>
                      <a:pt x="246" y="157"/>
                      <a:pt x="202" y="176"/>
                      <a:pt x="130" y="176"/>
                    </a:cubicBezTo>
                    <a:cubicBezTo>
                      <a:pt x="58" y="176"/>
                      <a:pt x="14" y="157"/>
                      <a:pt x="14" y="143"/>
                    </a:cubicBezTo>
                    <a:lnTo>
                      <a:pt x="14" y="67"/>
                    </a:lnTo>
                    <a:close/>
                    <a:moveTo>
                      <a:pt x="14" y="165"/>
                    </a:moveTo>
                    <a:cubicBezTo>
                      <a:pt x="19" y="168"/>
                      <a:pt x="19" y="168"/>
                      <a:pt x="19" y="168"/>
                    </a:cubicBezTo>
                    <a:cubicBezTo>
                      <a:pt x="42" y="181"/>
                      <a:pt x="85" y="189"/>
                      <a:pt x="130" y="189"/>
                    </a:cubicBezTo>
                    <a:cubicBezTo>
                      <a:pt x="176" y="189"/>
                      <a:pt x="218" y="181"/>
                      <a:pt x="241" y="168"/>
                    </a:cubicBezTo>
                    <a:cubicBezTo>
                      <a:pt x="247" y="165"/>
                      <a:pt x="247" y="165"/>
                      <a:pt x="247" y="165"/>
                    </a:cubicBezTo>
                    <a:cubicBezTo>
                      <a:pt x="247" y="251"/>
                      <a:pt x="247" y="251"/>
                      <a:pt x="247" y="251"/>
                    </a:cubicBezTo>
                    <a:cubicBezTo>
                      <a:pt x="247" y="264"/>
                      <a:pt x="202" y="283"/>
                      <a:pt x="130" y="283"/>
                    </a:cubicBezTo>
                    <a:cubicBezTo>
                      <a:pt x="58" y="283"/>
                      <a:pt x="14" y="264"/>
                      <a:pt x="14" y="250"/>
                    </a:cubicBezTo>
                    <a:lnTo>
                      <a:pt x="14" y="165"/>
                    </a:lnTo>
                    <a:close/>
                    <a:moveTo>
                      <a:pt x="130" y="390"/>
                    </a:moveTo>
                    <a:cubicBezTo>
                      <a:pt x="58" y="390"/>
                      <a:pt x="14" y="371"/>
                      <a:pt x="14" y="357"/>
                    </a:cubicBezTo>
                    <a:cubicBezTo>
                      <a:pt x="14" y="272"/>
                      <a:pt x="14" y="272"/>
                      <a:pt x="14" y="272"/>
                    </a:cubicBezTo>
                    <a:cubicBezTo>
                      <a:pt x="19" y="275"/>
                      <a:pt x="19" y="275"/>
                      <a:pt x="19" y="275"/>
                    </a:cubicBezTo>
                    <a:cubicBezTo>
                      <a:pt x="42" y="288"/>
                      <a:pt x="85" y="296"/>
                      <a:pt x="130" y="296"/>
                    </a:cubicBezTo>
                    <a:cubicBezTo>
                      <a:pt x="176" y="296"/>
                      <a:pt x="218" y="288"/>
                      <a:pt x="241" y="275"/>
                    </a:cubicBezTo>
                    <a:cubicBezTo>
                      <a:pt x="247" y="272"/>
                      <a:pt x="247" y="272"/>
                      <a:pt x="247" y="272"/>
                    </a:cubicBezTo>
                    <a:cubicBezTo>
                      <a:pt x="247" y="357"/>
                      <a:pt x="247" y="357"/>
                      <a:pt x="247" y="357"/>
                    </a:cubicBezTo>
                    <a:cubicBezTo>
                      <a:pt x="247" y="371"/>
                      <a:pt x="203" y="390"/>
                      <a:pt x="130" y="39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schemeClr val="bg2"/>
                  </a:solidFill>
                </a:endParaRPr>
              </a:p>
            </p:txBody>
          </p:sp>
        </p:grpSp>
      </p:grpSp>
      <p:sp>
        <p:nvSpPr>
          <p:cNvPr id="515" name="Rectangle 514"/>
          <p:cNvSpPr/>
          <p:nvPr/>
        </p:nvSpPr>
        <p:spPr>
          <a:xfrm>
            <a:off x="3357432" y="2871325"/>
            <a:ext cx="1691731" cy="1274698"/>
          </a:xfrm>
          <a:prstGeom prst="rect">
            <a:avLst/>
          </a:prstGeom>
          <a:solidFill>
            <a:schemeClr val="tx2"/>
          </a:solid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6" name="Rectangle 515"/>
          <p:cNvSpPr/>
          <p:nvPr/>
        </p:nvSpPr>
        <p:spPr>
          <a:xfrm>
            <a:off x="3628284" y="2976616"/>
            <a:ext cx="1205016" cy="184956"/>
          </a:xfrm>
          <a:prstGeom prst="rect">
            <a:avLst/>
          </a:prstGeom>
        </p:spPr>
        <p:txBody>
          <a:bodyPr wrap="square" lIns="0" tIns="0" rIns="0" bIns="0" anchor="t">
            <a:spAutoFit/>
          </a:bodyPr>
          <a:lstStyle/>
          <a:p>
            <a:pPr algn="ctr"/>
            <a:r>
              <a:rPr lang="en-US" sz="1200" dirty="0" smtClean="0">
                <a:solidFill>
                  <a:schemeClr val="bg1"/>
                </a:solidFill>
                <a:cs typeface="Arial" charset="0"/>
              </a:rPr>
              <a:t>Converged</a:t>
            </a:r>
            <a:endParaRPr lang="en-US" sz="1200" dirty="0">
              <a:solidFill>
                <a:schemeClr val="bg1"/>
              </a:solidFill>
              <a:cs typeface="Arial" charset="0"/>
            </a:endParaRPr>
          </a:p>
        </p:txBody>
      </p:sp>
      <p:sp>
        <p:nvSpPr>
          <p:cNvPr id="509" name="Rectangle 508"/>
          <p:cNvSpPr/>
          <p:nvPr/>
        </p:nvSpPr>
        <p:spPr>
          <a:xfrm>
            <a:off x="5147861" y="2867448"/>
            <a:ext cx="1691731" cy="1274698"/>
          </a:xfrm>
          <a:prstGeom prst="rect">
            <a:avLst/>
          </a:prstGeom>
          <a:solidFill>
            <a:schemeClr val="tx2"/>
          </a:solid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0" name="Rectangle 509"/>
          <p:cNvSpPr/>
          <p:nvPr/>
        </p:nvSpPr>
        <p:spPr>
          <a:xfrm>
            <a:off x="5227325" y="2983143"/>
            <a:ext cx="1532802" cy="184956"/>
          </a:xfrm>
          <a:prstGeom prst="rect">
            <a:avLst/>
          </a:prstGeom>
        </p:spPr>
        <p:txBody>
          <a:bodyPr wrap="square" lIns="0" tIns="0" rIns="0" bIns="0" anchor="t">
            <a:spAutoFit/>
          </a:bodyPr>
          <a:lstStyle/>
          <a:p>
            <a:pPr algn="ctr"/>
            <a:r>
              <a:rPr lang="en-US" sz="1200" dirty="0">
                <a:solidFill>
                  <a:schemeClr val="bg1"/>
                </a:solidFill>
                <a:cs typeface="Arial" charset="0"/>
              </a:rPr>
              <a:t>Software Defined</a:t>
            </a:r>
          </a:p>
        </p:txBody>
      </p:sp>
      <p:grpSp>
        <p:nvGrpSpPr>
          <p:cNvPr id="511" name="Group 56"/>
          <p:cNvGrpSpPr>
            <a:grpSpLocks noChangeAspect="1"/>
          </p:cNvGrpSpPr>
          <p:nvPr/>
        </p:nvGrpSpPr>
        <p:grpSpPr bwMode="auto">
          <a:xfrm>
            <a:off x="5634380" y="3235852"/>
            <a:ext cx="718692" cy="829975"/>
            <a:chOff x="3967" y="2803"/>
            <a:chExt cx="379" cy="437"/>
          </a:xfrm>
          <a:solidFill>
            <a:schemeClr val="bg1"/>
          </a:solidFill>
        </p:grpSpPr>
        <p:sp>
          <p:nvSpPr>
            <p:cNvPr id="512" name="Freeform 57"/>
            <p:cNvSpPr>
              <a:spLocks noEditPoints="1"/>
            </p:cNvSpPr>
            <p:nvPr/>
          </p:nvSpPr>
          <p:spPr bwMode="auto">
            <a:xfrm>
              <a:off x="3982" y="2803"/>
              <a:ext cx="352" cy="141"/>
            </a:xfrm>
            <a:custGeom>
              <a:avLst/>
              <a:gdLst>
                <a:gd name="T0" fmla="*/ 175 w 352"/>
                <a:gd name="T1" fmla="*/ 10 h 141"/>
                <a:gd name="T2" fmla="*/ 335 w 352"/>
                <a:gd name="T3" fmla="*/ 103 h 141"/>
                <a:gd name="T4" fmla="*/ 285 w 352"/>
                <a:gd name="T5" fmla="*/ 131 h 141"/>
                <a:gd name="T6" fmla="*/ 179 w 352"/>
                <a:gd name="T7" fmla="*/ 71 h 141"/>
                <a:gd name="T8" fmla="*/ 175 w 352"/>
                <a:gd name="T9" fmla="*/ 69 h 141"/>
                <a:gd name="T10" fmla="*/ 171 w 352"/>
                <a:gd name="T11" fmla="*/ 71 h 141"/>
                <a:gd name="T12" fmla="*/ 67 w 352"/>
                <a:gd name="T13" fmla="*/ 131 h 141"/>
                <a:gd name="T14" fmla="*/ 16 w 352"/>
                <a:gd name="T15" fmla="*/ 101 h 141"/>
                <a:gd name="T16" fmla="*/ 175 w 352"/>
                <a:gd name="T17" fmla="*/ 10 h 141"/>
                <a:gd name="T18" fmla="*/ 175 w 352"/>
                <a:gd name="T19" fmla="*/ 0 h 141"/>
                <a:gd name="T20" fmla="*/ 0 w 352"/>
                <a:gd name="T21" fmla="*/ 101 h 141"/>
                <a:gd name="T22" fmla="*/ 67 w 352"/>
                <a:gd name="T23" fmla="*/ 140 h 141"/>
                <a:gd name="T24" fmla="*/ 175 w 352"/>
                <a:gd name="T25" fmla="*/ 78 h 141"/>
                <a:gd name="T26" fmla="*/ 285 w 352"/>
                <a:gd name="T27" fmla="*/ 141 h 141"/>
                <a:gd name="T28" fmla="*/ 352 w 352"/>
                <a:gd name="T29" fmla="*/ 103 h 141"/>
                <a:gd name="T30" fmla="*/ 175 w 352"/>
                <a:gd name="T31" fmla="*/ 0 h 141"/>
                <a:gd name="T32" fmla="*/ 175 w 352"/>
                <a:gd name="T3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2" h="141">
                  <a:moveTo>
                    <a:pt x="175" y="10"/>
                  </a:moveTo>
                  <a:lnTo>
                    <a:pt x="335" y="103"/>
                  </a:lnTo>
                  <a:lnTo>
                    <a:pt x="285" y="131"/>
                  </a:lnTo>
                  <a:lnTo>
                    <a:pt x="179" y="71"/>
                  </a:lnTo>
                  <a:lnTo>
                    <a:pt x="175" y="69"/>
                  </a:lnTo>
                  <a:lnTo>
                    <a:pt x="171" y="71"/>
                  </a:lnTo>
                  <a:lnTo>
                    <a:pt x="67" y="131"/>
                  </a:lnTo>
                  <a:lnTo>
                    <a:pt x="16" y="101"/>
                  </a:lnTo>
                  <a:lnTo>
                    <a:pt x="175" y="10"/>
                  </a:lnTo>
                  <a:close/>
                  <a:moveTo>
                    <a:pt x="175" y="0"/>
                  </a:moveTo>
                  <a:lnTo>
                    <a:pt x="0" y="101"/>
                  </a:lnTo>
                  <a:lnTo>
                    <a:pt x="67" y="140"/>
                  </a:lnTo>
                  <a:lnTo>
                    <a:pt x="175" y="78"/>
                  </a:lnTo>
                  <a:lnTo>
                    <a:pt x="285" y="141"/>
                  </a:lnTo>
                  <a:lnTo>
                    <a:pt x="352" y="103"/>
                  </a:lnTo>
                  <a:lnTo>
                    <a:pt x="175" y="0"/>
                  </a:lnTo>
                  <a:lnTo>
                    <a:pt x="175"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2"/>
                </a:solidFill>
              </a:endParaRPr>
            </a:p>
          </p:txBody>
        </p:sp>
        <p:sp>
          <p:nvSpPr>
            <p:cNvPr id="513" name="Freeform 58"/>
            <p:cNvSpPr>
              <a:spLocks noEditPoints="1"/>
            </p:cNvSpPr>
            <p:nvPr/>
          </p:nvSpPr>
          <p:spPr bwMode="auto">
            <a:xfrm>
              <a:off x="3982" y="2803"/>
              <a:ext cx="352" cy="141"/>
            </a:xfrm>
            <a:custGeom>
              <a:avLst/>
              <a:gdLst>
                <a:gd name="T0" fmla="*/ 175 w 352"/>
                <a:gd name="T1" fmla="*/ 10 h 141"/>
                <a:gd name="T2" fmla="*/ 335 w 352"/>
                <a:gd name="T3" fmla="*/ 103 h 141"/>
                <a:gd name="T4" fmla="*/ 285 w 352"/>
                <a:gd name="T5" fmla="*/ 131 h 141"/>
                <a:gd name="T6" fmla="*/ 179 w 352"/>
                <a:gd name="T7" fmla="*/ 71 h 141"/>
                <a:gd name="T8" fmla="*/ 175 w 352"/>
                <a:gd name="T9" fmla="*/ 69 h 141"/>
                <a:gd name="T10" fmla="*/ 171 w 352"/>
                <a:gd name="T11" fmla="*/ 71 h 141"/>
                <a:gd name="T12" fmla="*/ 67 w 352"/>
                <a:gd name="T13" fmla="*/ 131 h 141"/>
                <a:gd name="T14" fmla="*/ 16 w 352"/>
                <a:gd name="T15" fmla="*/ 101 h 141"/>
                <a:gd name="T16" fmla="*/ 175 w 352"/>
                <a:gd name="T17" fmla="*/ 10 h 141"/>
                <a:gd name="T18" fmla="*/ 175 w 352"/>
                <a:gd name="T19" fmla="*/ 0 h 141"/>
                <a:gd name="T20" fmla="*/ 0 w 352"/>
                <a:gd name="T21" fmla="*/ 101 h 141"/>
                <a:gd name="T22" fmla="*/ 67 w 352"/>
                <a:gd name="T23" fmla="*/ 140 h 141"/>
                <a:gd name="T24" fmla="*/ 175 w 352"/>
                <a:gd name="T25" fmla="*/ 78 h 141"/>
                <a:gd name="T26" fmla="*/ 285 w 352"/>
                <a:gd name="T27" fmla="*/ 141 h 141"/>
                <a:gd name="T28" fmla="*/ 352 w 352"/>
                <a:gd name="T29" fmla="*/ 103 h 141"/>
                <a:gd name="T30" fmla="*/ 175 w 352"/>
                <a:gd name="T31" fmla="*/ 0 h 141"/>
                <a:gd name="T32" fmla="*/ 175 w 352"/>
                <a:gd name="T3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2" h="141">
                  <a:moveTo>
                    <a:pt x="175" y="10"/>
                  </a:moveTo>
                  <a:lnTo>
                    <a:pt x="335" y="103"/>
                  </a:lnTo>
                  <a:lnTo>
                    <a:pt x="285" y="131"/>
                  </a:lnTo>
                  <a:lnTo>
                    <a:pt x="179" y="71"/>
                  </a:lnTo>
                  <a:lnTo>
                    <a:pt x="175" y="69"/>
                  </a:lnTo>
                  <a:lnTo>
                    <a:pt x="171" y="71"/>
                  </a:lnTo>
                  <a:lnTo>
                    <a:pt x="67" y="131"/>
                  </a:lnTo>
                  <a:lnTo>
                    <a:pt x="16" y="101"/>
                  </a:lnTo>
                  <a:lnTo>
                    <a:pt x="175" y="10"/>
                  </a:lnTo>
                  <a:moveTo>
                    <a:pt x="175" y="0"/>
                  </a:moveTo>
                  <a:lnTo>
                    <a:pt x="0" y="101"/>
                  </a:lnTo>
                  <a:lnTo>
                    <a:pt x="67" y="140"/>
                  </a:lnTo>
                  <a:lnTo>
                    <a:pt x="175" y="78"/>
                  </a:lnTo>
                  <a:lnTo>
                    <a:pt x="285" y="141"/>
                  </a:lnTo>
                  <a:lnTo>
                    <a:pt x="352" y="103"/>
                  </a:lnTo>
                  <a:lnTo>
                    <a:pt x="175" y="0"/>
                  </a:lnTo>
                  <a:lnTo>
                    <a:pt x="175"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2"/>
                </a:solidFill>
              </a:endParaRPr>
            </a:p>
          </p:txBody>
        </p:sp>
        <p:sp>
          <p:nvSpPr>
            <p:cNvPr id="514" name="Freeform 59"/>
            <p:cNvSpPr>
              <a:spLocks noEditPoints="1"/>
            </p:cNvSpPr>
            <p:nvPr/>
          </p:nvSpPr>
          <p:spPr bwMode="auto">
            <a:xfrm>
              <a:off x="3967" y="2914"/>
              <a:ext cx="379" cy="326"/>
            </a:xfrm>
            <a:custGeom>
              <a:avLst/>
              <a:gdLst>
                <a:gd name="T0" fmla="*/ 6 w 277"/>
                <a:gd name="T1" fmla="*/ 10 h 239"/>
                <a:gd name="T2" fmla="*/ 136 w 277"/>
                <a:gd name="T3" fmla="*/ 85 h 239"/>
                <a:gd name="T4" fmla="*/ 139 w 277"/>
                <a:gd name="T5" fmla="*/ 87 h 239"/>
                <a:gd name="T6" fmla="*/ 141 w 277"/>
                <a:gd name="T7" fmla="*/ 85 h 239"/>
                <a:gd name="T8" fmla="*/ 271 w 277"/>
                <a:gd name="T9" fmla="*/ 12 h 239"/>
                <a:gd name="T10" fmla="*/ 271 w 277"/>
                <a:gd name="T11" fmla="*/ 155 h 239"/>
                <a:gd name="T12" fmla="*/ 139 w 277"/>
                <a:gd name="T13" fmla="*/ 232 h 239"/>
                <a:gd name="T14" fmla="*/ 6 w 277"/>
                <a:gd name="T15" fmla="*/ 155 h 239"/>
                <a:gd name="T16" fmla="*/ 6 w 277"/>
                <a:gd name="T17" fmla="*/ 10 h 239"/>
                <a:gd name="T18" fmla="*/ 139 w 277"/>
                <a:gd name="T19" fmla="*/ 189 h 239"/>
                <a:gd name="T20" fmla="*/ 142 w 277"/>
                <a:gd name="T21" fmla="*/ 188 h 239"/>
                <a:gd name="T22" fmla="*/ 231 w 277"/>
                <a:gd name="T23" fmla="*/ 136 h 239"/>
                <a:gd name="T24" fmla="*/ 234 w 277"/>
                <a:gd name="T25" fmla="*/ 134 h 239"/>
                <a:gd name="T26" fmla="*/ 234 w 277"/>
                <a:gd name="T27" fmla="*/ 131 h 239"/>
                <a:gd name="T28" fmla="*/ 234 w 277"/>
                <a:gd name="T29" fmla="*/ 85 h 239"/>
                <a:gd name="T30" fmla="*/ 234 w 277"/>
                <a:gd name="T31" fmla="*/ 74 h 239"/>
                <a:gd name="T32" fmla="*/ 225 w 277"/>
                <a:gd name="T33" fmla="*/ 79 h 239"/>
                <a:gd name="T34" fmla="*/ 139 w 277"/>
                <a:gd name="T35" fmla="*/ 129 h 239"/>
                <a:gd name="T36" fmla="*/ 52 w 277"/>
                <a:gd name="T37" fmla="*/ 79 h 239"/>
                <a:gd name="T38" fmla="*/ 43 w 277"/>
                <a:gd name="T39" fmla="*/ 74 h 239"/>
                <a:gd name="T40" fmla="*/ 43 w 277"/>
                <a:gd name="T41" fmla="*/ 85 h 239"/>
                <a:gd name="T42" fmla="*/ 43 w 277"/>
                <a:gd name="T43" fmla="*/ 131 h 239"/>
                <a:gd name="T44" fmla="*/ 43 w 277"/>
                <a:gd name="T45" fmla="*/ 134 h 239"/>
                <a:gd name="T46" fmla="*/ 46 w 277"/>
                <a:gd name="T47" fmla="*/ 136 h 239"/>
                <a:gd name="T48" fmla="*/ 136 w 277"/>
                <a:gd name="T49" fmla="*/ 188 h 239"/>
                <a:gd name="T50" fmla="*/ 139 w 277"/>
                <a:gd name="T51" fmla="*/ 189 h 239"/>
                <a:gd name="T52" fmla="*/ 0 w 277"/>
                <a:gd name="T53" fmla="*/ 0 h 239"/>
                <a:gd name="T54" fmla="*/ 0 w 277"/>
                <a:gd name="T55" fmla="*/ 159 h 239"/>
                <a:gd name="T56" fmla="*/ 139 w 277"/>
                <a:gd name="T57" fmla="*/ 239 h 239"/>
                <a:gd name="T58" fmla="*/ 277 w 277"/>
                <a:gd name="T59" fmla="*/ 159 h 239"/>
                <a:gd name="T60" fmla="*/ 277 w 277"/>
                <a:gd name="T61" fmla="*/ 2 h 239"/>
                <a:gd name="T62" fmla="*/ 139 w 277"/>
                <a:gd name="T63" fmla="*/ 80 h 239"/>
                <a:gd name="T64" fmla="*/ 0 w 277"/>
                <a:gd name="T65" fmla="*/ 0 h 239"/>
                <a:gd name="T66" fmla="*/ 139 w 277"/>
                <a:gd name="T67" fmla="*/ 136 h 239"/>
                <a:gd name="T68" fmla="*/ 228 w 277"/>
                <a:gd name="T69" fmla="*/ 85 h 239"/>
                <a:gd name="T70" fmla="*/ 228 w 277"/>
                <a:gd name="T71" fmla="*/ 131 h 239"/>
                <a:gd name="T72" fmla="*/ 139 w 277"/>
                <a:gd name="T73" fmla="*/ 182 h 239"/>
                <a:gd name="T74" fmla="*/ 49 w 277"/>
                <a:gd name="T75" fmla="*/ 131 h 239"/>
                <a:gd name="T76" fmla="*/ 49 w 277"/>
                <a:gd name="T77" fmla="*/ 85 h 239"/>
                <a:gd name="T78" fmla="*/ 139 w 277"/>
                <a:gd name="T79" fmla="*/ 13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7" h="239">
                  <a:moveTo>
                    <a:pt x="6" y="10"/>
                  </a:moveTo>
                  <a:cubicBezTo>
                    <a:pt x="136" y="85"/>
                    <a:pt x="136" y="85"/>
                    <a:pt x="136" y="85"/>
                  </a:cubicBezTo>
                  <a:cubicBezTo>
                    <a:pt x="139" y="87"/>
                    <a:pt x="139" y="87"/>
                    <a:pt x="139" y="87"/>
                  </a:cubicBezTo>
                  <a:cubicBezTo>
                    <a:pt x="141" y="85"/>
                    <a:pt x="141" y="85"/>
                    <a:pt x="141" y="85"/>
                  </a:cubicBezTo>
                  <a:cubicBezTo>
                    <a:pt x="271" y="12"/>
                    <a:pt x="271" y="12"/>
                    <a:pt x="271" y="12"/>
                  </a:cubicBezTo>
                  <a:cubicBezTo>
                    <a:pt x="271" y="155"/>
                    <a:pt x="271" y="155"/>
                    <a:pt x="271" y="155"/>
                  </a:cubicBezTo>
                  <a:cubicBezTo>
                    <a:pt x="139" y="232"/>
                    <a:pt x="139" y="232"/>
                    <a:pt x="139" y="232"/>
                  </a:cubicBezTo>
                  <a:cubicBezTo>
                    <a:pt x="6" y="155"/>
                    <a:pt x="6" y="155"/>
                    <a:pt x="6" y="155"/>
                  </a:cubicBezTo>
                  <a:cubicBezTo>
                    <a:pt x="6" y="10"/>
                    <a:pt x="6" y="10"/>
                    <a:pt x="6" y="10"/>
                  </a:cubicBezTo>
                  <a:moveTo>
                    <a:pt x="139" y="189"/>
                  </a:moveTo>
                  <a:cubicBezTo>
                    <a:pt x="142" y="188"/>
                    <a:pt x="142" y="188"/>
                    <a:pt x="142" y="188"/>
                  </a:cubicBezTo>
                  <a:cubicBezTo>
                    <a:pt x="231" y="136"/>
                    <a:pt x="231" y="136"/>
                    <a:pt x="231" y="136"/>
                  </a:cubicBezTo>
                  <a:cubicBezTo>
                    <a:pt x="234" y="134"/>
                    <a:pt x="234" y="134"/>
                    <a:pt x="234" y="134"/>
                  </a:cubicBezTo>
                  <a:cubicBezTo>
                    <a:pt x="234" y="131"/>
                    <a:pt x="234" y="131"/>
                    <a:pt x="234" y="131"/>
                  </a:cubicBezTo>
                  <a:cubicBezTo>
                    <a:pt x="234" y="85"/>
                    <a:pt x="234" y="85"/>
                    <a:pt x="234" y="85"/>
                  </a:cubicBezTo>
                  <a:cubicBezTo>
                    <a:pt x="234" y="74"/>
                    <a:pt x="234" y="74"/>
                    <a:pt x="234" y="74"/>
                  </a:cubicBezTo>
                  <a:cubicBezTo>
                    <a:pt x="225" y="79"/>
                    <a:pt x="225" y="79"/>
                    <a:pt x="225" y="79"/>
                  </a:cubicBezTo>
                  <a:cubicBezTo>
                    <a:pt x="139" y="129"/>
                    <a:pt x="139" y="129"/>
                    <a:pt x="139" y="129"/>
                  </a:cubicBezTo>
                  <a:cubicBezTo>
                    <a:pt x="52" y="79"/>
                    <a:pt x="52" y="79"/>
                    <a:pt x="52" y="79"/>
                  </a:cubicBezTo>
                  <a:cubicBezTo>
                    <a:pt x="43" y="74"/>
                    <a:pt x="43" y="74"/>
                    <a:pt x="43" y="74"/>
                  </a:cubicBezTo>
                  <a:cubicBezTo>
                    <a:pt x="43" y="85"/>
                    <a:pt x="43" y="85"/>
                    <a:pt x="43" y="85"/>
                  </a:cubicBezTo>
                  <a:cubicBezTo>
                    <a:pt x="43" y="131"/>
                    <a:pt x="43" y="131"/>
                    <a:pt x="43" y="131"/>
                  </a:cubicBezTo>
                  <a:cubicBezTo>
                    <a:pt x="43" y="134"/>
                    <a:pt x="43" y="134"/>
                    <a:pt x="43" y="134"/>
                  </a:cubicBezTo>
                  <a:cubicBezTo>
                    <a:pt x="46" y="136"/>
                    <a:pt x="46" y="136"/>
                    <a:pt x="46" y="136"/>
                  </a:cubicBezTo>
                  <a:cubicBezTo>
                    <a:pt x="136" y="188"/>
                    <a:pt x="136" y="188"/>
                    <a:pt x="136" y="188"/>
                  </a:cubicBezTo>
                  <a:cubicBezTo>
                    <a:pt x="139" y="189"/>
                    <a:pt x="139" y="189"/>
                    <a:pt x="139" y="189"/>
                  </a:cubicBezTo>
                  <a:moveTo>
                    <a:pt x="0" y="0"/>
                  </a:moveTo>
                  <a:cubicBezTo>
                    <a:pt x="0" y="53"/>
                    <a:pt x="0" y="106"/>
                    <a:pt x="0" y="159"/>
                  </a:cubicBezTo>
                  <a:cubicBezTo>
                    <a:pt x="139" y="239"/>
                    <a:pt x="139" y="239"/>
                    <a:pt x="139" y="239"/>
                  </a:cubicBezTo>
                  <a:cubicBezTo>
                    <a:pt x="277" y="159"/>
                    <a:pt x="277" y="159"/>
                    <a:pt x="277" y="159"/>
                  </a:cubicBezTo>
                  <a:cubicBezTo>
                    <a:pt x="277" y="107"/>
                    <a:pt x="277" y="54"/>
                    <a:pt x="277" y="2"/>
                  </a:cubicBezTo>
                  <a:cubicBezTo>
                    <a:pt x="139" y="80"/>
                    <a:pt x="139" y="80"/>
                    <a:pt x="139" y="80"/>
                  </a:cubicBezTo>
                  <a:cubicBezTo>
                    <a:pt x="0" y="0"/>
                    <a:pt x="0" y="0"/>
                    <a:pt x="0" y="0"/>
                  </a:cubicBezTo>
                  <a:close/>
                  <a:moveTo>
                    <a:pt x="139" y="136"/>
                  </a:moveTo>
                  <a:cubicBezTo>
                    <a:pt x="228" y="85"/>
                    <a:pt x="228" y="85"/>
                    <a:pt x="228" y="85"/>
                  </a:cubicBezTo>
                  <a:cubicBezTo>
                    <a:pt x="228" y="131"/>
                    <a:pt x="228" y="131"/>
                    <a:pt x="228" y="131"/>
                  </a:cubicBezTo>
                  <a:cubicBezTo>
                    <a:pt x="139" y="182"/>
                    <a:pt x="139" y="182"/>
                    <a:pt x="139" y="182"/>
                  </a:cubicBezTo>
                  <a:cubicBezTo>
                    <a:pt x="49" y="131"/>
                    <a:pt x="49" y="131"/>
                    <a:pt x="49" y="131"/>
                  </a:cubicBezTo>
                  <a:cubicBezTo>
                    <a:pt x="49" y="85"/>
                    <a:pt x="49" y="85"/>
                    <a:pt x="49" y="85"/>
                  </a:cubicBezTo>
                  <a:cubicBezTo>
                    <a:pt x="139" y="136"/>
                    <a:pt x="139" y="136"/>
                    <a:pt x="139" y="13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2"/>
                </a:solidFill>
              </a:endParaRPr>
            </a:p>
          </p:txBody>
        </p:sp>
      </p:grpSp>
      <p:sp>
        <p:nvSpPr>
          <p:cNvPr id="502" name="Rectangle 501"/>
          <p:cNvSpPr/>
          <p:nvPr/>
        </p:nvSpPr>
        <p:spPr>
          <a:xfrm>
            <a:off x="6938291" y="2867448"/>
            <a:ext cx="1691731" cy="1274698"/>
          </a:xfrm>
          <a:prstGeom prst="rect">
            <a:avLst/>
          </a:prstGeom>
          <a:solidFill>
            <a:schemeClr val="tx2"/>
          </a:solid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3" name="Rectangle 502"/>
          <p:cNvSpPr/>
          <p:nvPr/>
        </p:nvSpPr>
        <p:spPr>
          <a:xfrm>
            <a:off x="7029500" y="2983143"/>
            <a:ext cx="1509312" cy="184956"/>
          </a:xfrm>
          <a:prstGeom prst="rect">
            <a:avLst/>
          </a:prstGeom>
        </p:spPr>
        <p:txBody>
          <a:bodyPr wrap="square" lIns="0" tIns="0" rIns="0" bIns="0" anchor="t">
            <a:spAutoFit/>
          </a:bodyPr>
          <a:lstStyle/>
          <a:p>
            <a:pPr algn="ctr"/>
            <a:r>
              <a:rPr lang="en-US" sz="1200" dirty="0">
                <a:solidFill>
                  <a:schemeClr val="bg1"/>
                </a:solidFill>
                <a:cs typeface="Arial" charset="0"/>
              </a:rPr>
              <a:t>As-a-Service</a:t>
            </a:r>
          </a:p>
        </p:txBody>
      </p:sp>
      <p:grpSp>
        <p:nvGrpSpPr>
          <p:cNvPr id="504" name="Group 41"/>
          <p:cNvGrpSpPr>
            <a:grpSpLocks noChangeAspect="1"/>
          </p:cNvGrpSpPr>
          <p:nvPr/>
        </p:nvGrpSpPr>
        <p:grpSpPr bwMode="auto">
          <a:xfrm>
            <a:off x="7194039" y="3294240"/>
            <a:ext cx="1180235" cy="640566"/>
            <a:chOff x="4236" y="3375"/>
            <a:chExt cx="919" cy="498"/>
          </a:xfrm>
          <a:solidFill>
            <a:schemeClr val="bg1"/>
          </a:solidFill>
        </p:grpSpPr>
        <p:sp>
          <p:nvSpPr>
            <p:cNvPr id="505" name="Freeform 42"/>
            <p:cNvSpPr>
              <a:spLocks noEditPoints="1"/>
            </p:cNvSpPr>
            <p:nvPr/>
          </p:nvSpPr>
          <p:spPr bwMode="auto">
            <a:xfrm>
              <a:off x="4685" y="3521"/>
              <a:ext cx="470" cy="352"/>
            </a:xfrm>
            <a:custGeom>
              <a:avLst/>
              <a:gdLst>
                <a:gd name="T0" fmla="*/ 112 w 199"/>
                <a:gd name="T1" fmla="*/ 1 h 149"/>
                <a:gd name="T2" fmla="*/ 108 w 199"/>
                <a:gd name="T3" fmla="*/ 10 h 149"/>
                <a:gd name="T4" fmla="*/ 118 w 199"/>
                <a:gd name="T5" fmla="*/ 17 h 149"/>
                <a:gd name="T6" fmla="*/ 103 w 199"/>
                <a:gd name="T7" fmla="*/ 24 h 149"/>
                <a:gd name="T8" fmla="*/ 109 w 199"/>
                <a:gd name="T9" fmla="*/ 34 h 149"/>
                <a:gd name="T10" fmla="*/ 92 w 199"/>
                <a:gd name="T11" fmla="*/ 35 h 149"/>
                <a:gd name="T12" fmla="*/ 94 w 199"/>
                <a:gd name="T13" fmla="*/ 47 h 149"/>
                <a:gd name="T14" fmla="*/ 78 w 199"/>
                <a:gd name="T15" fmla="*/ 41 h 149"/>
                <a:gd name="T16" fmla="*/ 76 w 199"/>
                <a:gd name="T17" fmla="*/ 53 h 149"/>
                <a:gd name="T18" fmla="*/ 63 w 199"/>
                <a:gd name="T19" fmla="*/ 42 h 149"/>
                <a:gd name="T20" fmla="*/ 56 w 199"/>
                <a:gd name="T21" fmla="*/ 52 h 149"/>
                <a:gd name="T22" fmla="*/ 49 w 199"/>
                <a:gd name="T23" fmla="*/ 37 h 149"/>
                <a:gd name="T24" fmla="*/ 39 w 199"/>
                <a:gd name="T25" fmla="*/ 44 h 149"/>
                <a:gd name="T26" fmla="*/ 37 w 199"/>
                <a:gd name="T27" fmla="*/ 28 h 149"/>
                <a:gd name="T28" fmla="*/ 25 w 199"/>
                <a:gd name="T29" fmla="*/ 34 h 149"/>
                <a:gd name="T30" fmla="*/ 21 w 199"/>
                <a:gd name="T31" fmla="*/ 57 h 149"/>
                <a:gd name="T32" fmla="*/ 40 w 199"/>
                <a:gd name="T33" fmla="*/ 58 h 149"/>
                <a:gd name="T34" fmla="*/ 28 w 199"/>
                <a:gd name="T35" fmla="*/ 78 h 149"/>
                <a:gd name="T36" fmla="*/ 44 w 199"/>
                <a:gd name="T37" fmla="*/ 86 h 149"/>
                <a:gd name="T38" fmla="*/ 26 w 199"/>
                <a:gd name="T39" fmla="*/ 100 h 149"/>
                <a:gd name="T40" fmla="*/ 38 w 199"/>
                <a:gd name="T41" fmla="*/ 113 h 149"/>
                <a:gd name="T42" fmla="*/ 16 w 199"/>
                <a:gd name="T43" fmla="*/ 120 h 149"/>
                <a:gd name="T44" fmla="*/ 23 w 199"/>
                <a:gd name="T45" fmla="*/ 137 h 149"/>
                <a:gd name="T46" fmla="*/ 0 w 199"/>
                <a:gd name="T47" fmla="*/ 135 h 149"/>
                <a:gd name="T48" fmla="*/ 4 w 199"/>
                <a:gd name="T49" fmla="*/ 145 h 149"/>
                <a:gd name="T50" fmla="*/ 124 w 199"/>
                <a:gd name="T51" fmla="*/ 149 h 149"/>
                <a:gd name="T52" fmla="*/ 124 w 199"/>
                <a:gd name="T53" fmla="*/ 0 h 149"/>
                <a:gd name="T54" fmla="*/ 5 w 199"/>
                <a:gd name="T55" fmla="*/ 137 h 149"/>
                <a:gd name="T56" fmla="*/ 23 w 199"/>
                <a:gd name="T57" fmla="*/ 141 h 149"/>
                <a:gd name="T58" fmla="*/ 124 w 199"/>
                <a:gd name="T59" fmla="*/ 145 h 149"/>
                <a:gd name="T60" fmla="*/ 72 w 199"/>
                <a:gd name="T61" fmla="*/ 123 h 149"/>
                <a:gd name="T62" fmla="*/ 25 w 199"/>
                <a:gd name="T63" fmla="*/ 141 h 149"/>
                <a:gd name="T64" fmla="*/ 21 w 199"/>
                <a:gd name="T65" fmla="*/ 120 h 149"/>
                <a:gd name="T66" fmla="*/ 41 w 199"/>
                <a:gd name="T67" fmla="*/ 118 h 149"/>
                <a:gd name="T68" fmla="*/ 30 w 199"/>
                <a:gd name="T69" fmla="*/ 99 h 149"/>
                <a:gd name="T70" fmla="*/ 48 w 199"/>
                <a:gd name="T71" fmla="*/ 89 h 149"/>
                <a:gd name="T72" fmla="*/ 31 w 199"/>
                <a:gd name="T73" fmla="*/ 75 h 149"/>
                <a:gd name="T74" fmla="*/ 45 w 199"/>
                <a:gd name="T75" fmla="*/ 60 h 149"/>
                <a:gd name="T76" fmla="*/ 24 w 199"/>
                <a:gd name="T77" fmla="*/ 53 h 149"/>
                <a:gd name="T78" fmla="*/ 30 w 199"/>
                <a:gd name="T79" fmla="*/ 35 h 149"/>
                <a:gd name="T80" fmla="*/ 37 w 199"/>
                <a:gd name="T81" fmla="*/ 35 h 149"/>
                <a:gd name="T82" fmla="*/ 40 w 199"/>
                <a:gd name="T83" fmla="*/ 50 h 149"/>
                <a:gd name="T84" fmla="*/ 52 w 199"/>
                <a:gd name="T85" fmla="*/ 44 h 149"/>
                <a:gd name="T86" fmla="*/ 60 w 199"/>
                <a:gd name="T87" fmla="*/ 57 h 149"/>
                <a:gd name="T88" fmla="*/ 68 w 199"/>
                <a:gd name="T89" fmla="*/ 47 h 149"/>
                <a:gd name="T90" fmla="*/ 81 w 199"/>
                <a:gd name="T91" fmla="*/ 56 h 149"/>
                <a:gd name="T92" fmla="*/ 85 w 199"/>
                <a:gd name="T93" fmla="*/ 44 h 149"/>
                <a:gd name="T94" fmla="*/ 100 w 199"/>
                <a:gd name="T95" fmla="*/ 48 h 149"/>
                <a:gd name="T96" fmla="*/ 99 w 199"/>
                <a:gd name="T97" fmla="*/ 35 h 149"/>
                <a:gd name="T98" fmla="*/ 115 w 199"/>
                <a:gd name="T99" fmla="*/ 33 h 149"/>
                <a:gd name="T100" fmla="*/ 109 w 199"/>
                <a:gd name="T101" fmla="*/ 21 h 149"/>
                <a:gd name="T102" fmla="*/ 123 w 199"/>
                <a:gd name="T103" fmla="*/ 14 h 149"/>
                <a:gd name="T104" fmla="*/ 114 w 199"/>
                <a:gd name="T105" fmla="*/ 5 h 149"/>
                <a:gd name="T106" fmla="*/ 195 w 199"/>
                <a:gd name="T107" fmla="*/ 7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9" h="149">
                  <a:moveTo>
                    <a:pt x="124" y="0"/>
                  </a:moveTo>
                  <a:cubicBezTo>
                    <a:pt x="120" y="0"/>
                    <a:pt x="116" y="1"/>
                    <a:pt x="112" y="1"/>
                  </a:cubicBezTo>
                  <a:cubicBezTo>
                    <a:pt x="110" y="2"/>
                    <a:pt x="110" y="2"/>
                    <a:pt x="110" y="2"/>
                  </a:cubicBezTo>
                  <a:cubicBezTo>
                    <a:pt x="108" y="10"/>
                    <a:pt x="108" y="10"/>
                    <a:pt x="108" y="10"/>
                  </a:cubicBezTo>
                  <a:cubicBezTo>
                    <a:pt x="118" y="16"/>
                    <a:pt x="118" y="16"/>
                    <a:pt x="118" y="16"/>
                  </a:cubicBezTo>
                  <a:cubicBezTo>
                    <a:pt x="118" y="17"/>
                    <a:pt x="118" y="17"/>
                    <a:pt x="118" y="17"/>
                  </a:cubicBezTo>
                  <a:cubicBezTo>
                    <a:pt x="107" y="17"/>
                    <a:pt x="107" y="17"/>
                    <a:pt x="107" y="17"/>
                  </a:cubicBezTo>
                  <a:cubicBezTo>
                    <a:pt x="103" y="24"/>
                    <a:pt x="103" y="24"/>
                    <a:pt x="103" y="24"/>
                  </a:cubicBezTo>
                  <a:cubicBezTo>
                    <a:pt x="110" y="33"/>
                    <a:pt x="110" y="33"/>
                    <a:pt x="110" y="33"/>
                  </a:cubicBezTo>
                  <a:cubicBezTo>
                    <a:pt x="109" y="34"/>
                    <a:pt x="109" y="34"/>
                    <a:pt x="109" y="34"/>
                  </a:cubicBezTo>
                  <a:cubicBezTo>
                    <a:pt x="99" y="30"/>
                    <a:pt x="99" y="30"/>
                    <a:pt x="99" y="30"/>
                  </a:cubicBezTo>
                  <a:cubicBezTo>
                    <a:pt x="92" y="35"/>
                    <a:pt x="92" y="35"/>
                    <a:pt x="92" y="35"/>
                  </a:cubicBezTo>
                  <a:cubicBezTo>
                    <a:pt x="95" y="46"/>
                    <a:pt x="95" y="46"/>
                    <a:pt x="95" y="46"/>
                  </a:cubicBezTo>
                  <a:cubicBezTo>
                    <a:pt x="94" y="47"/>
                    <a:pt x="94" y="47"/>
                    <a:pt x="94" y="47"/>
                  </a:cubicBezTo>
                  <a:cubicBezTo>
                    <a:pt x="86" y="39"/>
                    <a:pt x="86" y="39"/>
                    <a:pt x="86" y="39"/>
                  </a:cubicBezTo>
                  <a:cubicBezTo>
                    <a:pt x="78" y="41"/>
                    <a:pt x="78" y="41"/>
                    <a:pt x="78" y="41"/>
                  </a:cubicBezTo>
                  <a:cubicBezTo>
                    <a:pt x="77" y="53"/>
                    <a:pt x="77" y="53"/>
                    <a:pt x="77" y="53"/>
                  </a:cubicBezTo>
                  <a:cubicBezTo>
                    <a:pt x="76" y="53"/>
                    <a:pt x="76" y="53"/>
                    <a:pt x="76" y="53"/>
                  </a:cubicBezTo>
                  <a:cubicBezTo>
                    <a:pt x="71" y="43"/>
                    <a:pt x="71" y="43"/>
                    <a:pt x="71" y="43"/>
                  </a:cubicBezTo>
                  <a:cubicBezTo>
                    <a:pt x="63" y="42"/>
                    <a:pt x="63" y="42"/>
                    <a:pt x="63" y="42"/>
                  </a:cubicBezTo>
                  <a:cubicBezTo>
                    <a:pt x="58" y="52"/>
                    <a:pt x="58" y="52"/>
                    <a:pt x="58" y="52"/>
                  </a:cubicBezTo>
                  <a:cubicBezTo>
                    <a:pt x="56" y="52"/>
                    <a:pt x="56" y="52"/>
                    <a:pt x="56" y="52"/>
                  </a:cubicBezTo>
                  <a:cubicBezTo>
                    <a:pt x="56" y="41"/>
                    <a:pt x="56" y="41"/>
                    <a:pt x="56" y="41"/>
                  </a:cubicBezTo>
                  <a:cubicBezTo>
                    <a:pt x="49" y="37"/>
                    <a:pt x="49" y="37"/>
                    <a:pt x="49" y="37"/>
                  </a:cubicBezTo>
                  <a:cubicBezTo>
                    <a:pt x="40" y="45"/>
                    <a:pt x="40" y="45"/>
                    <a:pt x="40" y="45"/>
                  </a:cubicBezTo>
                  <a:cubicBezTo>
                    <a:pt x="39" y="44"/>
                    <a:pt x="39" y="44"/>
                    <a:pt x="39" y="44"/>
                  </a:cubicBezTo>
                  <a:cubicBezTo>
                    <a:pt x="42" y="34"/>
                    <a:pt x="42" y="34"/>
                    <a:pt x="42" y="34"/>
                  </a:cubicBezTo>
                  <a:cubicBezTo>
                    <a:pt x="37" y="28"/>
                    <a:pt x="37" y="28"/>
                    <a:pt x="37" y="28"/>
                  </a:cubicBezTo>
                  <a:cubicBezTo>
                    <a:pt x="24" y="33"/>
                    <a:pt x="24" y="33"/>
                    <a:pt x="24" y="33"/>
                  </a:cubicBezTo>
                  <a:cubicBezTo>
                    <a:pt x="25" y="34"/>
                    <a:pt x="25" y="34"/>
                    <a:pt x="25" y="34"/>
                  </a:cubicBezTo>
                  <a:cubicBezTo>
                    <a:pt x="17" y="48"/>
                    <a:pt x="17" y="48"/>
                    <a:pt x="17" y="48"/>
                  </a:cubicBezTo>
                  <a:cubicBezTo>
                    <a:pt x="21" y="57"/>
                    <a:pt x="21" y="57"/>
                    <a:pt x="21" y="57"/>
                  </a:cubicBezTo>
                  <a:cubicBezTo>
                    <a:pt x="38" y="55"/>
                    <a:pt x="38" y="55"/>
                    <a:pt x="38" y="55"/>
                  </a:cubicBezTo>
                  <a:cubicBezTo>
                    <a:pt x="40" y="58"/>
                    <a:pt x="40" y="58"/>
                    <a:pt x="40" y="58"/>
                  </a:cubicBezTo>
                  <a:cubicBezTo>
                    <a:pt x="27" y="68"/>
                    <a:pt x="27" y="68"/>
                    <a:pt x="27" y="68"/>
                  </a:cubicBezTo>
                  <a:cubicBezTo>
                    <a:pt x="28" y="78"/>
                    <a:pt x="28" y="78"/>
                    <a:pt x="28" y="78"/>
                  </a:cubicBezTo>
                  <a:cubicBezTo>
                    <a:pt x="44" y="82"/>
                    <a:pt x="44" y="82"/>
                    <a:pt x="44" y="82"/>
                  </a:cubicBezTo>
                  <a:cubicBezTo>
                    <a:pt x="44" y="86"/>
                    <a:pt x="44" y="86"/>
                    <a:pt x="44" y="86"/>
                  </a:cubicBezTo>
                  <a:cubicBezTo>
                    <a:pt x="29" y="90"/>
                    <a:pt x="29" y="90"/>
                    <a:pt x="29" y="90"/>
                  </a:cubicBezTo>
                  <a:cubicBezTo>
                    <a:pt x="26" y="100"/>
                    <a:pt x="26" y="100"/>
                    <a:pt x="26" y="100"/>
                  </a:cubicBezTo>
                  <a:cubicBezTo>
                    <a:pt x="40" y="110"/>
                    <a:pt x="40" y="110"/>
                    <a:pt x="40" y="110"/>
                  </a:cubicBezTo>
                  <a:cubicBezTo>
                    <a:pt x="38" y="113"/>
                    <a:pt x="38" y="113"/>
                    <a:pt x="38" y="113"/>
                  </a:cubicBezTo>
                  <a:cubicBezTo>
                    <a:pt x="23" y="112"/>
                    <a:pt x="23" y="112"/>
                    <a:pt x="23" y="112"/>
                  </a:cubicBezTo>
                  <a:cubicBezTo>
                    <a:pt x="16" y="120"/>
                    <a:pt x="16" y="120"/>
                    <a:pt x="16" y="120"/>
                  </a:cubicBezTo>
                  <a:cubicBezTo>
                    <a:pt x="26" y="134"/>
                    <a:pt x="26" y="134"/>
                    <a:pt x="26" y="134"/>
                  </a:cubicBezTo>
                  <a:cubicBezTo>
                    <a:pt x="23" y="137"/>
                    <a:pt x="23" y="137"/>
                    <a:pt x="23" y="137"/>
                  </a:cubicBezTo>
                  <a:cubicBezTo>
                    <a:pt x="9" y="130"/>
                    <a:pt x="9" y="130"/>
                    <a:pt x="9" y="130"/>
                  </a:cubicBezTo>
                  <a:cubicBezTo>
                    <a:pt x="0" y="135"/>
                    <a:pt x="0" y="135"/>
                    <a:pt x="0" y="135"/>
                  </a:cubicBezTo>
                  <a:cubicBezTo>
                    <a:pt x="2" y="145"/>
                    <a:pt x="2" y="145"/>
                    <a:pt x="2" y="145"/>
                  </a:cubicBezTo>
                  <a:cubicBezTo>
                    <a:pt x="4" y="145"/>
                    <a:pt x="4" y="145"/>
                    <a:pt x="4" y="145"/>
                  </a:cubicBezTo>
                  <a:cubicBezTo>
                    <a:pt x="28" y="147"/>
                    <a:pt x="52" y="141"/>
                    <a:pt x="72" y="128"/>
                  </a:cubicBezTo>
                  <a:cubicBezTo>
                    <a:pt x="86" y="142"/>
                    <a:pt x="104" y="149"/>
                    <a:pt x="124" y="149"/>
                  </a:cubicBezTo>
                  <a:cubicBezTo>
                    <a:pt x="165" y="149"/>
                    <a:pt x="199" y="116"/>
                    <a:pt x="199" y="75"/>
                  </a:cubicBezTo>
                  <a:cubicBezTo>
                    <a:pt x="199" y="34"/>
                    <a:pt x="165" y="0"/>
                    <a:pt x="124" y="0"/>
                  </a:cubicBezTo>
                  <a:close/>
                  <a:moveTo>
                    <a:pt x="5" y="141"/>
                  </a:moveTo>
                  <a:cubicBezTo>
                    <a:pt x="5" y="137"/>
                    <a:pt x="5" y="137"/>
                    <a:pt x="5" y="137"/>
                  </a:cubicBezTo>
                  <a:cubicBezTo>
                    <a:pt x="9" y="134"/>
                    <a:pt x="9" y="134"/>
                    <a:pt x="9" y="134"/>
                  </a:cubicBezTo>
                  <a:cubicBezTo>
                    <a:pt x="23" y="141"/>
                    <a:pt x="23" y="141"/>
                    <a:pt x="23" y="141"/>
                  </a:cubicBezTo>
                  <a:cubicBezTo>
                    <a:pt x="17" y="142"/>
                    <a:pt x="11" y="142"/>
                    <a:pt x="5" y="141"/>
                  </a:cubicBezTo>
                  <a:close/>
                  <a:moveTo>
                    <a:pt x="124" y="145"/>
                  </a:moveTo>
                  <a:cubicBezTo>
                    <a:pt x="105" y="145"/>
                    <a:pt x="87" y="138"/>
                    <a:pt x="74" y="124"/>
                  </a:cubicBezTo>
                  <a:cubicBezTo>
                    <a:pt x="72" y="123"/>
                    <a:pt x="72" y="123"/>
                    <a:pt x="72" y="123"/>
                  </a:cubicBezTo>
                  <a:cubicBezTo>
                    <a:pt x="71" y="124"/>
                    <a:pt x="71" y="124"/>
                    <a:pt x="71" y="124"/>
                  </a:cubicBezTo>
                  <a:cubicBezTo>
                    <a:pt x="57" y="133"/>
                    <a:pt x="42" y="139"/>
                    <a:pt x="25" y="141"/>
                  </a:cubicBezTo>
                  <a:cubicBezTo>
                    <a:pt x="31" y="134"/>
                    <a:pt x="31" y="134"/>
                    <a:pt x="31" y="134"/>
                  </a:cubicBezTo>
                  <a:cubicBezTo>
                    <a:pt x="21" y="120"/>
                    <a:pt x="21" y="120"/>
                    <a:pt x="21" y="120"/>
                  </a:cubicBezTo>
                  <a:cubicBezTo>
                    <a:pt x="24" y="116"/>
                    <a:pt x="24" y="116"/>
                    <a:pt x="24" y="116"/>
                  </a:cubicBezTo>
                  <a:cubicBezTo>
                    <a:pt x="41" y="118"/>
                    <a:pt x="41" y="118"/>
                    <a:pt x="41" y="118"/>
                  </a:cubicBezTo>
                  <a:cubicBezTo>
                    <a:pt x="44" y="108"/>
                    <a:pt x="44" y="108"/>
                    <a:pt x="44" y="108"/>
                  </a:cubicBezTo>
                  <a:cubicBezTo>
                    <a:pt x="30" y="99"/>
                    <a:pt x="30" y="99"/>
                    <a:pt x="30" y="99"/>
                  </a:cubicBezTo>
                  <a:cubicBezTo>
                    <a:pt x="32" y="93"/>
                    <a:pt x="32" y="93"/>
                    <a:pt x="32" y="93"/>
                  </a:cubicBezTo>
                  <a:cubicBezTo>
                    <a:pt x="48" y="89"/>
                    <a:pt x="48" y="89"/>
                    <a:pt x="48" y="89"/>
                  </a:cubicBezTo>
                  <a:cubicBezTo>
                    <a:pt x="48" y="79"/>
                    <a:pt x="48" y="79"/>
                    <a:pt x="48" y="79"/>
                  </a:cubicBezTo>
                  <a:cubicBezTo>
                    <a:pt x="31" y="75"/>
                    <a:pt x="31" y="75"/>
                    <a:pt x="31" y="75"/>
                  </a:cubicBezTo>
                  <a:cubicBezTo>
                    <a:pt x="31" y="70"/>
                    <a:pt x="31" y="70"/>
                    <a:pt x="31" y="70"/>
                  </a:cubicBezTo>
                  <a:cubicBezTo>
                    <a:pt x="45" y="60"/>
                    <a:pt x="45" y="60"/>
                    <a:pt x="45" y="60"/>
                  </a:cubicBezTo>
                  <a:cubicBezTo>
                    <a:pt x="41" y="51"/>
                    <a:pt x="41" y="51"/>
                    <a:pt x="41" y="51"/>
                  </a:cubicBezTo>
                  <a:cubicBezTo>
                    <a:pt x="24" y="53"/>
                    <a:pt x="24" y="53"/>
                    <a:pt x="24" y="53"/>
                  </a:cubicBezTo>
                  <a:cubicBezTo>
                    <a:pt x="21" y="48"/>
                    <a:pt x="21" y="48"/>
                    <a:pt x="21" y="48"/>
                  </a:cubicBezTo>
                  <a:cubicBezTo>
                    <a:pt x="30" y="35"/>
                    <a:pt x="30" y="35"/>
                    <a:pt x="30" y="35"/>
                  </a:cubicBezTo>
                  <a:cubicBezTo>
                    <a:pt x="36" y="33"/>
                    <a:pt x="36" y="33"/>
                    <a:pt x="36" y="33"/>
                  </a:cubicBezTo>
                  <a:cubicBezTo>
                    <a:pt x="37" y="35"/>
                    <a:pt x="37" y="35"/>
                    <a:pt x="37" y="35"/>
                  </a:cubicBezTo>
                  <a:cubicBezTo>
                    <a:pt x="34" y="46"/>
                    <a:pt x="34" y="46"/>
                    <a:pt x="34" y="46"/>
                  </a:cubicBezTo>
                  <a:cubicBezTo>
                    <a:pt x="40" y="50"/>
                    <a:pt x="40" y="50"/>
                    <a:pt x="40" y="50"/>
                  </a:cubicBezTo>
                  <a:cubicBezTo>
                    <a:pt x="49" y="42"/>
                    <a:pt x="49" y="42"/>
                    <a:pt x="49" y="42"/>
                  </a:cubicBezTo>
                  <a:cubicBezTo>
                    <a:pt x="52" y="44"/>
                    <a:pt x="52" y="44"/>
                    <a:pt x="52" y="44"/>
                  </a:cubicBezTo>
                  <a:cubicBezTo>
                    <a:pt x="52" y="56"/>
                    <a:pt x="52" y="56"/>
                    <a:pt x="52" y="56"/>
                  </a:cubicBezTo>
                  <a:cubicBezTo>
                    <a:pt x="60" y="57"/>
                    <a:pt x="60" y="57"/>
                    <a:pt x="60" y="57"/>
                  </a:cubicBezTo>
                  <a:cubicBezTo>
                    <a:pt x="65" y="46"/>
                    <a:pt x="65" y="46"/>
                    <a:pt x="65" y="46"/>
                  </a:cubicBezTo>
                  <a:cubicBezTo>
                    <a:pt x="68" y="47"/>
                    <a:pt x="68" y="47"/>
                    <a:pt x="68" y="47"/>
                  </a:cubicBezTo>
                  <a:cubicBezTo>
                    <a:pt x="73" y="58"/>
                    <a:pt x="73" y="58"/>
                    <a:pt x="73" y="58"/>
                  </a:cubicBezTo>
                  <a:cubicBezTo>
                    <a:pt x="81" y="56"/>
                    <a:pt x="81" y="56"/>
                    <a:pt x="81" y="56"/>
                  </a:cubicBezTo>
                  <a:cubicBezTo>
                    <a:pt x="82" y="44"/>
                    <a:pt x="82" y="44"/>
                    <a:pt x="82" y="44"/>
                  </a:cubicBezTo>
                  <a:cubicBezTo>
                    <a:pt x="85" y="44"/>
                    <a:pt x="85" y="44"/>
                    <a:pt x="85" y="44"/>
                  </a:cubicBezTo>
                  <a:cubicBezTo>
                    <a:pt x="93" y="52"/>
                    <a:pt x="93" y="52"/>
                    <a:pt x="93" y="52"/>
                  </a:cubicBezTo>
                  <a:cubicBezTo>
                    <a:pt x="100" y="48"/>
                    <a:pt x="100" y="48"/>
                    <a:pt x="100" y="48"/>
                  </a:cubicBezTo>
                  <a:cubicBezTo>
                    <a:pt x="97" y="36"/>
                    <a:pt x="97" y="36"/>
                    <a:pt x="97" y="36"/>
                  </a:cubicBezTo>
                  <a:cubicBezTo>
                    <a:pt x="99" y="35"/>
                    <a:pt x="99" y="35"/>
                    <a:pt x="99" y="35"/>
                  </a:cubicBezTo>
                  <a:cubicBezTo>
                    <a:pt x="110" y="39"/>
                    <a:pt x="110" y="39"/>
                    <a:pt x="110" y="39"/>
                  </a:cubicBezTo>
                  <a:cubicBezTo>
                    <a:pt x="115" y="33"/>
                    <a:pt x="115" y="33"/>
                    <a:pt x="115" y="33"/>
                  </a:cubicBezTo>
                  <a:cubicBezTo>
                    <a:pt x="107" y="24"/>
                    <a:pt x="107" y="24"/>
                    <a:pt x="107" y="24"/>
                  </a:cubicBezTo>
                  <a:cubicBezTo>
                    <a:pt x="109" y="21"/>
                    <a:pt x="109" y="21"/>
                    <a:pt x="109" y="21"/>
                  </a:cubicBezTo>
                  <a:cubicBezTo>
                    <a:pt x="121" y="22"/>
                    <a:pt x="121" y="22"/>
                    <a:pt x="121" y="22"/>
                  </a:cubicBezTo>
                  <a:cubicBezTo>
                    <a:pt x="123" y="14"/>
                    <a:pt x="123" y="14"/>
                    <a:pt x="123" y="14"/>
                  </a:cubicBezTo>
                  <a:cubicBezTo>
                    <a:pt x="113" y="8"/>
                    <a:pt x="113" y="8"/>
                    <a:pt x="113" y="8"/>
                  </a:cubicBezTo>
                  <a:cubicBezTo>
                    <a:pt x="114" y="5"/>
                    <a:pt x="114" y="5"/>
                    <a:pt x="114" y="5"/>
                  </a:cubicBezTo>
                  <a:cubicBezTo>
                    <a:pt x="117" y="4"/>
                    <a:pt x="121" y="4"/>
                    <a:pt x="124" y="4"/>
                  </a:cubicBezTo>
                  <a:cubicBezTo>
                    <a:pt x="163" y="4"/>
                    <a:pt x="195" y="36"/>
                    <a:pt x="195" y="75"/>
                  </a:cubicBezTo>
                  <a:cubicBezTo>
                    <a:pt x="195" y="114"/>
                    <a:pt x="163" y="145"/>
                    <a:pt x="124" y="14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2"/>
                </a:solidFill>
              </a:endParaRPr>
            </a:p>
          </p:txBody>
        </p:sp>
        <p:sp>
          <p:nvSpPr>
            <p:cNvPr id="506" name="Freeform 43"/>
            <p:cNvSpPr>
              <a:spLocks noEditPoints="1"/>
            </p:cNvSpPr>
            <p:nvPr/>
          </p:nvSpPr>
          <p:spPr bwMode="auto">
            <a:xfrm>
              <a:off x="4236" y="3375"/>
              <a:ext cx="609" cy="470"/>
            </a:xfrm>
            <a:custGeom>
              <a:avLst/>
              <a:gdLst>
                <a:gd name="T0" fmla="*/ 103 w 258"/>
                <a:gd name="T1" fmla="*/ 173 h 199"/>
                <a:gd name="T2" fmla="*/ 83 w 258"/>
                <a:gd name="T3" fmla="*/ 159 h 199"/>
                <a:gd name="T4" fmla="*/ 83 w 258"/>
                <a:gd name="T5" fmla="*/ 134 h 199"/>
                <a:gd name="T6" fmla="*/ 104 w 258"/>
                <a:gd name="T7" fmla="*/ 120 h 199"/>
                <a:gd name="T8" fmla="*/ 109 w 258"/>
                <a:gd name="T9" fmla="*/ 109 h 199"/>
                <a:gd name="T10" fmla="*/ 113 w 258"/>
                <a:gd name="T11" fmla="*/ 85 h 199"/>
                <a:gd name="T12" fmla="*/ 135 w 258"/>
                <a:gd name="T13" fmla="*/ 74 h 199"/>
                <a:gd name="T14" fmla="*/ 157 w 258"/>
                <a:gd name="T15" fmla="*/ 86 h 199"/>
                <a:gd name="T16" fmla="*/ 169 w 258"/>
                <a:gd name="T17" fmla="*/ 86 h 199"/>
                <a:gd name="T18" fmla="*/ 193 w 258"/>
                <a:gd name="T19" fmla="*/ 79 h 199"/>
                <a:gd name="T20" fmla="*/ 213 w 258"/>
                <a:gd name="T21" fmla="*/ 94 h 199"/>
                <a:gd name="T22" fmla="*/ 219 w 258"/>
                <a:gd name="T23" fmla="*/ 77 h 199"/>
                <a:gd name="T24" fmla="*/ 216 w 258"/>
                <a:gd name="T25" fmla="*/ 70 h 199"/>
                <a:gd name="T26" fmla="*/ 206 w 258"/>
                <a:gd name="T27" fmla="*/ 56 h 199"/>
                <a:gd name="T28" fmla="*/ 211 w 258"/>
                <a:gd name="T29" fmla="*/ 39 h 199"/>
                <a:gd name="T30" fmla="*/ 228 w 258"/>
                <a:gd name="T31" fmla="*/ 34 h 199"/>
                <a:gd name="T32" fmla="*/ 233 w 258"/>
                <a:gd name="T33" fmla="*/ 29 h 199"/>
                <a:gd name="T34" fmla="*/ 241 w 258"/>
                <a:gd name="T35" fmla="*/ 13 h 199"/>
                <a:gd name="T36" fmla="*/ 258 w 258"/>
                <a:gd name="T37" fmla="*/ 15 h 199"/>
                <a:gd name="T38" fmla="*/ 115 w 258"/>
                <a:gd name="T39" fmla="*/ 50 h 199"/>
                <a:gd name="T40" fmla="*/ 53 w 258"/>
                <a:gd name="T41" fmla="*/ 199 h 199"/>
                <a:gd name="T42" fmla="*/ 114 w 258"/>
                <a:gd name="T43" fmla="*/ 199 h 199"/>
                <a:gd name="T44" fmla="*/ 94 w 258"/>
                <a:gd name="T45" fmla="*/ 188 h 199"/>
                <a:gd name="T46" fmla="*/ 249 w 258"/>
                <a:gd name="T47" fmla="*/ 18 h 199"/>
                <a:gd name="T48" fmla="*/ 82 w 258"/>
                <a:gd name="T49" fmla="*/ 187 h 199"/>
                <a:gd name="T50" fmla="*/ 53 w 258"/>
                <a:gd name="T51" fmla="*/ 195 h 199"/>
                <a:gd name="T52" fmla="*/ 50 w 258"/>
                <a:gd name="T53" fmla="*/ 98 h 199"/>
                <a:gd name="T54" fmla="*/ 118 w 258"/>
                <a:gd name="T55" fmla="*/ 54 h 199"/>
                <a:gd name="T56" fmla="*/ 238 w 258"/>
                <a:gd name="T57" fmla="*/ 10 h 199"/>
                <a:gd name="T58" fmla="*/ 234 w 258"/>
                <a:gd name="T59" fmla="*/ 24 h 199"/>
                <a:gd name="T60" fmla="*/ 224 w 258"/>
                <a:gd name="T61" fmla="*/ 33 h 199"/>
                <a:gd name="T62" fmla="*/ 206 w 258"/>
                <a:gd name="T63" fmla="*/ 40 h 199"/>
                <a:gd name="T64" fmla="*/ 202 w 258"/>
                <a:gd name="T65" fmla="*/ 52 h 199"/>
                <a:gd name="T66" fmla="*/ 213 w 258"/>
                <a:gd name="T67" fmla="*/ 67 h 199"/>
                <a:gd name="T68" fmla="*/ 216 w 258"/>
                <a:gd name="T69" fmla="*/ 81 h 199"/>
                <a:gd name="T70" fmla="*/ 199 w 258"/>
                <a:gd name="T71" fmla="*/ 97 h 199"/>
                <a:gd name="T72" fmla="*/ 189 w 258"/>
                <a:gd name="T73" fmla="*/ 72 h 199"/>
                <a:gd name="T74" fmla="*/ 170 w 258"/>
                <a:gd name="T75" fmla="*/ 67 h 199"/>
                <a:gd name="T76" fmla="*/ 149 w 258"/>
                <a:gd name="T77" fmla="*/ 82 h 199"/>
                <a:gd name="T78" fmla="*/ 132 w 258"/>
                <a:gd name="T79" fmla="*/ 88 h 199"/>
                <a:gd name="T80" fmla="*/ 106 w 258"/>
                <a:gd name="T81" fmla="*/ 86 h 199"/>
                <a:gd name="T82" fmla="*/ 92 w 258"/>
                <a:gd name="T83" fmla="*/ 100 h 199"/>
                <a:gd name="T84" fmla="*/ 96 w 258"/>
                <a:gd name="T85" fmla="*/ 126 h 199"/>
                <a:gd name="T86" fmla="*/ 94 w 258"/>
                <a:gd name="T87" fmla="*/ 144 h 199"/>
                <a:gd name="T88" fmla="*/ 80 w 258"/>
                <a:gd name="T89" fmla="*/ 166 h 199"/>
                <a:gd name="T90" fmla="*/ 87 w 258"/>
                <a:gd name="T91" fmla="*/ 185 h 199"/>
                <a:gd name="T92" fmla="*/ 111 w 258"/>
                <a:gd name="T93" fmla="*/ 195 h 199"/>
                <a:gd name="T94" fmla="*/ 112 w 258"/>
                <a:gd name="T95" fmla="*/ 19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8" h="199">
                  <a:moveTo>
                    <a:pt x="94" y="188"/>
                  </a:moveTo>
                  <a:cubicBezTo>
                    <a:pt x="92" y="185"/>
                    <a:pt x="92" y="185"/>
                    <a:pt x="92" y="185"/>
                  </a:cubicBezTo>
                  <a:cubicBezTo>
                    <a:pt x="103" y="173"/>
                    <a:pt x="103" y="173"/>
                    <a:pt x="103" y="173"/>
                  </a:cubicBezTo>
                  <a:cubicBezTo>
                    <a:pt x="100" y="163"/>
                    <a:pt x="100" y="163"/>
                    <a:pt x="100" y="163"/>
                  </a:cubicBezTo>
                  <a:cubicBezTo>
                    <a:pt x="83" y="162"/>
                    <a:pt x="83" y="162"/>
                    <a:pt x="83" y="162"/>
                  </a:cubicBezTo>
                  <a:cubicBezTo>
                    <a:pt x="83" y="159"/>
                    <a:pt x="83" y="159"/>
                    <a:pt x="83" y="159"/>
                  </a:cubicBezTo>
                  <a:cubicBezTo>
                    <a:pt x="97" y="152"/>
                    <a:pt x="97" y="152"/>
                    <a:pt x="97" y="152"/>
                  </a:cubicBezTo>
                  <a:cubicBezTo>
                    <a:pt x="98" y="141"/>
                    <a:pt x="98" y="141"/>
                    <a:pt x="98" y="141"/>
                  </a:cubicBezTo>
                  <a:cubicBezTo>
                    <a:pt x="83" y="134"/>
                    <a:pt x="83" y="134"/>
                    <a:pt x="83" y="134"/>
                  </a:cubicBezTo>
                  <a:cubicBezTo>
                    <a:pt x="83" y="131"/>
                    <a:pt x="83" y="131"/>
                    <a:pt x="83" y="131"/>
                  </a:cubicBezTo>
                  <a:cubicBezTo>
                    <a:pt x="99" y="129"/>
                    <a:pt x="99" y="129"/>
                    <a:pt x="99" y="129"/>
                  </a:cubicBezTo>
                  <a:cubicBezTo>
                    <a:pt x="104" y="120"/>
                    <a:pt x="104" y="120"/>
                    <a:pt x="104" y="120"/>
                  </a:cubicBezTo>
                  <a:cubicBezTo>
                    <a:pt x="92" y="108"/>
                    <a:pt x="92" y="108"/>
                    <a:pt x="92" y="108"/>
                  </a:cubicBezTo>
                  <a:cubicBezTo>
                    <a:pt x="94" y="105"/>
                    <a:pt x="94" y="105"/>
                    <a:pt x="94" y="105"/>
                  </a:cubicBezTo>
                  <a:cubicBezTo>
                    <a:pt x="109" y="109"/>
                    <a:pt x="109" y="109"/>
                    <a:pt x="109" y="109"/>
                  </a:cubicBezTo>
                  <a:cubicBezTo>
                    <a:pt x="117" y="102"/>
                    <a:pt x="117" y="102"/>
                    <a:pt x="117" y="102"/>
                  </a:cubicBezTo>
                  <a:cubicBezTo>
                    <a:pt x="110" y="87"/>
                    <a:pt x="110" y="87"/>
                    <a:pt x="110" y="87"/>
                  </a:cubicBezTo>
                  <a:cubicBezTo>
                    <a:pt x="113" y="85"/>
                    <a:pt x="113" y="85"/>
                    <a:pt x="113" y="85"/>
                  </a:cubicBezTo>
                  <a:cubicBezTo>
                    <a:pt x="126" y="94"/>
                    <a:pt x="126" y="94"/>
                    <a:pt x="126" y="94"/>
                  </a:cubicBezTo>
                  <a:cubicBezTo>
                    <a:pt x="136" y="91"/>
                    <a:pt x="136" y="91"/>
                    <a:pt x="136" y="91"/>
                  </a:cubicBezTo>
                  <a:cubicBezTo>
                    <a:pt x="135" y="74"/>
                    <a:pt x="135" y="74"/>
                    <a:pt x="135" y="74"/>
                  </a:cubicBezTo>
                  <a:cubicBezTo>
                    <a:pt x="139" y="73"/>
                    <a:pt x="139" y="73"/>
                    <a:pt x="139" y="73"/>
                  </a:cubicBezTo>
                  <a:cubicBezTo>
                    <a:pt x="147" y="86"/>
                    <a:pt x="147" y="86"/>
                    <a:pt x="147" y="86"/>
                  </a:cubicBezTo>
                  <a:cubicBezTo>
                    <a:pt x="157" y="86"/>
                    <a:pt x="157" y="86"/>
                    <a:pt x="157" y="86"/>
                  </a:cubicBezTo>
                  <a:cubicBezTo>
                    <a:pt x="163" y="70"/>
                    <a:pt x="163" y="70"/>
                    <a:pt x="163" y="70"/>
                  </a:cubicBezTo>
                  <a:cubicBezTo>
                    <a:pt x="167" y="71"/>
                    <a:pt x="167" y="71"/>
                    <a:pt x="167" y="71"/>
                  </a:cubicBezTo>
                  <a:cubicBezTo>
                    <a:pt x="169" y="86"/>
                    <a:pt x="169" y="86"/>
                    <a:pt x="169" y="86"/>
                  </a:cubicBezTo>
                  <a:cubicBezTo>
                    <a:pt x="179" y="90"/>
                    <a:pt x="179" y="90"/>
                    <a:pt x="179" y="90"/>
                  </a:cubicBezTo>
                  <a:cubicBezTo>
                    <a:pt x="190" y="77"/>
                    <a:pt x="190" y="77"/>
                    <a:pt x="190" y="77"/>
                  </a:cubicBezTo>
                  <a:cubicBezTo>
                    <a:pt x="193" y="79"/>
                    <a:pt x="193" y="79"/>
                    <a:pt x="193" y="79"/>
                  </a:cubicBezTo>
                  <a:cubicBezTo>
                    <a:pt x="190" y="94"/>
                    <a:pt x="190" y="94"/>
                    <a:pt x="190" y="94"/>
                  </a:cubicBezTo>
                  <a:cubicBezTo>
                    <a:pt x="198" y="102"/>
                    <a:pt x="198" y="102"/>
                    <a:pt x="198" y="102"/>
                  </a:cubicBezTo>
                  <a:cubicBezTo>
                    <a:pt x="213" y="94"/>
                    <a:pt x="213" y="94"/>
                    <a:pt x="213" y="94"/>
                  </a:cubicBezTo>
                  <a:cubicBezTo>
                    <a:pt x="214" y="94"/>
                    <a:pt x="214" y="94"/>
                    <a:pt x="214" y="94"/>
                  </a:cubicBezTo>
                  <a:cubicBezTo>
                    <a:pt x="222" y="84"/>
                    <a:pt x="222" y="84"/>
                    <a:pt x="222" y="84"/>
                  </a:cubicBezTo>
                  <a:cubicBezTo>
                    <a:pt x="219" y="77"/>
                    <a:pt x="219" y="77"/>
                    <a:pt x="219" y="77"/>
                  </a:cubicBezTo>
                  <a:cubicBezTo>
                    <a:pt x="207" y="77"/>
                    <a:pt x="207" y="77"/>
                    <a:pt x="207" y="77"/>
                  </a:cubicBezTo>
                  <a:cubicBezTo>
                    <a:pt x="207" y="75"/>
                    <a:pt x="207" y="75"/>
                    <a:pt x="207" y="75"/>
                  </a:cubicBezTo>
                  <a:cubicBezTo>
                    <a:pt x="216" y="70"/>
                    <a:pt x="216" y="70"/>
                    <a:pt x="216" y="70"/>
                  </a:cubicBezTo>
                  <a:cubicBezTo>
                    <a:pt x="217" y="62"/>
                    <a:pt x="217" y="62"/>
                    <a:pt x="217" y="62"/>
                  </a:cubicBezTo>
                  <a:cubicBezTo>
                    <a:pt x="206" y="57"/>
                    <a:pt x="206" y="57"/>
                    <a:pt x="206" y="57"/>
                  </a:cubicBezTo>
                  <a:cubicBezTo>
                    <a:pt x="206" y="56"/>
                    <a:pt x="206" y="56"/>
                    <a:pt x="206" y="56"/>
                  </a:cubicBezTo>
                  <a:cubicBezTo>
                    <a:pt x="217" y="54"/>
                    <a:pt x="217" y="54"/>
                    <a:pt x="217" y="54"/>
                  </a:cubicBezTo>
                  <a:cubicBezTo>
                    <a:pt x="220" y="47"/>
                    <a:pt x="220" y="47"/>
                    <a:pt x="220" y="47"/>
                  </a:cubicBezTo>
                  <a:cubicBezTo>
                    <a:pt x="211" y="39"/>
                    <a:pt x="211" y="39"/>
                    <a:pt x="211" y="39"/>
                  </a:cubicBezTo>
                  <a:cubicBezTo>
                    <a:pt x="212" y="37"/>
                    <a:pt x="212" y="37"/>
                    <a:pt x="212" y="37"/>
                  </a:cubicBezTo>
                  <a:cubicBezTo>
                    <a:pt x="223" y="40"/>
                    <a:pt x="223" y="40"/>
                    <a:pt x="223" y="40"/>
                  </a:cubicBezTo>
                  <a:cubicBezTo>
                    <a:pt x="228" y="34"/>
                    <a:pt x="228" y="34"/>
                    <a:pt x="228" y="34"/>
                  </a:cubicBezTo>
                  <a:cubicBezTo>
                    <a:pt x="223" y="24"/>
                    <a:pt x="223" y="24"/>
                    <a:pt x="223" y="24"/>
                  </a:cubicBezTo>
                  <a:cubicBezTo>
                    <a:pt x="224" y="23"/>
                    <a:pt x="224" y="23"/>
                    <a:pt x="224" y="23"/>
                  </a:cubicBezTo>
                  <a:cubicBezTo>
                    <a:pt x="233" y="29"/>
                    <a:pt x="233" y="29"/>
                    <a:pt x="233" y="29"/>
                  </a:cubicBezTo>
                  <a:cubicBezTo>
                    <a:pt x="241" y="25"/>
                    <a:pt x="241" y="25"/>
                    <a:pt x="241" y="25"/>
                  </a:cubicBezTo>
                  <a:cubicBezTo>
                    <a:pt x="240" y="14"/>
                    <a:pt x="240" y="14"/>
                    <a:pt x="240" y="14"/>
                  </a:cubicBezTo>
                  <a:cubicBezTo>
                    <a:pt x="241" y="13"/>
                    <a:pt x="241" y="13"/>
                    <a:pt x="241" y="13"/>
                  </a:cubicBezTo>
                  <a:cubicBezTo>
                    <a:pt x="247" y="22"/>
                    <a:pt x="247" y="22"/>
                    <a:pt x="247" y="22"/>
                  </a:cubicBezTo>
                  <a:cubicBezTo>
                    <a:pt x="256" y="22"/>
                    <a:pt x="256" y="22"/>
                    <a:pt x="256" y="22"/>
                  </a:cubicBezTo>
                  <a:cubicBezTo>
                    <a:pt x="258" y="15"/>
                    <a:pt x="258" y="15"/>
                    <a:pt x="258" y="15"/>
                  </a:cubicBezTo>
                  <a:cubicBezTo>
                    <a:pt x="256" y="14"/>
                    <a:pt x="256" y="14"/>
                    <a:pt x="256" y="14"/>
                  </a:cubicBezTo>
                  <a:cubicBezTo>
                    <a:pt x="240" y="5"/>
                    <a:pt x="223" y="0"/>
                    <a:pt x="204" y="0"/>
                  </a:cubicBezTo>
                  <a:cubicBezTo>
                    <a:pt x="168" y="0"/>
                    <a:pt x="134" y="19"/>
                    <a:pt x="115" y="50"/>
                  </a:cubicBezTo>
                  <a:cubicBezTo>
                    <a:pt x="86" y="50"/>
                    <a:pt x="60" y="68"/>
                    <a:pt x="48" y="95"/>
                  </a:cubicBezTo>
                  <a:cubicBezTo>
                    <a:pt x="21" y="97"/>
                    <a:pt x="0" y="120"/>
                    <a:pt x="0" y="147"/>
                  </a:cubicBezTo>
                  <a:cubicBezTo>
                    <a:pt x="0" y="176"/>
                    <a:pt x="24" y="199"/>
                    <a:pt x="53" y="199"/>
                  </a:cubicBezTo>
                  <a:cubicBezTo>
                    <a:pt x="63" y="199"/>
                    <a:pt x="73" y="196"/>
                    <a:pt x="82" y="191"/>
                  </a:cubicBezTo>
                  <a:cubicBezTo>
                    <a:pt x="91" y="196"/>
                    <a:pt x="101" y="198"/>
                    <a:pt x="112" y="199"/>
                  </a:cubicBezTo>
                  <a:cubicBezTo>
                    <a:pt x="114" y="199"/>
                    <a:pt x="114" y="199"/>
                    <a:pt x="114" y="199"/>
                  </a:cubicBezTo>
                  <a:cubicBezTo>
                    <a:pt x="116" y="192"/>
                    <a:pt x="116" y="192"/>
                    <a:pt x="116" y="192"/>
                  </a:cubicBezTo>
                  <a:cubicBezTo>
                    <a:pt x="110" y="183"/>
                    <a:pt x="110" y="183"/>
                    <a:pt x="110" y="183"/>
                  </a:cubicBezTo>
                  <a:lnTo>
                    <a:pt x="94" y="188"/>
                  </a:lnTo>
                  <a:close/>
                  <a:moveTo>
                    <a:pt x="253" y="16"/>
                  </a:moveTo>
                  <a:cubicBezTo>
                    <a:pt x="252" y="18"/>
                    <a:pt x="252" y="18"/>
                    <a:pt x="252" y="18"/>
                  </a:cubicBezTo>
                  <a:cubicBezTo>
                    <a:pt x="249" y="18"/>
                    <a:pt x="249" y="18"/>
                    <a:pt x="249" y="18"/>
                  </a:cubicBezTo>
                  <a:cubicBezTo>
                    <a:pt x="246" y="13"/>
                    <a:pt x="246" y="13"/>
                    <a:pt x="246" y="13"/>
                  </a:cubicBezTo>
                  <a:cubicBezTo>
                    <a:pt x="248" y="14"/>
                    <a:pt x="251" y="15"/>
                    <a:pt x="253" y="16"/>
                  </a:cubicBezTo>
                  <a:close/>
                  <a:moveTo>
                    <a:pt x="82" y="187"/>
                  </a:moveTo>
                  <a:cubicBezTo>
                    <a:pt x="81" y="186"/>
                    <a:pt x="81" y="186"/>
                    <a:pt x="81" y="186"/>
                  </a:cubicBezTo>
                  <a:cubicBezTo>
                    <a:pt x="80" y="187"/>
                    <a:pt x="80" y="187"/>
                    <a:pt x="80" y="187"/>
                  </a:cubicBezTo>
                  <a:cubicBezTo>
                    <a:pt x="72" y="192"/>
                    <a:pt x="63" y="195"/>
                    <a:pt x="53" y="195"/>
                  </a:cubicBezTo>
                  <a:cubicBezTo>
                    <a:pt x="26" y="195"/>
                    <a:pt x="4" y="174"/>
                    <a:pt x="4" y="147"/>
                  </a:cubicBezTo>
                  <a:cubicBezTo>
                    <a:pt x="4" y="121"/>
                    <a:pt x="24" y="100"/>
                    <a:pt x="49" y="98"/>
                  </a:cubicBezTo>
                  <a:cubicBezTo>
                    <a:pt x="50" y="98"/>
                    <a:pt x="50" y="98"/>
                    <a:pt x="50" y="98"/>
                  </a:cubicBezTo>
                  <a:cubicBezTo>
                    <a:pt x="51" y="97"/>
                    <a:pt x="51" y="97"/>
                    <a:pt x="51" y="97"/>
                  </a:cubicBezTo>
                  <a:cubicBezTo>
                    <a:pt x="62" y="71"/>
                    <a:pt x="87" y="54"/>
                    <a:pt x="116" y="54"/>
                  </a:cubicBezTo>
                  <a:cubicBezTo>
                    <a:pt x="118" y="54"/>
                    <a:pt x="118" y="54"/>
                    <a:pt x="118" y="54"/>
                  </a:cubicBezTo>
                  <a:cubicBezTo>
                    <a:pt x="118" y="53"/>
                    <a:pt x="118" y="53"/>
                    <a:pt x="118" y="53"/>
                  </a:cubicBezTo>
                  <a:cubicBezTo>
                    <a:pt x="136" y="23"/>
                    <a:pt x="169" y="4"/>
                    <a:pt x="204" y="4"/>
                  </a:cubicBezTo>
                  <a:cubicBezTo>
                    <a:pt x="216" y="4"/>
                    <a:pt x="228" y="6"/>
                    <a:pt x="238" y="10"/>
                  </a:cubicBezTo>
                  <a:cubicBezTo>
                    <a:pt x="235" y="11"/>
                    <a:pt x="235" y="11"/>
                    <a:pt x="235" y="11"/>
                  </a:cubicBezTo>
                  <a:cubicBezTo>
                    <a:pt x="237" y="23"/>
                    <a:pt x="237" y="23"/>
                    <a:pt x="237" y="23"/>
                  </a:cubicBezTo>
                  <a:cubicBezTo>
                    <a:pt x="234" y="24"/>
                    <a:pt x="234" y="24"/>
                    <a:pt x="234" y="24"/>
                  </a:cubicBezTo>
                  <a:cubicBezTo>
                    <a:pt x="224" y="17"/>
                    <a:pt x="224" y="17"/>
                    <a:pt x="224" y="17"/>
                  </a:cubicBezTo>
                  <a:cubicBezTo>
                    <a:pt x="218" y="23"/>
                    <a:pt x="218" y="23"/>
                    <a:pt x="218" y="23"/>
                  </a:cubicBezTo>
                  <a:cubicBezTo>
                    <a:pt x="224" y="33"/>
                    <a:pt x="224" y="33"/>
                    <a:pt x="224" y="33"/>
                  </a:cubicBezTo>
                  <a:cubicBezTo>
                    <a:pt x="221" y="35"/>
                    <a:pt x="221" y="35"/>
                    <a:pt x="221" y="35"/>
                  </a:cubicBezTo>
                  <a:cubicBezTo>
                    <a:pt x="210" y="33"/>
                    <a:pt x="210" y="33"/>
                    <a:pt x="210" y="33"/>
                  </a:cubicBezTo>
                  <a:cubicBezTo>
                    <a:pt x="206" y="40"/>
                    <a:pt x="206" y="40"/>
                    <a:pt x="206" y="40"/>
                  </a:cubicBezTo>
                  <a:cubicBezTo>
                    <a:pt x="215" y="48"/>
                    <a:pt x="215" y="48"/>
                    <a:pt x="215" y="48"/>
                  </a:cubicBezTo>
                  <a:cubicBezTo>
                    <a:pt x="214" y="51"/>
                    <a:pt x="214" y="51"/>
                    <a:pt x="214" y="51"/>
                  </a:cubicBezTo>
                  <a:cubicBezTo>
                    <a:pt x="202" y="52"/>
                    <a:pt x="202" y="52"/>
                    <a:pt x="202" y="52"/>
                  </a:cubicBezTo>
                  <a:cubicBezTo>
                    <a:pt x="202" y="60"/>
                    <a:pt x="202" y="60"/>
                    <a:pt x="202" y="60"/>
                  </a:cubicBezTo>
                  <a:cubicBezTo>
                    <a:pt x="213" y="64"/>
                    <a:pt x="213" y="64"/>
                    <a:pt x="213" y="64"/>
                  </a:cubicBezTo>
                  <a:cubicBezTo>
                    <a:pt x="213" y="67"/>
                    <a:pt x="213" y="67"/>
                    <a:pt x="213" y="67"/>
                  </a:cubicBezTo>
                  <a:cubicBezTo>
                    <a:pt x="202" y="73"/>
                    <a:pt x="202" y="73"/>
                    <a:pt x="202" y="73"/>
                  </a:cubicBezTo>
                  <a:cubicBezTo>
                    <a:pt x="204" y="81"/>
                    <a:pt x="204" y="81"/>
                    <a:pt x="204" y="81"/>
                  </a:cubicBezTo>
                  <a:cubicBezTo>
                    <a:pt x="216" y="81"/>
                    <a:pt x="216" y="81"/>
                    <a:pt x="216" y="81"/>
                  </a:cubicBezTo>
                  <a:cubicBezTo>
                    <a:pt x="217" y="83"/>
                    <a:pt x="217" y="83"/>
                    <a:pt x="217" y="83"/>
                  </a:cubicBezTo>
                  <a:cubicBezTo>
                    <a:pt x="213" y="89"/>
                    <a:pt x="213" y="89"/>
                    <a:pt x="213" y="89"/>
                  </a:cubicBezTo>
                  <a:cubicBezTo>
                    <a:pt x="199" y="97"/>
                    <a:pt x="199" y="97"/>
                    <a:pt x="199" y="97"/>
                  </a:cubicBezTo>
                  <a:cubicBezTo>
                    <a:pt x="195" y="93"/>
                    <a:pt x="195" y="93"/>
                    <a:pt x="195" y="93"/>
                  </a:cubicBezTo>
                  <a:cubicBezTo>
                    <a:pt x="198" y="76"/>
                    <a:pt x="198" y="76"/>
                    <a:pt x="198" y="76"/>
                  </a:cubicBezTo>
                  <a:cubicBezTo>
                    <a:pt x="189" y="72"/>
                    <a:pt x="189" y="72"/>
                    <a:pt x="189" y="72"/>
                  </a:cubicBezTo>
                  <a:cubicBezTo>
                    <a:pt x="178" y="85"/>
                    <a:pt x="178" y="85"/>
                    <a:pt x="178" y="85"/>
                  </a:cubicBezTo>
                  <a:cubicBezTo>
                    <a:pt x="173" y="83"/>
                    <a:pt x="173" y="83"/>
                    <a:pt x="173" y="83"/>
                  </a:cubicBezTo>
                  <a:cubicBezTo>
                    <a:pt x="170" y="67"/>
                    <a:pt x="170" y="67"/>
                    <a:pt x="170" y="67"/>
                  </a:cubicBezTo>
                  <a:cubicBezTo>
                    <a:pt x="160" y="66"/>
                    <a:pt x="160" y="66"/>
                    <a:pt x="160" y="66"/>
                  </a:cubicBezTo>
                  <a:cubicBezTo>
                    <a:pt x="154" y="82"/>
                    <a:pt x="154" y="82"/>
                    <a:pt x="154" y="82"/>
                  </a:cubicBezTo>
                  <a:cubicBezTo>
                    <a:pt x="149" y="82"/>
                    <a:pt x="149" y="82"/>
                    <a:pt x="149" y="82"/>
                  </a:cubicBezTo>
                  <a:cubicBezTo>
                    <a:pt x="140" y="68"/>
                    <a:pt x="140" y="68"/>
                    <a:pt x="140" y="68"/>
                  </a:cubicBezTo>
                  <a:cubicBezTo>
                    <a:pt x="131" y="71"/>
                    <a:pt x="131" y="71"/>
                    <a:pt x="131" y="71"/>
                  </a:cubicBezTo>
                  <a:cubicBezTo>
                    <a:pt x="132" y="88"/>
                    <a:pt x="132" y="88"/>
                    <a:pt x="132" y="88"/>
                  </a:cubicBezTo>
                  <a:cubicBezTo>
                    <a:pt x="126" y="90"/>
                    <a:pt x="126" y="90"/>
                    <a:pt x="126" y="90"/>
                  </a:cubicBezTo>
                  <a:cubicBezTo>
                    <a:pt x="113" y="79"/>
                    <a:pt x="113" y="79"/>
                    <a:pt x="113" y="79"/>
                  </a:cubicBezTo>
                  <a:cubicBezTo>
                    <a:pt x="106" y="86"/>
                    <a:pt x="106" y="86"/>
                    <a:pt x="106" y="86"/>
                  </a:cubicBezTo>
                  <a:cubicBezTo>
                    <a:pt x="112" y="101"/>
                    <a:pt x="112" y="101"/>
                    <a:pt x="112" y="101"/>
                  </a:cubicBezTo>
                  <a:cubicBezTo>
                    <a:pt x="108" y="105"/>
                    <a:pt x="108" y="105"/>
                    <a:pt x="108" y="105"/>
                  </a:cubicBezTo>
                  <a:cubicBezTo>
                    <a:pt x="92" y="100"/>
                    <a:pt x="92" y="100"/>
                    <a:pt x="92" y="100"/>
                  </a:cubicBezTo>
                  <a:cubicBezTo>
                    <a:pt x="87" y="109"/>
                    <a:pt x="87" y="109"/>
                    <a:pt x="87" y="109"/>
                  </a:cubicBezTo>
                  <a:cubicBezTo>
                    <a:pt x="99" y="121"/>
                    <a:pt x="99" y="121"/>
                    <a:pt x="99" y="121"/>
                  </a:cubicBezTo>
                  <a:cubicBezTo>
                    <a:pt x="96" y="126"/>
                    <a:pt x="96" y="126"/>
                    <a:pt x="96" y="126"/>
                  </a:cubicBezTo>
                  <a:cubicBezTo>
                    <a:pt x="80" y="127"/>
                    <a:pt x="80" y="127"/>
                    <a:pt x="80" y="127"/>
                  </a:cubicBezTo>
                  <a:cubicBezTo>
                    <a:pt x="78" y="137"/>
                    <a:pt x="78" y="137"/>
                    <a:pt x="78" y="137"/>
                  </a:cubicBezTo>
                  <a:cubicBezTo>
                    <a:pt x="94" y="144"/>
                    <a:pt x="94" y="144"/>
                    <a:pt x="94" y="144"/>
                  </a:cubicBezTo>
                  <a:cubicBezTo>
                    <a:pt x="93" y="149"/>
                    <a:pt x="93" y="149"/>
                    <a:pt x="93" y="149"/>
                  </a:cubicBezTo>
                  <a:cubicBezTo>
                    <a:pt x="78" y="157"/>
                    <a:pt x="78" y="157"/>
                    <a:pt x="78" y="157"/>
                  </a:cubicBezTo>
                  <a:cubicBezTo>
                    <a:pt x="80" y="166"/>
                    <a:pt x="80" y="166"/>
                    <a:pt x="80" y="166"/>
                  </a:cubicBezTo>
                  <a:cubicBezTo>
                    <a:pt x="97" y="167"/>
                    <a:pt x="97" y="167"/>
                    <a:pt x="97" y="167"/>
                  </a:cubicBezTo>
                  <a:cubicBezTo>
                    <a:pt x="99" y="172"/>
                    <a:pt x="99" y="172"/>
                    <a:pt x="99" y="172"/>
                  </a:cubicBezTo>
                  <a:cubicBezTo>
                    <a:pt x="87" y="185"/>
                    <a:pt x="87" y="185"/>
                    <a:pt x="87" y="185"/>
                  </a:cubicBezTo>
                  <a:cubicBezTo>
                    <a:pt x="91" y="190"/>
                    <a:pt x="91" y="190"/>
                    <a:pt x="91" y="190"/>
                  </a:cubicBezTo>
                  <a:cubicBezTo>
                    <a:pt x="88" y="189"/>
                    <a:pt x="85" y="188"/>
                    <a:pt x="82" y="187"/>
                  </a:cubicBezTo>
                  <a:close/>
                  <a:moveTo>
                    <a:pt x="111" y="195"/>
                  </a:moveTo>
                  <a:cubicBezTo>
                    <a:pt x="106" y="194"/>
                    <a:pt x="100" y="194"/>
                    <a:pt x="95" y="192"/>
                  </a:cubicBezTo>
                  <a:cubicBezTo>
                    <a:pt x="109" y="188"/>
                    <a:pt x="109" y="188"/>
                    <a:pt x="109" y="188"/>
                  </a:cubicBezTo>
                  <a:cubicBezTo>
                    <a:pt x="112" y="192"/>
                    <a:pt x="112" y="192"/>
                    <a:pt x="112" y="192"/>
                  </a:cubicBezTo>
                  <a:lnTo>
                    <a:pt x="111" y="19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2"/>
                </a:solidFill>
              </a:endParaRPr>
            </a:p>
          </p:txBody>
        </p:sp>
        <p:sp>
          <p:nvSpPr>
            <p:cNvPr id="507" name="Freeform 44"/>
            <p:cNvSpPr>
              <a:spLocks noEditPoints="1"/>
            </p:cNvSpPr>
            <p:nvPr/>
          </p:nvSpPr>
          <p:spPr bwMode="auto">
            <a:xfrm>
              <a:off x="4774" y="3453"/>
              <a:ext cx="145" cy="141"/>
            </a:xfrm>
            <a:custGeom>
              <a:avLst/>
              <a:gdLst>
                <a:gd name="T0" fmla="*/ 8 w 61"/>
                <a:gd name="T1" fmla="*/ 11 h 60"/>
                <a:gd name="T2" fmla="*/ 1 w 61"/>
                <a:gd name="T3" fmla="*/ 33 h 60"/>
                <a:gd name="T4" fmla="*/ 30 w 61"/>
                <a:gd name="T5" fmla="*/ 60 h 60"/>
                <a:gd name="T6" fmla="*/ 33 w 61"/>
                <a:gd name="T7" fmla="*/ 60 h 60"/>
                <a:gd name="T8" fmla="*/ 60 w 61"/>
                <a:gd name="T9" fmla="*/ 28 h 60"/>
                <a:gd name="T10" fmla="*/ 28 w 61"/>
                <a:gd name="T11" fmla="*/ 1 h 60"/>
                <a:gd name="T12" fmla="*/ 8 w 61"/>
                <a:gd name="T13" fmla="*/ 11 h 60"/>
                <a:gd name="T14" fmla="*/ 30 w 61"/>
                <a:gd name="T15" fmla="*/ 5 h 60"/>
                <a:gd name="T16" fmla="*/ 56 w 61"/>
                <a:gd name="T17" fmla="*/ 29 h 60"/>
                <a:gd name="T18" fmla="*/ 32 w 61"/>
                <a:gd name="T19" fmla="*/ 56 h 60"/>
                <a:gd name="T20" fmla="*/ 5 w 61"/>
                <a:gd name="T21" fmla="*/ 32 h 60"/>
                <a:gd name="T22" fmla="*/ 11 w 61"/>
                <a:gd name="T23" fmla="*/ 14 h 60"/>
                <a:gd name="T24" fmla="*/ 28 w 61"/>
                <a:gd name="T25" fmla="*/ 5 h 60"/>
                <a:gd name="T26" fmla="*/ 30 w 61"/>
                <a:gd name="T27" fmla="*/ 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0">
                  <a:moveTo>
                    <a:pt x="8" y="11"/>
                  </a:moveTo>
                  <a:cubicBezTo>
                    <a:pt x="3" y="17"/>
                    <a:pt x="0" y="25"/>
                    <a:pt x="1" y="33"/>
                  </a:cubicBezTo>
                  <a:cubicBezTo>
                    <a:pt x="2" y="48"/>
                    <a:pt x="15" y="60"/>
                    <a:pt x="30" y="60"/>
                  </a:cubicBezTo>
                  <a:cubicBezTo>
                    <a:pt x="31" y="60"/>
                    <a:pt x="32" y="60"/>
                    <a:pt x="33" y="60"/>
                  </a:cubicBezTo>
                  <a:cubicBezTo>
                    <a:pt x="49" y="59"/>
                    <a:pt x="61" y="44"/>
                    <a:pt x="60" y="28"/>
                  </a:cubicBezTo>
                  <a:cubicBezTo>
                    <a:pt x="58" y="12"/>
                    <a:pt x="44" y="0"/>
                    <a:pt x="28" y="1"/>
                  </a:cubicBezTo>
                  <a:cubicBezTo>
                    <a:pt x="20" y="2"/>
                    <a:pt x="13" y="5"/>
                    <a:pt x="8" y="11"/>
                  </a:cubicBezTo>
                  <a:close/>
                  <a:moveTo>
                    <a:pt x="30" y="5"/>
                  </a:moveTo>
                  <a:cubicBezTo>
                    <a:pt x="44" y="5"/>
                    <a:pt x="55" y="15"/>
                    <a:pt x="56" y="29"/>
                  </a:cubicBezTo>
                  <a:cubicBezTo>
                    <a:pt x="57" y="42"/>
                    <a:pt x="46" y="55"/>
                    <a:pt x="32" y="56"/>
                  </a:cubicBezTo>
                  <a:cubicBezTo>
                    <a:pt x="18" y="57"/>
                    <a:pt x="6" y="46"/>
                    <a:pt x="5" y="32"/>
                  </a:cubicBezTo>
                  <a:cubicBezTo>
                    <a:pt x="5" y="26"/>
                    <a:pt x="7" y="19"/>
                    <a:pt x="11" y="14"/>
                  </a:cubicBezTo>
                  <a:cubicBezTo>
                    <a:pt x="15" y="9"/>
                    <a:pt x="22" y="6"/>
                    <a:pt x="28" y="5"/>
                  </a:cubicBezTo>
                  <a:cubicBezTo>
                    <a:pt x="29" y="5"/>
                    <a:pt x="30" y="5"/>
                    <a:pt x="30"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2"/>
                </a:solidFill>
              </a:endParaRPr>
            </a:p>
          </p:txBody>
        </p:sp>
        <p:sp>
          <p:nvSpPr>
            <p:cNvPr id="508" name="Freeform 45"/>
            <p:cNvSpPr>
              <a:spLocks noEditPoints="1"/>
            </p:cNvSpPr>
            <p:nvPr/>
          </p:nvSpPr>
          <p:spPr bwMode="auto">
            <a:xfrm>
              <a:off x="4512" y="3625"/>
              <a:ext cx="194" cy="194"/>
            </a:xfrm>
            <a:custGeom>
              <a:avLst/>
              <a:gdLst>
                <a:gd name="T0" fmla="*/ 41 w 82"/>
                <a:gd name="T1" fmla="*/ 0 h 82"/>
                <a:gd name="T2" fmla="*/ 41 w 82"/>
                <a:gd name="T3" fmla="*/ 0 h 82"/>
                <a:gd name="T4" fmla="*/ 12 w 82"/>
                <a:gd name="T5" fmla="*/ 12 h 82"/>
                <a:gd name="T6" fmla="*/ 0 w 82"/>
                <a:gd name="T7" fmla="*/ 42 h 82"/>
                <a:gd name="T8" fmla="*/ 41 w 82"/>
                <a:gd name="T9" fmla="*/ 82 h 82"/>
                <a:gd name="T10" fmla="*/ 42 w 82"/>
                <a:gd name="T11" fmla="*/ 82 h 82"/>
                <a:gd name="T12" fmla="*/ 71 w 82"/>
                <a:gd name="T13" fmla="*/ 70 h 82"/>
                <a:gd name="T14" fmla="*/ 82 w 82"/>
                <a:gd name="T15" fmla="*/ 41 h 82"/>
                <a:gd name="T16" fmla="*/ 41 w 82"/>
                <a:gd name="T17" fmla="*/ 0 h 82"/>
                <a:gd name="T18" fmla="*/ 68 w 82"/>
                <a:gd name="T19" fmla="*/ 67 h 82"/>
                <a:gd name="T20" fmla="*/ 42 w 82"/>
                <a:gd name="T21" fmla="*/ 78 h 82"/>
                <a:gd name="T22" fmla="*/ 41 w 82"/>
                <a:gd name="T23" fmla="*/ 78 h 82"/>
                <a:gd name="T24" fmla="*/ 4 w 82"/>
                <a:gd name="T25" fmla="*/ 42 h 82"/>
                <a:gd name="T26" fmla="*/ 14 w 82"/>
                <a:gd name="T27" fmla="*/ 15 h 82"/>
                <a:gd name="T28" fmla="*/ 41 w 82"/>
                <a:gd name="T29" fmla="*/ 4 h 82"/>
                <a:gd name="T30" fmla="*/ 41 w 82"/>
                <a:gd name="T31" fmla="*/ 4 h 82"/>
                <a:gd name="T32" fmla="*/ 78 w 82"/>
                <a:gd name="T33" fmla="*/ 41 h 82"/>
                <a:gd name="T34" fmla="*/ 68 w 82"/>
                <a:gd name="T35" fmla="*/ 6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82">
                  <a:moveTo>
                    <a:pt x="41" y="0"/>
                  </a:moveTo>
                  <a:cubicBezTo>
                    <a:pt x="41" y="0"/>
                    <a:pt x="41" y="0"/>
                    <a:pt x="41" y="0"/>
                  </a:cubicBezTo>
                  <a:cubicBezTo>
                    <a:pt x="30" y="0"/>
                    <a:pt x="19" y="5"/>
                    <a:pt x="12" y="12"/>
                  </a:cubicBezTo>
                  <a:cubicBezTo>
                    <a:pt x="4" y="20"/>
                    <a:pt x="0" y="31"/>
                    <a:pt x="0" y="42"/>
                  </a:cubicBezTo>
                  <a:cubicBezTo>
                    <a:pt x="0" y="64"/>
                    <a:pt x="19" y="82"/>
                    <a:pt x="41" y="82"/>
                  </a:cubicBezTo>
                  <a:cubicBezTo>
                    <a:pt x="42" y="82"/>
                    <a:pt x="42" y="82"/>
                    <a:pt x="42" y="82"/>
                  </a:cubicBezTo>
                  <a:cubicBezTo>
                    <a:pt x="53" y="82"/>
                    <a:pt x="63" y="78"/>
                    <a:pt x="71" y="70"/>
                  </a:cubicBezTo>
                  <a:cubicBezTo>
                    <a:pt x="78" y="62"/>
                    <a:pt x="82" y="52"/>
                    <a:pt x="82" y="41"/>
                  </a:cubicBezTo>
                  <a:cubicBezTo>
                    <a:pt x="82" y="18"/>
                    <a:pt x="64" y="0"/>
                    <a:pt x="41" y="0"/>
                  </a:cubicBezTo>
                  <a:close/>
                  <a:moveTo>
                    <a:pt x="68" y="67"/>
                  </a:moveTo>
                  <a:cubicBezTo>
                    <a:pt x="61" y="74"/>
                    <a:pt x="52" y="78"/>
                    <a:pt x="42" y="78"/>
                  </a:cubicBezTo>
                  <a:cubicBezTo>
                    <a:pt x="41" y="78"/>
                    <a:pt x="41" y="78"/>
                    <a:pt x="41" y="78"/>
                  </a:cubicBezTo>
                  <a:cubicBezTo>
                    <a:pt x="21" y="78"/>
                    <a:pt x="4" y="62"/>
                    <a:pt x="4" y="42"/>
                  </a:cubicBezTo>
                  <a:cubicBezTo>
                    <a:pt x="4" y="32"/>
                    <a:pt x="8" y="22"/>
                    <a:pt x="14" y="15"/>
                  </a:cubicBezTo>
                  <a:cubicBezTo>
                    <a:pt x="21" y="8"/>
                    <a:pt x="31" y="4"/>
                    <a:pt x="41" y="4"/>
                  </a:cubicBezTo>
                  <a:cubicBezTo>
                    <a:pt x="41" y="4"/>
                    <a:pt x="41" y="4"/>
                    <a:pt x="41" y="4"/>
                  </a:cubicBezTo>
                  <a:cubicBezTo>
                    <a:pt x="61" y="4"/>
                    <a:pt x="78" y="20"/>
                    <a:pt x="78" y="41"/>
                  </a:cubicBezTo>
                  <a:cubicBezTo>
                    <a:pt x="78" y="51"/>
                    <a:pt x="75" y="60"/>
                    <a:pt x="68" y="6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2"/>
                </a:solidFill>
              </a:endParaRPr>
            </a:p>
          </p:txBody>
        </p:sp>
      </p:grpSp>
      <p:pic>
        <p:nvPicPr>
          <p:cNvPr id="3" name="Picture 2" descr="Converged_Infra_bl_detail.jpg"/>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748764" y="3388650"/>
            <a:ext cx="912889" cy="419807"/>
          </a:xfrm>
          <a:prstGeom prst="rect">
            <a:avLst/>
          </a:prstGeom>
        </p:spPr>
      </p:pic>
      <p:sp>
        <p:nvSpPr>
          <p:cNvPr id="122" name="Rectangle 121"/>
          <p:cNvSpPr/>
          <p:nvPr/>
        </p:nvSpPr>
        <p:spPr>
          <a:xfrm>
            <a:off x="6815904" y="2104646"/>
            <a:ext cx="686406" cy="369332"/>
          </a:xfrm>
          <a:prstGeom prst="rect">
            <a:avLst/>
          </a:prstGeom>
        </p:spPr>
        <p:txBody>
          <a:bodyPr wrap="none">
            <a:spAutoFit/>
          </a:bodyPr>
          <a:lstStyle/>
          <a:p>
            <a:pPr algn="ctr" defTabSz="914400"/>
            <a:r>
              <a:rPr lang="en-US" sz="900" dirty="0" smtClean="0">
                <a:solidFill>
                  <a:schemeClr val="bg1"/>
                </a:solidFill>
                <a:latin typeface="Comic Sans MS" pitchFamily="66" charset="0"/>
              </a:rPr>
              <a:t>IRS</a:t>
            </a:r>
          </a:p>
          <a:p>
            <a:pPr algn="ctr" defTabSz="914400"/>
            <a:r>
              <a:rPr lang="en-US" sz="900" dirty="0" smtClean="0">
                <a:solidFill>
                  <a:schemeClr val="bg1"/>
                </a:solidFill>
                <a:latin typeface="Comic Sans MS" pitchFamily="66" charset="0"/>
              </a:rPr>
              <a:t>“Air Gap”</a:t>
            </a:r>
            <a:endParaRPr lang="en-US" sz="900" dirty="0">
              <a:solidFill>
                <a:schemeClr val="bg1"/>
              </a:solidFill>
              <a:latin typeface="Comic Sans MS" pitchFamily="66" charset="0"/>
            </a:endParaRPr>
          </a:p>
        </p:txBody>
      </p:sp>
      <p:sp>
        <p:nvSpPr>
          <p:cNvPr id="123" name="Cloud 122"/>
          <p:cNvSpPr/>
          <p:nvPr/>
        </p:nvSpPr>
        <p:spPr>
          <a:xfrm rot="21351049">
            <a:off x="6422000" y="2016947"/>
            <a:ext cx="325028" cy="187616"/>
          </a:xfrm>
          <a:prstGeom prst="cloud">
            <a:avLst/>
          </a:prstGeom>
          <a:no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dirty="0">
              <a:solidFill>
                <a:schemeClr val="bg1"/>
              </a:solidFill>
            </a:endParaRPr>
          </a:p>
        </p:txBody>
      </p:sp>
      <p:grpSp>
        <p:nvGrpSpPr>
          <p:cNvPr id="128" name="Group 127"/>
          <p:cNvGrpSpPr/>
          <p:nvPr/>
        </p:nvGrpSpPr>
        <p:grpSpPr>
          <a:xfrm>
            <a:off x="6246855" y="2049386"/>
            <a:ext cx="110753" cy="166690"/>
            <a:chOff x="2783903" y="2823965"/>
            <a:chExt cx="179384" cy="198527"/>
          </a:xfrm>
        </p:grpSpPr>
        <p:sp>
          <p:nvSpPr>
            <p:cNvPr id="129" name="Freeform 128"/>
            <p:cNvSpPr/>
            <p:nvPr/>
          </p:nvSpPr>
          <p:spPr bwMode="auto">
            <a:xfrm>
              <a:off x="2783903" y="2823965"/>
              <a:ext cx="163596" cy="54116"/>
            </a:xfrm>
            <a:custGeom>
              <a:avLst/>
              <a:gdLst>
                <a:gd name="connsiteX0" fmla="*/ 113323 w 184575"/>
                <a:gd name="connsiteY0" fmla="*/ 5887 h 71202"/>
                <a:gd name="connsiteX1" fmla="*/ 18321 w 184575"/>
                <a:gd name="connsiteY1" fmla="*/ 17763 h 71202"/>
                <a:gd name="connsiteX2" fmla="*/ 6445 w 184575"/>
                <a:gd name="connsiteY2" fmla="*/ 29638 h 71202"/>
                <a:gd name="connsiteX3" fmla="*/ 508 w 184575"/>
                <a:gd name="connsiteY3" fmla="*/ 47451 h 71202"/>
                <a:gd name="connsiteX4" fmla="*/ 18321 w 184575"/>
                <a:gd name="connsiteY4" fmla="*/ 59326 h 71202"/>
                <a:gd name="connsiteX5" fmla="*/ 42071 w 184575"/>
                <a:gd name="connsiteY5" fmla="*/ 65264 h 71202"/>
                <a:gd name="connsiteX6" fmla="*/ 59884 w 184575"/>
                <a:gd name="connsiteY6" fmla="*/ 71202 h 71202"/>
                <a:gd name="connsiteX7" fmla="*/ 166762 w 184575"/>
                <a:gd name="connsiteY7" fmla="*/ 59326 h 71202"/>
                <a:gd name="connsiteX8" fmla="*/ 184575 w 184575"/>
                <a:gd name="connsiteY8" fmla="*/ 53389 h 71202"/>
                <a:gd name="connsiteX9" fmla="*/ 178638 w 184575"/>
                <a:gd name="connsiteY9" fmla="*/ 17763 h 71202"/>
                <a:gd name="connsiteX10" fmla="*/ 166762 w 184575"/>
                <a:gd name="connsiteY10" fmla="*/ 5887 h 71202"/>
                <a:gd name="connsiteX11" fmla="*/ 113323 w 184575"/>
                <a:gd name="connsiteY11" fmla="*/ 5887 h 7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4575" h="71202">
                  <a:moveTo>
                    <a:pt x="113323" y="5887"/>
                  </a:moveTo>
                  <a:cubicBezTo>
                    <a:pt x="88583" y="7866"/>
                    <a:pt x="26795" y="14938"/>
                    <a:pt x="18321" y="17763"/>
                  </a:cubicBezTo>
                  <a:cubicBezTo>
                    <a:pt x="13010" y="19533"/>
                    <a:pt x="10404" y="25680"/>
                    <a:pt x="6445" y="29638"/>
                  </a:cubicBezTo>
                  <a:cubicBezTo>
                    <a:pt x="4466" y="35576"/>
                    <a:pt x="-1817" y="41640"/>
                    <a:pt x="508" y="47451"/>
                  </a:cubicBezTo>
                  <a:cubicBezTo>
                    <a:pt x="3158" y="54077"/>
                    <a:pt x="11762" y="56515"/>
                    <a:pt x="18321" y="59326"/>
                  </a:cubicBezTo>
                  <a:cubicBezTo>
                    <a:pt x="25822" y="62541"/>
                    <a:pt x="34225" y="63022"/>
                    <a:pt x="42071" y="65264"/>
                  </a:cubicBezTo>
                  <a:cubicBezTo>
                    <a:pt x="48089" y="66984"/>
                    <a:pt x="53946" y="69223"/>
                    <a:pt x="59884" y="71202"/>
                  </a:cubicBezTo>
                  <a:cubicBezTo>
                    <a:pt x="87429" y="68698"/>
                    <a:pt x="136659" y="65347"/>
                    <a:pt x="166762" y="59326"/>
                  </a:cubicBezTo>
                  <a:cubicBezTo>
                    <a:pt x="172899" y="58099"/>
                    <a:pt x="178637" y="55368"/>
                    <a:pt x="184575" y="53389"/>
                  </a:cubicBezTo>
                  <a:cubicBezTo>
                    <a:pt x="182596" y="41514"/>
                    <a:pt x="182865" y="29036"/>
                    <a:pt x="178638" y="17763"/>
                  </a:cubicBezTo>
                  <a:cubicBezTo>
                    <a:pt x="176672" y="12521"/>
                    <a:pt x="171563" y="8767"/>
                    <a:pt x="166762" y="5887"/>
                  </a:cubicBezTo>
                  <a:cubicBezTo>
                    <a:pt x="146436" y="-6308"/>
                    <a:pt x="138063" y="3908"/>
                    <a:pt x="113323" y="5887"/>
                  </a:cubicBezTo>
                  <a:close/>
                </a:path>
              </a:pathLst>
            </a:custGeom>
            <a:noFill/>
            <a:ln w="12700" cap="flat" cmpd="sng" algn="ctr">
              <a:solidFill>
                <a:schemeClr val="bg1"/>
              </a:solidFill>
              <a:prstDash val="sysDot"/>
              <a:round/>
              <a:headEnd type="none" w="med" len="med"/>
              <a:tailEnd type="none" w="med" len="med"/>
            </a:ln>
            <a:effectLst/>
          </p:spPr>
          <p:txBody>
            <a:bodyPr rtlCol="0" anchor="ctr"/>
            <a:lstStyle/>
            <a:p>
              <a:pPr algn="ctr" defTabSz="914400"/>
              <a:endParaRPr lang="en-US" dirty="0">
                <a:solidFill>
                  <a:schemeClr val="bg1"/>
                </a:solidFill>
              </a:endParaRPr>
            </a:p>
          </p:txBody>
        </p:sp>
        <p:sp>
          <p:nvSpPr>
            <p:cNvPr id="130" name="Freeform 129"/>
            <p:cNvSpPr/>
            <p:nvPr/>
          </p:nvSpPr>
          <p:spPr bwMode="auto">
            <a:xfrm>
              <a:off x="2789615" y="2869055"/>
              <a:ext cx="173672" cy="153437"/>
            </a:xfrm>
            <a:custGeom>
              <a:avLst/>
              <a:gdLst>
                <a:gd name="connsiteX0" fmla="*/ 0 w 195943"/>
                <a:gd name="connsiteY0" fmla="*/ 0 h 201881"/>
                <a:gd name="connsiteX1" fmla="*/ 5938 w 195943"/>
                <a:gd name="connsiteY1" fmla="*/ 100941 h 201881"/>
                <a:gd name="connsiteX2" fmla="*/ 11876 w 195943"/>
                <a:gd name="connsiteY2" fmla="*/ 184068 h 201881"/>
                <a:gd name="connsiteX3" fmla="*/ 29689 w 195943"/>
                <a:gd name="connsiteY3" fmla="*/ 195943 h 201881"/>
                <a:gd name="connsiteX4" fmla="*/ 112816 w 195943"/>
                <a:gd name="connsiteY4" fmla="*/ 201881 h 201881"/>
                <a:gd name="connsiteX5" fmla="*/ 184068 w 195943"/>
                <a:gd name="connsiteY5" fmla="*/ 184068 h 201881"/>
                <a:gd name="connsiteX6" fmla="*/ 195943 w 195943"/>
                <a:gd name="connsiteY6" fmla="*/ 148442 h 201881"/>
                <a:gd name="connsiteX7" fmla="*/ 190006 w 195943"/>
                <a:gd name="connsiteY7" fmla="*/ 106878 h 201881"/>
                <a:gd name="connsiteX8" fmla="*/ 178130 w 195943"/>
                <a:gd name="connsiteY8" fmla="*/ 35626 h 201881"/>
                <a:gd name="connsiteX9" fmla="*/ 178130 w 195943"/>
                <a:gd name="connsiteY9" fmla="*/ 0 h 20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943" h="201881">
                  <a:moveTo>
                    <a:pt x="0" y="0"/>
                  </a:moveTo>
                  <a:cubicBezTo>
                    <a:pt x="1979" y="33647"/>
                    <a:pt x="3768" y="67306"/>
                    <a:pt x="5938" y="100941"/>
                  </a:cubicBezTo>
                  <a:cubicBezTo>
                    <a:pt x="7727" y="128663"/>
                    <a:pt x="5138" y="157118"/>
                    <a:pt x="11876" y="184068"/>
                  </a:cubicBezTo>
                  <a:cubicBezTo>
                    <a:pt x="13607" y="190991"/>
                    <a:pt x="22661" y="194703"/>
                    <a:pt x="29689" y="195943"/>
                  </a:cubicBezTo>
                  <a:cubicBezTo>
                    <a:pt x="57046" y="200771"/>
                    <a:pt x="85107" y="199902"/>
                    <a:pt x="112816" y="201881"/>
                  </a:cubicBezTo>
                  <a:cubicBezTo>
                    <a:pt x="121823" y="200880"/>
                    <a:pt x="171857" y="203605"/>
                    <a:pt x="184068" y="184068"/>
                  </a:cubicBezTo>
                  <a:cubicBezTo>
                    <a:pt x="190702" y="173453"/>
                    <a:pt x="195943" y="148442"/>
                    <a:pt x="195943" y="148442"/>
                  </a:cubicBezTo>
                  <a:cubicBezTo>
                    <a:pt x="193964" y="134587"/>
                    <a:pt x="192307" y="120683"/>
                    <a:pt x="190006" y="106878"/>
                  </a:cubicBezTo>
                  <a:cubicBezTo>
                    <a:pt x="184635" y="74649"/>
                    <a:pt x="180903" y="71674"/>
                    <a:pt x="178130" y="35626"/>
                  </a:cubicBezTo>
                  <a:cubicBezTo>
                    <a:pt x="177219" y="23786"/>
                    <a:pt x="178130" y="11875"/>
                    <a:pt x="178130" y="0"/>
                  </a:cubicBezTo>
                </a:path>
              </a:pathLst>
            </a:custGeom>
            <a:noFill/>
            <a:ln w="12700" cap="flat" cmpd="sng" algn="ctr">
              <a:solidFill>
                <a:schemeClr val="bg1"/>
              </a:solidFill>
              <a:prstDash val="sysDot"/>
              <a:round/>
              <a:headEnd type="none" w="med" len="med"/>
              <a:tailEnd type="none" w="med" len="med"/>
            </a:ln>
            <a:effectLst/>
          </p:spPr>
          <p:txBody>
            <a:bodyPr rtlCol="0" anchor="ctr"/>
            <a:lstStyle/>
            <a:p>
              <a:pPr algn="ctr" defTabSz="914400"/>
              <a:endParaRPr lang="en-US" dirty="0">
                <a:solidFill>
                  <a:schemeClr val="bg1"/>
                </a:solidFill>
              </a:endParaRPr>
            </a:p>
          </p:txBody>
        </p:sp>
      </p:grpSp>
      <p:grpSp>
        <p:nvGrpSpPr>
          <p:cNvPr id="131" name="Group 130"/>
          <p:cNvGrpSpPr/>
          <p:nvPr/>
        </p:nvGrpSpPr>
        <p:grpSpPr>
          <a:xfrm>
            <a:off x="6332175" y="2111528"/>
            <a:ext cx="110753" cy="166690"/>
            <a:chOff x="2783903" y="2823965"/>
            <a:chExt cx="179384" cy="198527"/>
          </a:xfrm>
        </p:grpSpPr>
        <p:sp>
          <p:nvSpPr>
            <p:cNvPr id="132" name="Freeform 131"/>
            <p:cNvSpPr/>
            <p:nvPr/>
          </p:nvSpPr>
          <p:spPr bwMode="auto">
            <a:xfrm>
              <a:off x="2783903" y="2823965"/>
              <a:ext cx="163596" cy="54116"/>
            </a:xfrm>
            <a:custGeom>
              <a:avLst/>
              <a:gdLst>
                <a:gd name="connsiteX0" fmla="*/ 113323 w 184575"/>
                <a:gd name="connsiteY0" fmla="*/ 5887 h 71202"/>
                <a:gd name="connsiteX1" fmla="*/ 18321 w 184575"/>
                <a:gd name="connsiteY1" fmla="*/ 17763 h 71202"/>
                <a:gd name="connsiteX2" fmla="*/ 6445 w 184575"/>
                <a:gd name="connsiteY2" fmla="*/ 29638 h 71202"/>
                <a:gd name="connsiteX3" fmla="*/ 508 w 184575"/>
                <a:gd name="connsiteY3" fmla="*/ 47451 h 71202"/>
                <a:gd name="connsiteX4" fmla="*/ 18321 w 184575"/>
                <a:gd name="connsiteY4" fmla="*/ 59326 h 71202"/>
                <a:gd name="connsiteX5" fmla="*/ 42071 w 184575"/>
                <a:gd name="connsiteY5" fmla="*/ 65264 h 71202"/>
                <a:gd name="connsiteX6" fmla="*/ 59884 w 184575"/>
                <a:gd name="connsiteY6" fmla="*/ 71202 h 71202"/>
                <a:gd name="connsiteX7" fmla="*/ 166762 w 184575"/>
                <a:gd name="connsiteY7" fmla="*/ 59326 h 71202"/>
                <a:gd name="connsiteX8" fmla="*/ 184575 w 184575"/>
                <a:gd name="connsiteY8" fmla="*/ 53389 h 71202"/>
                <a:gd name="connsiteX9" fmla="*/ 178638 w 184575"/>
                <a:gd name="connsiteY9" fmla="*/ 17763 h 71202"/>
                <a:gd name="connsiteX10" fmla="*/ 166762 w 184575"/>
                <a:gd name="connsiteY10" fmla="*/ 5887 h 71202"/>
                <a:gd name="connsiteX11" fmla="*/ 113323 w 184575"/>
                <a:gd name="connsiteY11" fmla="*/ 5887 h 7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4575" h="71202">
                  <a:moveTo>
                    <a:pt x="113323" y="5887"/>
                  </a:moveTo>
                  <a:cubicBezTo>
                    <a:pt x="88583" y="7866"/>
                    <a:pt x="26795" y="14938"/>
                    <a:pt x="18321" y="17763"/>
                  </a:cubicBezTo>
                  <a:cubicBezTo>
                    <a:pt x="13010" y="19533"/>
                    <a:pt x="10404" y="25680"/>
                    <a:pt x="6445" y="29638"/>
                  </a:cubicBezTo>
                  <a:cubicBezTo>
                    <a:pt x="4466" y="35576"/>
                    <a:pt x="-1817" y="41640"/>
                    <a:pt x="508" y="47451"/>
                  </a:cubicBezTo>
                  <a:cubicBezTo>
                    <a:pt x="3158" y="54077"/>
                    <a:pt x="11762" y="56515"/>
                    <a:pt x="18321" y="59326"/>
                  </a:cubicBezTo>
                  <a:cubicBezTo>
                    <a:pt x="25822" y="62541"/>
                    <a:pt x="34225" y="63022"/>
                    <a:pt x="42071" y="65264"/>
                  </a:cubicBezTo>
                  <a:cubicBezTo>
                    <a:pt x="48089" y="66984"/>
                    <a:pt x="53946" y="69223"/>
                    <a:pt x="59884" y="71202"/>
                  </a:cubicBezTo>
                  <a:cubicBezTo>
                    <a:pt x="87429" y="68698"/>
                    <a:pt x="136659" y="65347"/>
                    <a:pt x="166762" y="59326"/>
                  </a:cubicBezTo>
                  <a:cubicBezTo>
                    <a:pt x="172899" y="58099"/>
                    <a:pt x="178637" y="55368"/>
                    <a:pt x="184575" y="53389"/>
                  </a:cubicBezTo>
                  <a:cubicBezTo>
                    <a:pt x="182596" y="41514"/>
                    <a:pt x="182865" y="29036"/>
                    <a:pt x="178638" y="17763"/>
                  </a:cubicBezTo>
                  <a:cubicBezTo>
                    <a:pt x="176672" y="12521"/>
                    <a:pt x="171563" y="8767"/>
                    <a:pt x="166762" y="5887"/>
                  </a:cubicBezTo>
                  <a:cubicBezTo>
                    <a:pt x="146436" y="-6308"/>
                    <a:pt x="138063" y="3908"/>
                    <a:pt x="113323" y="5887"/>
                  </a:cubicBezTo>
                  <a:close/>
                </a:path>
              </a:pathLst>
            </a:custGeom>
            <a:noFill/>
            <a:ln w="12700" cap="flat" cmpd="sng" algn="ctr">
              <a:solidFill>
                <a:schemeClr val="bg1"/>
              </a:solidFill>
              <a:prstDash val="sysDot"/>
              <a:round/>
              <a:headEnd type="none" w="med" len="med"/>
              <a:tailEnd type="none" w="med" len="med"/>
            </a:ln>
            <a:effectLst/>
          </p:spPr>
          <p:txBody>
            <a:bodyPr rtlCol="0" anchor="ctr"/>
            <a:lstStyle/>
            <a:p>
              <a:pPr algn="ctr" defTabSz="914400"/>
              <a:endParaRPr lang="en-US" dirty="0">
                <a:solidFill>
                  <a:schemeClr val="bg1"/>
                </a:solidFill>
              </a:endParaRPr>
            </a:p>
          </p:txBody>
        </p:sp>
        <p:sp>
          <p:nvSpPr>
            <p:cNvPr id="133" name="Freeform 132"/>
            <p:cNvSpPr/>
            <p:nvPr/>
          </p:nvSpPr>
          <p:spPr bwMode="auto">
            <a:xfrm>
              <a:off x="2789615" y="2869055"/>
              <a:ext cx="173672" cy="153437"/>
            </a:xfrm>
            <a:custGeom>
              <a:avLst/>
              <a:gdLst>
                <a:gd name="connsiteX0" fmla="*/ 0 w 195943"/>
                <a:gd name="connsiteY0" fmla="*/ 0 h 201881"/>
                <a:gd name="connsiteX1" fmla="*/ 5938 w 195943"/>
                <a:gd name="connsiteY1" fmla="*/ 100941 h 201881"/>
                <a:gd name="connsiteX2" fmla="*/ 11876 w 195943"/>
                <a:gd name="connsiteY2" fmla="*/ 184068 h 201881"/>
                <a:gd name="connsiteX3" fmla="*/ 29689 w 195943"/>
                <a:gd name="connsiteY3" fmla="*/ 195943 h 201881"/>
                <a:gd name="connsiteX4" fmla="*/ 112816 w 195943"/>
                <a:gd name="connsiteY4" fmla="*/ 201881 h 201881"/>
                <a:gd name="connsiteX5" fmla="*/ 184068 w 195943"/>
                <a:gd name="connsiteY5" fmla="*/ 184068 h 201881"/>
                <a:gd name="connsiteX6" fmla="*/ 195943 w 195943"/>
                <a:gd name="connsiteY6" fmla="*/ 148442 h 201881"/>
                <a:gd name="connsiteX7" fmla="*/ 190006 w 195943"/>
                <a:gd name="connsiteY7" fmla="*/ 106878 h 201881"/>
                <a:gd name="connsiteX8" fmla="*/ 178130 w 195943"/>
                <a:gd name="connsiteY8" fmla="*/ 35626 h 201881"/>
                <a:gd name="connsiteX9" fmla="*/ 178130 w 195943"/>
                <a:gd name="connsiteY9" fmla="*/ 0 h 20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943" h="201881">
                  <a:moveTo>
                    <a:pt x="0" y="0"/>
                  </a:moveTo>
                  <a:cubicBezTo>
                    <a:pt x="1979" y="33647"/>
                    <a:pt x="3768" y="67306"/>
                    <a:pt x="5938" y="100941"/>
                  </a:cubicBezTo>
                  <a:cubicBezTo>
                    <a:pt x="7727" y="128663"/>
                    <a:pt x="5138" y="157118"/>
                    <a:pt x="11876" y="184068"/>
                  </a:cubicBezTo>
                  <a:cubicBezTo>
                    <a:pt x="13607" y="190991"/>
                    <a:pt x="22661" y="194703"/>
                    <a:pt x="29689" y="195943"/>
                  </a:cubicBezTo>
                  <a:cubicBezTo>
                    <a:pt x="57046" y="200771"/>
                    <a:pt x="85107" y="199902"/>
                    <a:pt x="112816" y="201881"/>
                  </a:cubicBezTo>
                  <a:cubicBezTo>
                    <a:pt x="121823" y="200880"/>
                    <a:pt x="171857" y="203605"/>
                    <a:pt x="184068" y="184068"/>
                  </a:cubicBezTo>
                  <a:cubicBezTo>
                    <a:pt x="190702" y="173453"/>
                    <a:pt x="195943" y="148442"/>
                    <a:pt x="195943" y="148442"/>
                  </a:cubicBezTo>
                  <a:cubicBezTo>
                    <a:pt x="193964" y="134587"/>
                    <a:pt x="192307" y="120683"/>
                    <a:pt x="190006" y="106878"/>
                  </a:cubicBezTo>
                  <a:cubicBezTo>
                    <a:pt x="184635" y="74649"/>
                    <a:pt x="180903" y="71674"/>
                    <a:pt x="178130" y="35626"/>
                  </a:cubicBezTo>
                  <a:cubicBezTo>
                    <a:pt x="177219" y="23786"/>
                    <a:pt x="178130" y="11875"/>
                    <a:pt x="178130" y="0"/>
                  </a:cubicBezTo>
                </a:path>
              </a:pathLst>
            </a:custGeom>
            <a:noFill/>
            <a:ln w="12700" cap="flat" cmpd="sng" algn="ctr">
              <a:solidFill>
                <a:schemeClr val="bg1"/>
              </a:solidFill>
              <a:prstDash val="sysDot"/>
              <a:round/>
              <a:headEnd type="none" w="med" len="med"/>
              <a:tailEnd type="none" w="med" len="med"/>
            </a:ln>
            <a:effectLst/>
          </p:spPr>
          <p:txBody>
            <a:bodyPr rtlCol="0" anchor="ctr"/>
            <a:lstStyle/>
            <a:p>
              <a:pPr algn="ctr" defTabSz="914400"/>
              <a:endParaRPr lang="en-US" dirty="0">
                <a:solidFill>
                  <a:schemeClr val="bg1"/>
                </a:solidFill>
              </a:endParaRPr>
            </a:p>
          </p:txBody>
        </p:sp>
      </p:grpSp>
      <p:sp>
        <p:nvSpPr>
          <p:cNvPr id="5" name="Rectangle 4"/>
          <p:cNvSpPr/>
          <p:nvPr/>
        </p:nvSpPr>
        <p:spPr>
          <a:xfrm>
            <a:off x="5094581" y="1243621"/>
            <a:ext cx="570903" cy="215763"/>
          </a:xfrm>
          <a:prstGeom prst="rect">
            <a:avLst/>
          </a:prstGeom>
          <a:no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a:solidFill>
                <a:schemeClr val="tx2"/>
              </a:solidFill>
            </a:endParaRPr>
          </a:p>
        </p:txBody>
      </p:sp>
      <p:sp>
        <p:nvSpPr>
          <p:cNvPr id="137" name="Rectangle 136"/>
          <p:cNvSpPr/>
          <p:nvPr/>
        </p:nvSpPr>
        <p:spPr>
          <a:xfrm>
            <a:off x="5093611" y="1244716"/>
            <a:ext cx="301254" cy="111749"/>
          </a:xfrm>
          <a:prstGeom prst="rect">
            <a:avLst/>
          </a:prstGeom>
          <a:noFill/>
          <a:ln w="12700" cmpd="sng">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a:solidFill>
                <a:schemeClr val="tx2"/>
              </a:solidFill>
            </a:endParaRPr>
          </a:p>
        </p:txBody>
      </p:sp>
      <p:sp>
        <p:nvSpPr>
          <p:cNvPr id="138" name="Rectangle 137"/>
          <p:cNvSpPr/>
          <p:nvPr/>
        </p:nvSpPr>
        <p:spPr>
          <a:xfrm>
            <a:off x="5281345" y="1356464"/>
            <a:ext cx="301254" cy="100607"/>
          </a:xfrm>
          <a:prstGeom prst="rect">
            <a:avLst/>
          </a:prstGeom>
          <a:noFill/>
          <a:ln w="12700" cmpd="sng">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a:solidFill>
                <a:schemeClr val="tx2"/>
              </a:solidFill>
            </a:endParaRPr>
          </a:p>
        </p:txBody>
      </p:sp>
      <p:grpSp>
        <p:nvGrpSpPr>
          <p:cNvPr id="141" name="Group 140"/>
          <p:cNvGrpSpPr/>
          <p:nvPr/>
        </p:nvGrpSpPr>
        <p:grpSpPr>
          <a:xfrm>
            <a:off x="3717242" y="1192265"/>
            <a:ext cx="99261" cy="155320"/>
            <a:chOff x="1470034" y="1916607"/>
            <a:chExt cx="135705" cy="276838"/>
          </a:xfrm>
        </p:grpSpPr>
        <p:sp>
          <p:nvSpPr>
            <p:cNvPr id="142" name="Freeform 141"/>
            <p:cNvSpPr/>
            <p:nvPr/>
          </p:nvSpPr>
          <p:spPr>
            <a:xfrm>
              <a:off x="1470034" y="1916607"/>
              <a:ext cx="135705" cy="276838"/>
            </a:xfrm>
            <a:custGeom>
              <a:avLst/>
              <a:gdLst>
                <a:gd name="connsiteX0" fmla="*/ 0 w 163852"/>
                <a:gd name="connsiteY0" fmla="*/ 0 h 298634"/>
                <a:gd name="connsiteX1" fmla="*/ 163852 w 163852"/>
                <a:gd name="connsiteY1" fmla="*/ 0 h 298634"/>
                <a:gd name="connsiteX2" fmla="*/ 155924 w 163852"/>
                <a:gd name="connsiteY2" fmla="*/ 290705 h 298634"/>
                <a:gd name="connsiteX3" fmla="*/ 42285 w 163852"/>
                <a:gd name="connsiteY3" fmla="*/ 298634 h 298634"/>
                <a:gd name="connsiteX4" fmla="*/ 0 w 163852"/>
                <a:gd name="connsiteY4" fmla="*/ 0 h 298634"/>
                <a:gd name="connsiteX0" fmla="*/ 0 w 163852"/>
                <a:gd name="connsiteY0" fmla="*/ 0 h 306563"/>
                <a:gd name="connsiteX1" fmla="*/ 163852 w 163852"/>
                <a:gd name="connsiteY1" fmla="*/ 0 h 306563"/>
                <a:gd name="connsiteX2" fmla="*/ 155924 w 163852"/>
                <a:gd name="connsiteY2" fmla="*/ 290705 h 306563"/>
                <a:gd name="connsiteX3" fmla="*/ 10572 w 163852"/>
                <a:gd name="connsiteY3" fmla="*/ 306563 h 306563"/>
                <a:gd name="connsiteX4" fmla="*/ 0 w 163852"/>
                <a:gd name="connsiteY4" fmla="*/ 0 h 306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52" h="306563">
                  <a:moveTo>
                    <a:pt x="0" y="0"/>
                  </a:moveTo>
                  <a:lnTo>
                    <a:pt x="163852" y="0"/>
                  </a:lnTo>
                  <a:lnTo>
                    <a:pt x="155924" y="290705"/>
                  </a:lnTo>
                  <a:lnTo>
                    <a:pt x="10572" y="306563"/>
                  </a:lnTo>
                  <a:lnTo>
                    <a:pt x="0" y="0"/>
                  </a:lnTo>
                  <a:close/>
                </a:path>
              </a:pathLst>
            </a:custGeom>
            <a:no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dirty="0">
                <a:solidFill>
                  <a:schemeClr val="bg1"/>
                </a:solidFill>
              </a:endParaRPr>
            </a:p>
          </p:txBody>
        </p:sp>
        <p:sp>
          <p:nvSpPr>
            <p:cNvPr id="143" name="Freeform 142"/>
            <p:cNvSpPr/>
            <p:nvPr/>
          </p:nvSpPr>
          <p:spPr>
            <a:xfrm>
              <a:off x="1491923" y="1940894"/>
              <a:ext cx="39397" cy="41286"/>
            </a:xfrm>
            <a:custGeom>
              <a:avLst/>
              <a:gdLst>
                <a:gd name="connsiteX0" fmla="*/ 0 w 50212"/>
                <a:gd name="connsiteY0" fmla="*/ 0 h 66070"/>
                <a:gd name="connsiteX1" fmla="*/ 0 w 50212"/>
                <a:gd name="connsiteY1" fmla="*/ 66070 h 66070"/>
                <a:gd name="connsiteX2" fmla="*/ 42284 w 50212"/>
                <a:gd name="connsiteY2" fmla="*/ 63427 h 66070"/>
                <a:gd name="connsiteX3" fmla="*/ 50212 w 50212"/>
                <a:gd name="connsiteY3" fmla="*/ 7929 h 66070"/>
                <a:gd name="connsiteX4" fmla="*/ 0 w 50212"/>
                <a:gd name="connsiteY4" fmla="*/ 0 h 66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12" h="66070">
                  <a:moveTo>
                    <a:pt x="0" y="0"/>
                  </a:moveTo>
                  <a:lnTo>
                    <a:pt x="0" y="66070"/>
                  </a:lnTo>
                  <a:lnTo>
                    <a:pt x="42284" y="63427"/>
                  </a:lnTo>
                  <a:lnTo>
                    <a:pt x="50212" y="7929"/>
                  </a:lnTo>
                  <a:lnTo>
                    <a:pt x="0" y="0"/>
                  </a:lnTo>
                  <a:close/>
                </a:path>
              </a:pathLst>
            </a:custGeom>
            <a:no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dirty="0">
                <a:solidFill>
                  <a:schemeClr val="bg1"/>
                </a:solidFill>
              </a:endParaRPr>
            </a:p>
          </p:txBody>
        </p:sp>
        <p:sp>
          <p:nvSpPr>
            <p:cNvPr id="144" name="Freeform 143"/>
            <p:cNvSpPr/>
            <p:nvPr/>
          </p:nvSpPr>
          <p:spPr>
            <a:xfrm>
              <a:off x="1491922" y="2020162"/>
              <a:ext cx="37865" cy="41305"/>
            </a:xfrm>
            <a:custGeom>
              <a:avLst/>
              <a:gdLst>
                <a:gd name="connsiteX0" fmla="*/ 0 w 50212"/>
                <a:gd name="connsiteY0" fmla="*/ 0 h 66070"/>
                <a:gd name="connsiteX1" fmla="*/ 0 w 50212"/>
                <a:gd name="connsiteY1" fmla="*/ 66070 h 66070"/>
                <a:gd name="connsiteX2" fmla="*/ 42284 w 50212"/>
                <a:gd name="connsiteY2" fmla="*/ 63427 h 66070"/>
                <a:gd name="connsiteX3" fmla="*/ 50212 w 50212"/>
                <a:gd name="connsiteY3" fmla="*/ 7929 h 66070"/>
                <a:gd name="connsiteX4" fmla="*/ 0 w 50212"/>
                <a:gd name="connsiteY4" fmla="*/ 0 h 66070"/>
                <a:gd name="connsiteX0" fmla="*/ 0 w 50212"/>
                <a:gd name="connsiteY0" fmla="*/ 7927 h 73997"/>
                <a:gd name="connsiteX1" fmla="*/ 0 w 50212"/>
                <a:gd name="connsiteY1" fmla="*/ 73997 h 73997"/>
                <a:gd name="connsiteX2" fmla="*/ 42284 w 50212"/>
                <a:gd name="connsiteY2" fmla="*/ 71354 h 73997"/>
                <a:gd name="connsiteX3" fmla="*/ 50212 w 50212"/>
                <a:gd name="connsiteY3" fmla="*/ 0 h 73997"/>
                <a:gd name="connsiteX4" fmla="*/ 0 w 50212"/>
                <a:gd name="connsiteY4" fmla="*/ 7927 h 73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12" h="73997">
                  <a:moveTo>
                    <a:pt x="0" y="7927"/>
                  </a:moveTo>
                  <a:lnTo>
                    <a:pt x="0" y="73997"/>
                  </a:lnTo>
                  <a:lnTo>
                    <a:pt x="42284" y="71354"/>
                  </a:lnTo>
                  <a:lnTo>
                    <a:pt x="50212" y="0"/>
                  </a:lnTo>
                  <a:lnTo>
                    <a:pt x="0" y="7927"/>
                  </a:lnTo>
                  <a:close/>
                </a:path>
              </a:pathLst>
            </a:custGeom>
            <a:no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dirty="0">
                <a:solidFill>
                  <a:schemeClr val="bg1"/>
                </a:solidFill>
              </a:endParaRPr>
            </a:p>
          </p:txBody>
        </p:sp>
        <p:sp>
          <p:nvSpPr>
            <p:cNvPr id="145" name="Freeform 144"/>
            <p:cNvSpPr/>
            <p:nvPr/>
          </p:nvSpPr>
          <p:spPr>
            <a:xfrm flipV="1">
              <a:off x="1550655" y="1943188"/>
              <a:ext cx="37865" cy="41286"/>
            </a:xfrm>
            <a:custGeom>
              <a:avLst/>
              <a:gdLst>
                <a:gd name="connsiteX0" fmla="*/ 0 w 50212"/>
                <a:gd name="connsiteY0" fmla="*/ 0 h 66070"/>
                <a:gd name="connsiteX1" fmla="*/ 0 w 50212"/>
                <a:gd name="connsiteY1" fmla="*/ 66070 h 66070"/>
                <a:gd name="connsiteX2" fmla="*/ 42284 w 50212"/>
                <a:gd name="connsiteY2" fmla="*/ 63427 h 66070"/>
                <a:gd name="connsiteX3" fmla="*/ 50212 w 50212"/>
                <a:gd name="connsiteY3" fmla="*/ 7929 h 66070"/>
                <a:gd name="connsiteX4" fmla="*/ 0 w 50212"/>
                <a:gd name="connsiteY4" fmla="*/ 0 h 66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12" h="66070">
                  <a:moveTo>
                    <a:pt x="0" y="0"/>
                  </a:moveTo>
                  <a:lnTo>
                    <a:pt x="0" y="66070"/>
                  </a:lnTo>
                  <a:lnTo>
                    <a:pt x="42284" y="63427"/>
                  </a:lnTo>
                  <a:lnTo>
                    <a:pt x="50212" y="7929"/>
                  </a:lnTo>
                  <a:lnTo>
                    <a:pt x="0" y="0"/>
                  </a:lnTo>
                  <a:close/>
                </a:path>
              </a:pathLst>
            </a:custGeom>
            <a:no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dirty="0">
                <a:solidFill>
                  <a:schemeClr val="bg1"/>
                </a:solidFill>
              </a:endParaRPr>
            </a:p>
          </p:txBody>
        </p:sp>
        <p:sp>
          <p:nvSpPr>
            <p:cNvPr id="146" name="Freeform 145"/>
            <p:cNvSpPr/>
            <p:nvPr/>
          </p:nvSpPr>
          <p:spPr>
            <a:xfrm>
              <a:off x="1511622" y="2116906"/>
              <a:ext cx="46953" cy="66732"/>
            </a:xfrm>
            <a:custGeom>
              <a:avLst/>
              <a:gdLst>
                <a:gd name="connsiteX0" fmla="*/ 0 w 50212"/>
                <a:gd name="connsiteY0" fmla="*/ 0 h 66070"/>
                <a:gd name="connsiteX1" fmla="*/ 0 w 50212"/>
                <a:gd name="connsiteY1" fmla="*/ 66070 h 66070"/>
                <a:gd name="connsiteX2" fmla="*/ 42284 w 50212"/>
                <a:gd name="connsiteY2" fmla="*/ 63427 h 66070"/>
                <a:gd name="connsiteX3" fmla="*/ 50212 w 50212"/>
                <a:gd name="connsiteY3" fmla="*/ 7929 h 66070"/>
                <a:gd name="connsiteX4" fmla="*/ 0 w 50212"/>
                <a:gd name="connsiteY4" fmla="*/ 0 h 66070"/>
                <a:gd name="connsiteX0" fmla="*/ 0 w 50212"/>
                <a:gd name="connsiteY0" fmla="*/ 7927 h 73997"/>
                <a:gd name="connsiteX1" fmla="*/ 0 w 50212"/>
                <a:gd name="connsiteY1" fmla="*/ 73997 h 73997"/>
                <a:gd name="connsiteX2" fmla="*/ 42284 w 50212"/>
                <a:gd name="connsiteY2" fmla="*/ 71354 h 73997"/>
                <a:gd name="connsiteX3" fmla="*/ 50212 w 50212"/>
                <a:gd name="connsiteY3" fmla="*/ 0 h 73997"/>
                <a:gd name="connsiteX4" fmla="*/ 0 w 50212"/>
                <a:gd name="connsiteY4" fmla="*/ 7927 h 73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12" h="73997">
                  <a:moveTo>
                    <a:pt x="0" y="7927"/>
                  </a:moveTo>
                  <a:lnTo>
                    <a:pt x="0" y="73997"/>
                  </a:lnTo>
                  <a:lnTo>
                    <a:pt x="42284" y="71354"/>
                  </a:lnTo>
                  <a:lnTo>
                    <a:pt x="50212" y="0"/>
                  </a:lnTo>
                  <a:lnTo>
                    <a:pt x="0" y="7927"/>
                  </a:lnTo>
                  <a:close/>
                </a:path>
              </a:pathLst>
            </a:custGeom>
            <a:no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dirty="0">
                <a:solidFill>
                  <a:schemeClr val="bg1"/>
                </a:solidFill>
              </a:endParaRPr>
            </a:p>
          </p:txBody>
        </p:sp>
        <p:sp>
          <p:nvSpPr>
            <p:cNvPr id="147" name="Freeform 146"/>
            <p:cNvSpPr/>
            <p:nvPr/>
          </p:nvSpPr>
          <p:spPr>
            <a:xfrm flipH="1">
              <a:off x="1546563" y="2023461"/>
              <a:ext cx="37865" cy="41286"/>
            </a:xfrm>
            <a:custGeom>
              <a:avLst/>
              <a:gdLst>
                <a:gd name="connsiteX0" fmla="*/ 0 w 50212"/>
                <a:gd name="connsiteY0" fmla="*/ 0 h 66070"/>
                <a:gd name="connsiteX1" fmla="*/ 0 w 50212"/>
                <a:gd name="connsiteY1" fmla="*/ 66070 h 66070"/>
                <a:gd name="connsiteX2" fmla="*/ 42284 w 50212"/>
                <a:gd name="connsiteY2" fmla="*/ 63427 h 66070"/>
                <a:gd name="connsiteX3" fmla="*/ 50212 w 50212"/>
                <a:gd name="connsiteY3" fmla="*/ 7929 h 66070"/>
                <a:gd name="connsiteX4" fmla="*/ 0 w 50212"/>
                <a:gd name="connsiteY4" fmla="*/ 0 h 66070"/>
                <a:gd name="connsiteX0" fmla="*/ 0 w 50212"/>
                <a:gd name="connsiteY0" fmla="*/ 7927 h 73997"/>
                <a:gd name="connsiteX1" fmla="*/ 0 w 50212"/>
                <a:gd name="connsiteY1" fmla="*/ 73997 h 73997"/>
                <a:gd name="connsiteX2" fmla="*/ 42284 w 50212"/>
                <a:gd name="connsiteY2" fmla="*/ 71354 h 73997"/>
                <a:gd name="connsiteX3" fmla="*/ 50212 w 50212"/>
                <a:gd name="connsiteY3" fmla="*/ 0 h 73997"/>
                <a:gd name="connsiteX4" fmla="*/ 0 w 50212"/>
                <a:gd name="connsiteY4" fmla="*/ 7927 h 73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12" h="73997">
                  <a:moveTo>
                    <a:pt x="0" y="7927"/>
                  </a:moveTo>
                  <a:lnTo>
                    <a:pt x="0" y="73997"/>
                  </a:lnTo>
                  <a:lnTo>
                    <a:pt x="42284" y="71354"/>
                  </a:lnTo>
                  <a:lnTo>
                    <a:pt x="50212" y="0"/>
                  </a:lnTo>
                  <a:lnTo>
                    <a:pt x="0" y="7927"/>
                  </a:lnTo>
                  <a:close/>
                </a:path>
              </a:pathLst>
            </a:custGeom>
            <a:no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dirty="0">
                <a:solidFill>
                  <a:schemeClr val="bg1"/>
                </a:solidFill>
              </a:endParaRPr>
            </a:p>
          </p:txBody>
        </p:sp>
      </p:grpSp>
      <p:sp>
        <p:nvSpPr>
          <p:cNvPr id="148" name="Rectangle 147"/>
          <p:cNvSpPr/>
          <p:nvPr/>
        </p:nvSpPr>
        <p:spPr>
          <a:xfrm rot="20922604">
            <a:off x="3354362" y="1303241"/>
            <a:ext cx="899092" cy="200055"/>
          </a:xfrm>
          <a:prstGeom prst="rect">
            <a:avLst/>
          </a:prstGeom>
        </p:spPr>
        <p:txBody>
          <a:bodyPr wrap="square">
            <a:spAutoFit/>
          </a:bodyPr>
          <a:lstStyle/>
          <a:p>
            <a:pPr algn="ctr" defTabSz="914400"/>
            <a:r>
              <a:rPr lang="en-US" sz="700" dirty="0" smtClean="0">
                <a:solidFill>
                  <a:schemeClr val="bg1"/>
                </a:solidFill>
                <a:latin typeface="Comic Sans MS" pitchFamily="66" charset="0"/>
              </a:rPr>
              <a:t>Robo</a:t>
            </a:r>
            <a:endParaRPr lang="en-US" sz="700" dirty="0">
              <a:solidFill>
                <a:schemeClr val="bg1"/>
              </a:solidFill>
              <a:latin typeface="Comic Sans MS" pitchFamily="66" charset="0"/>
            </a:endParaRPr>
          </a:p>
        </p:txBody>
      </p:sp>
      <p:sp>
        <p:nvSpPr>
          <p:cNvPr id="136" name="Rectangle 135"/>
          <p:cNvSpPr/>
          <p:nvPr/>
        </p:nvSpPr>
        <p:spPr>
          <a:xfrm>
            <a:off x="544615" y="1055251"/>
            <a:ext cx="880394" cy="1517563"/>
          </a:xfrm>
          <a:prstGeom prst="rect">
            <a:avLst/>
          </a:prstGeom>
          <a:gradFill>
            <a:gsLst>
              <a:gs pos="0">
                <a:srgbClr val="C8DCF5"/>
              </a:gs>
              <a:gs pos="35000">
                <a:srgbClr val="78C3E6"/>
              </a:gs>
              <a:gs pos="100000">
                <a:srgbClr val="007DB8"/>
              </a:gs>
            </a:gsLst>
            <a:lin ang="5400000" scaled="0"/>
          </a:grad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tx2"/>
                </a:solidFill>
              </a:rPr>
              <a:t>Where </a:t>
            </a:r>
            <a:r>
              <a:rPr lang="en-US" sz="1400" b="1" dirty="0" smtClean="0">
                <a:solidFill>
                  <a:schemeClr val="tx2"/>
                </a:solidFill>
              </a:rPr>
              <a:t>You Need </a:t>
            </a:r>
          </a:p>
          <a:p>
            <a:pPr algn="ctr"/>
            <a:r>
              <a:rPr lang="en-US" sz="1400" b="1" dirty="0" smtClean="0">
                <a:solidFill>
                  <a:schemeClr val="tx2"/>
                </a:solidFill>
              </a:rPr>
              <a:t>It</a:t>
            </a:r>
            <a:endParaRPr lang="en-US" sz="1400" b="1" dirty="0">
              <a:solidFill>
                <a:schemeClr val="tx2"/>
              </a:solidFill>
            </a:endParaRPr>
          </a:p>
        </p:txBody>
      </p:sp>
      <p:sp>
        <p:nvSpPr>
          <p:cNvPr id="139" name="Rectangle 138"/>
          <p:cNvSpPr/>
          <p:nvPr/>
        </p:nvSpPr>
        <p:spPr>
          <a:xfrm>
            <a:off x="544615" y="2773256"/>
            <a:ext cx="880394" cy="1517563"/>
          </a:xfrm>
          <a:prstGeom prst="rect">
            <a:avLst/>
          </a:prstGeom>
          <a:gradFill>
            <a:gsLst>
              <a:gs pos="0">
                <a:srgbClr val="C8DCF5"/>
              </a:gs>
              <a:gs pos="35000">
                <a:srgbClr val="78C3E6"/>
              </a:gs>
              <a:gs pos="100000">
                <a:srgbClr val="007DB8"/>
              </a:gs>
            </a:gsLst>
            <a:lin ang="5400000" scaled="0"/>
          </a:grad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tx2"/>
                </a:solidFill>
              </a:rPr>
              <a:t>How You </a:t>
            </a:r>
            <a:r>
              <a:rPr lang="en-US" sz="1400" b="1" dirty="0" smtClean="0">
                <a:solidFill>
                  <a:schemeClr val="tx2"/>
                </a:solidFill>
              </a:rPr>
              <a:t>Want</a:t>
            </a:r>
          </a:p>
          <a:p>
            <a:pPr algn="ctr"/>
            <a:r>
              <a:rPr lang="en-US" sz="1400" b="1" dirty="0" smtClean="0">
                <a:solidFill>
                  <a:schemeClr val="tx2"/>
                </a:solidFill>
              </a:rPr>
              <a:t>It</a:t>
            </a:r>
            <a:endParaRPr lang="en-US" sz="1400" b="1" dirty="0">
              <a:solidFill>
                <a:schemeClr val="tx2"/>
              </a:solidFill>
            </a:endParaRPr>
          </a:p>
        </p:txBody>
      </p:sp>
      <p:sp>
        <p:nvSpPr>
          <p:cNvPr id="140" name="Text Placeholder 6"/>
          <p:cNvSpPr>
            <a:spLocks noGrp="1"/>
          </p:cNvSpPr>
          <p:nvPr>
            <p:ph type="body" sz="quarter" idx="10"/>
          </p:nvPr>
        </p:nvSpPr>
        <p:spPr>
          <a:xfrm>
            <a:off x="274319" y="670347"/>
            <a:ext cx="7955280" cy="238842"/>
          </a:xfrm>
        </p:spPr>
        <p:txBody>
          <a:bodyPr/>
          <a:lstStyle/>
          <a:p>
            <a:r>
              <a:rPr lang="en-US" dirty="0" smtClean="0"/>
              <a:t>Our Unique Strategy</a:t>
            </a:r>
            <a:endParaRPr lang="en-US" dirty="0"/>
          </a:p>
        </p:txBody>
      </p:sp>
    </p:spTree>
    <p:extLst>
      <p:ext uri="{BB962C8B-B14F-4D97-AF65-F5344CB8AC3E}">
        <p14:creationId xmlns:p14="http://schemas.microsoft.com/office/powerpoint/2010/main" val="953013329"/>
      </p:ext>
    </p:extLst>
  </p:cSld>
  <p:clrMapOvr>
    <a:masterClrMapping/>
  </p:clrMapOvr>
  <p:transition spd="slow">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rapezoid 75"/>
          <p:cNvSpPr/>
          <p:nvPr/>
        </p:nvSpPr>
        <p:spPr>
          <a:xfrm rot="10800000">
            <a:off x="1369467" y="1085849"/>
            <a:ext cx="1810300" cy="2017863"/>
          </a:xfrm>
          <a:prstGeom prst="trapezoid">
            <a:avLst/>
          </a:prstGeom>
          <a:gradFill>
            <a:gsLst>
              <a:gs pos="41000">
                <a:srgbClr val="E6E6E6"/>
              </a:gs>
              <a:gs pos="0">
                <a:schemeClr val="tx2"/>
              </a:gs>
              <a:gs pos="72000">
                <a:schemeClr val="tx2">
                  <a:lumMod val="85000"/>
                </a:schemeClr>
              </a:gs>
              <a:gs pos="100000">
                <a:srgbClr val="AAAAAA"/>
              </a:gs>
            </a:gsLst>
            <a:lin ang="16200000" scaled="0"/>
          </a:gradFill>
          <a:ln w="12700" cmpd="sng">
            <a:noFill/>
          </a:ln>
          <a:effectLst>
            <a:softEdge rad="0"/>
          </a:effectLst>
        </p:spPr>
        <p:style>
          <a:lnRef idx="1">
            <a:schemeClr val="accent1"/>
          </a:lnRef>
          <a:fillRef idx="3">
            <a:schemeClr val="accent1"/>
          </a:fillRef>
          <a:effectRef idx="2">
            <a:schemeClr val="accent1"/>
          </a:effectRef>
          <a:fontRef idx="minor">
            <a:schemeClr val="lt1"/>
          </a:fontRef>
        </p:style>
        <p:txBody>
          <a:bodyPr rtlCol="0" anchor="t"/>
          <a:lstStyle/>
          <a:p>
            <a:pPr marL="168275" indent="-168275" defTabSz="457118">
              <a:spcAft>
                <a:spcPts val="1200"/>
              </a:spcAft>
              <a:buFont typeface="Arial" panose="020B0604020202020204" pitchFamily="34" charset="0"/>
              <a:buChar char="•"/>
            </a:pPr>
            <a:endParaRPr lang="en-US" sz="1400" dirty="0">
              <a:solidFill>
                <a:srgbClr val="4D4D4D"/>
              </a:solidFill>
            </a:endParaRPr>
          </a:p>
        </p:txBody>
      </p:sp>
      <p:sp>
        <p:nvSpPr>
          <p:cNvPr id="77" name="Trapezoid 76"/>
          <p:cNvSpPr/>
          <p:nvPr/>
        </p:nvSpPr>
        <p:spPr>
          <a:xfrm rot="10800000">
            <a:off x="3146150" y="1085849"/>
            <a:ext cx="1810300" cy="2017863"/>
          </a:xfrm>
          <a:prstGeom prst="trapezoid">
            <a:avLst/>
          </a:prstGeom>
          <a:gradFill>
            <a:gsLst>
              <a:gs pos="41000">
                <a:srgbClr val="E6E6E6"/>
              </a:gs>
              <a:gs pos="0">
                <a:schemeClr val="tx2"/>
              </a:gs>
              <a:gs pos="72000">
                <a:schemeClr val="tx2">
                  <a:lumMod val="85000"/>
                </a:schemeClr>
              </a:gs>
              <a:gs pos="100000">
                <a:srgbClr val="AAAAAA"/>
              </a:gs>
            </a:gsLst>
            <a:lin ang="16200000" scaled="0"/>
          </a:gradFill>
          <a:ln w="12700" cmpd="sng">
            <a:noFill/>
          </a:ln>
          <a:effectLst>
            <a:softEdge rad="0"/>
          </a:effectLst>
        </p:spPr>
        <p:style>
          <a:lnRef idx="1">
            <a:schemeClr val="accent1"/>
          </a:lnRef>
          <a:fillRef idx="3">
            <a:schemeClr val="accent1"/>
          </a:fillRef>
          <a:effectRef idx="2">
            <a:schemeClr val="accent1"/>
          </a:effectRef>
          <a:fontRef idx="minor">
            <a:schemeClr val="lt1"/>
          </a:fontRef>
        </p:style>
        <p:txBody>
          <a:bodyPr rtlCol="0" anchor="t"/>
          <a:lstStyle/>
          <a:p>
            <a:pPr marL="168275" indent="-168275" defTabSz="457118">
              <a:spcAft>
                <a:spcPts val="1200"/>
              </a:spcAft>
              <a:buFont typeface="Arial" panose="020B0604020202020204" pitchFamily="34" charset="0"/>
              <a:buChar char="•"/>
            </a:pPr>
            <a:endParaRPr lang="en-US" sz="1400" dirty="0">
              <a:solidFill>
                <a:srgbClr val="4D4D4D"/>
              </a:solidFill>
            </a:endParaRPr>
          </a:p>
        </p:txBody>
      </p:sp>
      <p:sp>
        <p:nvSpPr>
          <p:cNvPr id="78" name="Trapezoid 77"/>
          <p:cNvSpPr/>
          <p:nvPr/>
        </p:nvSpPr>
        <p:spPr>
          <a:xfrm rot="10800000">
            <a:off x="4922833" y="1085849"/>
            <a:ext cx="1810300" cy="2017863"/>
          </a:xfrm>
          <a:prstGeom prst="trapezoid">
            <a:avLst/>
          </a:prstGeom>
          <a:gradFill>
            <a:gsLst>
              <a:gs pos="41000">
                <a:srgbClr val="E6E6E6"/>
              </a:gs>
              <a:gs pos="0">
                <a:schemeClr val="tx2"/>
              </a:gs>
              <a:gs pos="72000">
                <a:schemeClr val="tx2">
                  <a:lumMod val="85000"/>
                </a:schemeClr>
              </a:gs>
              <a:gs pos="100000">
                <a:srgbClr val="AAAAAA"/>
              </a:gs>
            </a:gsLst>
            <a:lin ang="16200000" scaled="0"/>
          </a:gradFill>
          <a:ln w="12700" cmpd="sng">
            <a:noFill/>
          </a:ln>
          <a:effectLst>
            <a:softEdge rad="0"/>
          </a:effectLst>
        </p:spPr>
        <p:style>
          <a:lnRef idx="1">
            <a:schemeClr val="accent1"/>
          </a:lnRef>
          <a:fillRef idx="3">
            <a:schemeClr val="accent1"/>
          </a:fillRef>
          <a:effectRef idx="2">
            <a:schemeClr val="accent1"/>
          </a:effectRef>
          <a:fontRef idx="minor">
            <a:schemeClr val="lt1"/>
          </a:fontRef>
        </p:style>
        <p:txBody>
          <a:bodyPr rtlCol="0" anchor="t"/>
          <a:lstStyle/>
          <a:p>
            <a:pPr marL="168275" indent="-168275" defTabSz="457118">
              <a:spcAft>
                <a:spcPts val="1200"/>
              </a:spcAft>
              <a:buFont typeface="Arial" panose="020B0604020202020204" pitchFamily="34" charset="0"/>
              <a:buChar char="•"/>
            </a:pPr>
            <a:endParaRPr lang="en-US" sz="1400" dirty="0">
              <a:solidFill>
                <a:srgbClr val="4D4D4D"/>
              </a:solidFill>
            </a:endParaRPr>
          </a:p>
        </p:txBody>
      </p:sp>
      <p:sp>
        <p:nvSpPr>
          <p:cNvPr id="79" name="Trapezoid 78"/>
          <p:cNvSpPr/>
          <p:nvPr/>
        </p:nvSpPr>
        <p:spPr>
          <a:xfrm rot="10800000">
            <a:off x="6699516" y="1085849"/>
            <a:ext cx="1810300" cy="2017863"/>
          </a:xfrm>
          <a:prstGeom prst="trapezoid">
            <a:avLst/>
          </a:prstGeom>
          <a:gradFill>
            <a:gsLst>
              <a:gs pos="41000">
                <a:srgbClr val="E6E6E6"/>
              </a:gs>
              <a:gs pos="0">
                <a:schemeClr val="tx2"/>
              </a:gs>
              <a:gs pos="72000">
                <a:schemeClr val="tx2">
                  <a:lumMod val="85000"/>
                </a:schemeClr>
              </a:gs>
              <a:gs pos="100000">
                <a:srgbClr val="AAAAAA"/>
              </a:gs>
            </a:gsLst>
            <a:lin ang="16200000" scaled="0"/>
          </a:gradFill>
          <a:ln w="12700" cmpd="sng">
            <a:noFill/>
          </a:ln>
          <a:effectLst>
            <a:softEdge rad="0"/>
          </a:effectLst>
        </p:spPr>
        <p:style>
          <a:lnRef idx="1">
            <a:schemeClr val="accent1"/>
          </a:lnRef>
          <a:fillRef idx="3">
            <a:schemeClr val="accent1"/>
          </a:fillRef>
          <a:effectRef idx="2">
            <a:schemeClr val="accent1"/>
          </a:effectRef>
          <a:fontRef idx="minor">
            <a:schemeClr val="lt1"/>
          </a:fontRef>
        </p:style>
        <p:txBody>
          <a:bodyPr rtlCol="0" anchor="t"/>
          <a:lstStyle/>
          <a:p>
            <a:pPr marL="168275" indent="-168275" defTabSz="457118">
              <a:spcAft>
                <a:spcPts val="1200"/>
              </a:spcAft>
              <a:buFont typeface="Arial" panose="020B0604020202020204" pitchFamily="34" charset="0"/>
              <a:buChar char="•"/>
            </a:pPr>
            <a:endParaRPr lang="en-US" sz="1400" dirty="0">
              <a:solidFill>
                <a:srgbClr val="4D4D4D"/>
              </a:solidFill>
            </a:endParaRPr>
          </a:p>
        </p:txBody>
      </p:sp>
      <p:pic>
        <p:nvPicPr>
          <p:cNvPr id="83"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3665973" y="1316478"/>
            <a:ext cx="774960" cy="2265684"/>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249692" y="1525252"/>
            <a:ext cx="744586" cy="641625"/>
          </a:xfrm>
          <a:prstGeom prst="rect">
            <a:avLst/>
          </a:prstGeom>
          <a:noFill/>
          <a:ln>
            <a:noFill/>
          </a:ln>
          <a:effectLst>
            <a:softEdge rad="63500"/>
          </a:effectLst>
        </p:spPr>
      </p:pic>
      <p:sp>
        <p:nvSpPr>
          <p:cNvPr id="85" name="Freeform 65"/>
          <p:cNvSpPr>
            <a:spLocks noEditPoints="1"/>
          </p:cNvSpPr>
          <p:nvPr/>
        </p:nvSpPr>
        <p:spPr bwMode="auto">
          <a:xfrm>
            <a:off x="6978647" y="1312842"/>
            <a:ext cx="1303979" cy="861119"/>
          </a:xfrm>
          <a:custGeom>
            <a:avLst/>
            <a:gdLst>
              <a:gd name="T0" fmla="*/ 464 w 583"/>
              <a:gd name="T1" fmla="*/ 385 h 385"/>
              <a:gd name="T2" fmla="*/ 136 w 583"/>
              <a:gd name="T3" fmla="*/ 385 h 385"/>
              <a:gd name="T4" fmla="*/ 0 w 583"/>
              <a:gd name="T5" fmla="*/ 249 h 385"/>
              <a:gd name="T6" fmla="*/ 125 w 583"/>
              <a:gd name="T7" fmla="*/ 113 h 385"/>
              <a:gd name="T8" fmla="*/ 291 w 583"/>
              <a:gd name="T9" fmla="*/ 0 h 385"/>
              <a:gd name="T10" fmla="*/ 466 w 583"/>
              <a:gd name="T11" fmla="*/ 148 h 385"/>
              <a:gd name="T12" fmla="*/ 583 w 583"/>
              <a:gd name="T13" fmla="*/ 267 h 385"/>
              <a:gd name="T14" fmla="*/ 464 w 583"/>
              <a:gd name="T15" fmla="*/ 385 h 385"/>
              <a:gd name="T16" fmla="*/ 291 w 583"/>
              <a:gd name="T17" fmla="*/ 8 h 385"/>
              <a:gd name="T18" fmla="*/ 132 w 583"/>
              <a:gd name="T19" fmla="*/ 118 h 385"/>
              <a:gd name="T20" fmla="*/ 131 w 583"/>
              <a:gd name="T21" fmla="*/ 120 h 385"/>
              <a:gd name="T22" fmla="*/ 128 w 583"/>
              <a:gd name="T23" fmla="*/ 121 h 385"/>
              <a:gd name="T24" fmla="*/ 8 w 583"/>
              <a:gd name="T25" fmla="*/ 249 h 385"/>
              <a:gd name="T26" fmla="*/ 136 w 583"/>
              <a:gd name="T27" fmla="*/ 377 h 385"/>
              <a:gd name="T28" fmla="*/ 464 w 583"/>
              <a:gd name="T29" fmla="*/ 377 h 385"/>
              <a:gd name="T30" fmla="*/ 575 w 583"/>
              <a:gd name="T31" fmla="*/ 267 h 385"/>
              <a:gd name="T32" fmla="*/ 464 w 583"/>
              <a:gd name="T33" fmla="*/ 156 h 385"/>
              <a:gd name="T34" fmla="*/ 459 w 583"/>
              <a:gd name="T35" fmla="*/ 156 h 385"/>
              <a:gd name="T36" fmla="*/ 459 w 583"/>
              <a:gd name="T37" fmla="*/ 153 h 385"/>
              <a:gd name="T38" fmla="*/ 291 w 583"/>
              <a:gd name="T39" fmla="*/ 8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83" h="385">
                <a:moveTo>
                  <a:pt x="464" y="385"/>
                </a:moveTo>
                <a:cubicBezTo>
                  <a:pt x="136" y="385"/>
                  <a:pt x="136" y="385"/>
                  <a:pt x="136" y="385"/>
                </a:cubicBezTo>
                <a:cubicBezTo>
                  <a:pt x="61" y="385"/>
                  <a:pt x="0" y="324"/>
                  <a:pt x="0" y="249"/>
                </a:cubicBezTo>
                <a:cubicBezTo>
                  <a:pt x="0" y="178"/>
                  <a:pt x="54" y="118"/>
                  <a:pt x="125" y="113"/>
                </a:cubicBezTo>
                <a:cubicBezTo>
                  <a:pt x="152" y="45"/>
                  <a:pt x="218" y="0"/>
                  <a:pt x="291" y="0"/>
                </a:cubicBezTo>
                <a:cubicBezTo>
                  <a:pt x="379" y="0"/>
                  <a:pt x="452" y="62"/>
                  <a:pt x="466" y="148"/>
                </a:cubicBezTo>
                <a:cubicBezTo>
                  <a:pt x="531" y="149"/>
                  <a:pt x="583" y="202"/>
                  <a:pt x="583" y="267"/>
                </a:cubicBezTo>
                <a:cubicBezTo>
                  <a:pt x="583" y="332"/>
                  <a:pt x="529" y="385"/>
                  <a:pt x="464" y="385"/>
                </a:cubicBezTo>
                <a:close/>
                <a:moveTo>
                  <a:pt x="291" y="8"/>
                </a:moveTo>
                <a:cubicBezTo>
                  <a:pt x="220" y="8"/>
                  <a:pt x="156" y="52"/>
                  <a:pt x="132" y="118"/>
                </a:cubicBezTo>
                <a:cubicBezTo>
                  <a:pt x="131" y="120"/>
                  <a:pt x="131" y="120"/>
                  <a:pt x="131" y="120"/>
                </a:cubicBezTo>
                <a:cubicBezTo>
                  <a:pt x="128" y="121"/>
                  <a:pt x="128" y="121"/>
                  <a:pt x="128" y="121"/>
                </a:cubicBezTo>
                <a:cubicBezTo>
                  <a:pt x="60" y="125"/>
                  <a:pt x="8" y="181"/>
                  <a:pt x="8" y="249"/>
                </a:cubicBezTo>
                <a:cubicBezTo>
                  <a:pt x="8" y="320"/>
                  <a:pt x="65" y="377"/>
                  <a:pt x="136" y="377"/>
                </a:cubicBezTo>
                <a:cubicBezTo>
                  <a:pt x="464" y="377"/>
                  <a:pt x="464" y="377"/>
                  <a:pt x="464" y="377"/>
                </a:cubicBezTo>
                <a:cubicBezTo>
                  <a:pt x="525" y="377"/>
                  <a:pt x="575" y="328"/>
                  <a:pt x="575" y="267"/>
                </a:cubicBezTo>
                <a:cubicBezTo>
                  <a:pt x="575" y="206"/>
                  <a:pt x="525" y="156"/>
                  <a:pt x="464" y="156"/>
                </a:cubicBezTo>
                <a:cubicBezTo>
                  <a:pt x="459" y="156"/>
                  <a:pt x="459" y="156"/>
                  <a:pt x="459" y="156"/>
                </a:cubicBezTo>
                <a:cubicBezTo>
                  <a:pt x="459" y="153"/>
                  <a:pt x="459" y="153"/>
                  <a:pt x="459" y="153"/>
                </a:cubicBezTo>
                <a:cubicBezTo>
                  <a:pt x="447" y="69"/>
                  <a:pt x="376" y="8"/>
                  <a:pt x="291" y="8"/>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dirty="0"/>
          </a:p>
        </p:txBody>
      </p:sp>
      <p:pic>
        <p:nvPicPr>
          <p:cNvPr id="2" name="Picture 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0599" y="1214493"/>
            <a:ext cx="1349053" cy="1349053"/>
          </a:xfrm>
          <a:prstGeom prst="rect">
            <a:avLst/>
          </a:prstGeom>
        </p:spPr>
      </p:pic>
      <p:sp>
        <p:nvSpPr>
          <p:cNvPr id="115" name="Rectangle 114"/>
          <p:cNvSpPr/>
          <p:nvPr/>
        </p:nvSpPr>
        <p:spPr>
          <a:xfrm>
            <a:off x="1291943" y="3104845"/>
            <a:ext cx="7382354" cy="1517563"/>
          </a:xfrm>
          <a:prstGeom prst="rect">
            <a:avLst/>
          </a:prstGeom>
          <a:solidFill>
            <a:srgbClr val="AAAAAA"/>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t"/>
          <a:lstStyle/>
          <a:p>
            <a:pPr marL="168275" indent="-168275" defTabSz="457118">
              <a:spcAft>
                <a:spcPts val="1200"/>
              </a:spcAft>
              <a:buFont typeface="Arial" panose="020B0604020202020204" pitchFamily="34" charset="0"/>
              <a:buChar char="•"/>
            </a:pPr>
            <a:endParaRPr lang="en-US" sz="1400" dirty="0">
              <a:solidFill>
                <a:schemeClr val="bg1"/>
              </a:solidFill>
            </a:endParaRPr>
          </a:p>
        </p:txBody>
      </p:sp>
      <p:sp>
        <p:nvSpPr>
          <p:cNvPr id="116" name="Rectangle 115"/>
          <p:cNvSpPr/>
          <p:nvPr/>
        </p:nvSpPr>
        <p:spPr>
          <a:xfrm>
            <a:off x="415006" y="3104845"/>
            <a:ext cx="880394" cy="1517563"/>
          </a:xfrm>
          <a:prstGeom prst="rect">
            <a:avLst/>
          </a:prstGeom>
          <a:gradFill>
            <a:gsLst>
              <a:gs pos="0">
                <a:srgbClr val="C8DCF5"/>
              </a:gs>
              <a:gs pos="35000">
                <a:srgbClr val="78C3E6"/>
              </a:gs>
              <a:gs pos="100000">
                <a:srgbClr val="007DB8"/>
              </a:gs>
            </a:gsLst>
            <a:lin ang="5400000" scaled="0"/>
          </a:grad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tx2"/>
                </a:solidFill>
              </a:rPr>
              <a:t>How You </a:t>
            </a:r>
            <a:r>
              <a:rPr lang="en-US" sz="1400" b="1" dirty="0" smtClean="0">
                <a:solidFill>
                  <a:schemeClr val="tx2"/>
                </a:solidFill>
              </a:rPr>
              <a:t>Want</a:t>
            </a:r>
          </a:p>
          <a:p>
            <a:pPr algn="ctr"/>
            <a:r>
              <a:rPr lang="en-US" sz="1400" b="1" dirty="0" smtClean="0">
                <a:solidFill>
                  <a:schemeClr val="tx2"/>
                </a:solidFill>
              </a:rPr>
              <a:t>It</a:t>
            </a:r>
            <a:endParaRPr lang="en-US" sz="1400" b="1" dirty="0">
              <a:solidFill>
                <a:schemeClr val="tx2"/>
              </a:solidFill>
            </a:endParaRPr>
          </a:p>
        </p:txBody>
      </p:sp>
      <p:grpSp>
        <p:nvGrpSpPr>
          <p:cNvPr id="117" name="Group 116"/>
          <p:cNvGrpSpPr/>
          <p:nvPr/>
        </p:nvGrpSpPr>
        <p:grpSpPr>
          <a:xfrm>
            <a:off x="1447583" y="3202914"/>
            <a:ext cx="1691731" cy="1274698"/>
            <a:chOff x="1410512" y="3143858"/>
            <a:chExt cx="1691731" cy="1272702"/>
          </a:xfrm>
          <a:solidFill>
            <a:schemeClr val="tx2"/>
          </a:solidFill>
        </p:grpSpPr>
        <p:sp>
          <p:nvSpPr>
            <p:cNvPr id="118" name="Rectangle 117"/>
            <p:cNvSpPr/>
            <p:nvPr/>
          </p:nvSpPr>
          <p:spPr>
            <a:xfrm>
              <a:off x="1410512" y="3143858"/>
              <a:ext cx="1691731" cy="1272702"/>
            </a:xfrm>
            <a:prstGeom prst="rect">
              <a:avLst/>
            </a:prstGeom>
            <a:grp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ectangle 118"/>
            <p:cNvSpPr/>
            <p:nvPr/>
          </p:nvSpPr>
          <p:spPr>
            <a:xfrm>
              <a:off x="1506502" y="3254913"/>
              <a:ext cx="1499751" cy="184666"/>
            </a:xfrm>
            <a:prstGeom prst="rect">
              <a:avLst/>
            </a:prstGeom>
            <a:grpFill/>
            <a:ln>
              <a:noFill/>
            </a:ln>
          </p:spPr>
          <p:txBody>
            <a:bodyPr wrap="square" lIns="0" tIns="0" rIns="0" bIns="0" anchor="t">
              <a:spAutoFit/>
            </a:bodyPr>
            <a:lstStyle/>
            <a:p>
              <a:pPr algn="ctr"/>
              <a:r>
                <a:rPr lang="en-US" sz="1200" dirty="0">
                  <a:solidFill>
                    <a:schemeClr val="bg1"/>
                  </a:solidFill>
                  <a:cs typeface="Arial" charset="0"/>
                </a:rPr>
                <a:t>Best of Breed</a:t>
              </a:r>
            </a:p>
          </p:txBody>
        </p:sp>
        <p:grpSp>
          <p:nvGrpSpPr>
            <p:cNvPr id="120" name="Group 119"/>
            <p:cNvGrpSpPr/>
            <p:nvPr/>
          </p:nvGrpSpPr>
          <p:grpSpPr>
            <a:xfrm>
              <a:off x="1622880" y="3556762"/>
              <a:ext cx="1266994" cy="630704"/>
              <a:chOff x="733930" y="3800475"/>
              <a:chExt cx="1113919" cy="554504"/>
            </a:xfrm>
            <a:grpFill/>
          </p:grpSpPr>
          <p:grpSp>
            <p:nvGrpSpPr>
              <p:cNvPr id="121" name="Group 120"/>
              <p:cNvGrpSpPr/>
              <p:nvPr/>
            </p:nvGrpSpPr>
            <p:grpSpPr>
              <a:xfrm>
                <a:off x="733930" y="3824292"/>
                <a:ext cx="512979" cy="512979"/>
                <a:chOff x="464957" y="4213225"/>
                <a:chExt cx="930275" cy="930275"/>
              </a:xfrm>
              <a:grpFill/>
            </p:grpSpPr>
            <p:sp>
              <p:nvSpPr>
                <p:cNvPr id="123" name="Freeform 83"/>
                <p:cNvSpPr>
                  <a:spLocks noEditPoints="1"/>
                </p:cNvSpPr>
                <p:nvPr/>
              </p:nvSpPr>
              <p:spPr bwMode="auto">
                <a:xfrm>
                  <a:off x="464957" y="4213225"/>
                  <a:ext cx="930275" cy="930275"/>
                </a:xfrm>
                <a:custGeom>
                  <a:avLst/>
                  <a:gdLst>
                    <a:gd name="T0" fmla="*/ 255 w 288"/>
                    <a:gd name="T1" fmla="*/ 13 h 288"/>
                    <a:gd name="T2" fmla="*/ 275 w 288"/>
                    <a:gd name="T3" fmla="*/ 33 h 288"/>
                    <a:gd name="T4" fmla="*/ 275 w 288"/>
                    <a:gd name="T5" fmla="*/ 256 h 288"/>
                    <a:gd name="T6" fmla="*/ 255 w 288"/>
                    <a:gd name="T7" fmla="*/ 275 h 288"/>
                    <a:gd name="T8" fmla="*/ 33 w 288"/>
                    <a:gd name="T9" fmla="*/ 275 h 288"/>
                    <a:gd name="T10" fmla="*/ 13 w 288"/>
                    <a:gd name="T11" fmla="*/ 256 h 288"/>
                    <a:gd name="T12" fmla="*/ 13 w 288"/>
                    <a:gd name="T13" fmla="*/ 33 h 288"/>
                    <a:gd name="T14" fmla="*/ 33 w 288"/>
                    <a:gd name="T15" fmla="*/ 13 h 288"/>
                    <a:gd name="T16" fmla="*/ 255 w 288"/>
                    <a:gd name="T17" fmla="*/ 13 h 288"/>
                    <a:gd name="T18" fmla="*/ 255 w 288"/>
                    <a:gd name="T19" fmla="*/ 0 h 288"/>
                    <a:gd name="T20" fmla="*/ 33 w 288"/>
                    <a:gd name="T21" fmla="*/ 0 h 288"/>
                    <a:gd name="T22" fmla="*/ 0 w 288"/>
                    <a:gd name="T23" fmla="*/ 33 h 288"/>
                    <a:gd name="T24" fmla="*/ 0 w 288"/>
                    <a:gd name="T25" fmla="*/ 256 h 288"/>
                    <a:gd name="T26" fmla="*/ 33 w 288"/>
                    <a:gd name="T27" fmla="*/ 288 h 288"/>
                    <a:gd name="T28" fmla="*/ 255 w 288"/>
                    <a:gd name="T29" fmla="*/ 288 h 288"/>
                    <a:gd name="T30" fmla="*/ 288 w 288"/>
                    <a:gd name="T31" fmla="*/ 256 h 288"/>
                    <a:gd name="T32" fmla="*/ 288 w 288"/>
                    <a:gd name="T33" fmla="*/ 33 h 288"/>
                    <a:gd name="T34" fmla="*/ 255 w 288"/>
                    <a:gd name="T35"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88">
                      <a:moveTo>
                        <a:pt x="255" y="13"/>
                      </a:moveTo>
                      <a:cubicBezTo>
                        <a:pt x="266" y="13"/>
                        <a:pt x="275" y="22"/>
                        <a:pt x="275" y="33"/>
                      </a:cubicBezTo>
                      <a:cubicBezTo>
                        <a:pt x="275" y="256"/>
                        <a:pt x="275" y="256"/>
                        <a:pt x="275" y="256"/>
                      </a:cubicBezTo>
                      <a:cubicBezTo>
                        <a:pt x="275" y="267"/>
                        <a:pt x="266" y="275"/>
                        <a:pt x="255" y="275"/>
                      </a:cubicBezTo>
                      <a:cubicBezTo>
                        <a:pt x="33" y="275"/>
                        <a:pt x="33" y="275"/>
                        <a:pt x="33" y="275"/>
                      </a:cubicBezTo>
                      <a:cubicBezTo>
                        <a:pt x="22" y="275"/>
                        <a:pt x="13" y="267"/>
                        <a:pt x="13" y="256"/>
                      </a:cubicBezTo>
                      <a:cubicBezTo>
                        <a:pt x="13" y="33"/>
                        <a:pt x="13" y="33"/>
                        <a:pt x="13" y="33"/>
                      </a:cubicBezTo>
                      <a:cubicBezTo>
                        <a:pt x="13" y="22"/>
                        <a:pt x="22" y="13"/>
                        <a:pt x="33" y="13"/>
                      </a:cubicBezTo>
                      <a:cubicBezTo>
                        <a:pt x="255" y="13"/>
                        <a:pt x="255" y="13"/>
                        <a:pt x="255" y="13"/>
                      </a:cubicBezTo>
                      <a:moveTo>
                        <a:pt x="255" y="0"/>
                      </a:moveTo>
                      <a:cubicBezTo>
                        <a:pt x="33" y="0"/>
                        <a:pt x="33" y="0"/>
                        <a:pt x="33" y="0"/>
                      </a:cubicBezTo>
                      <a:cubicBezTo>
                        <a:pt x="15" y="0"/>
                        <a:pt x="0" y="15"/>
                        <a:pt x="0" y="33"/>
                      </a:cubicBezTo>
                      <a:cubicBezTo>
                        <a:pt x="0" y="256"/>
                        <a:pt x="0" y="256"/>
                        <a:pt x="0" y="256"/>
                      </a:cubicBezTo>
                      <a:cubicBezTo>
                        <a:pt x="0" y="274"/>
                        <a:pt x="15" y="288"/>
                        <a:pt x="33" y="288"/>
                      </a:cubicBezTo>
                      <a:cubicBezTo>
                        <a:pt x="255" y="288"/>
                        <a:pt x="255" y="288"/>
                        <a:pt x="255" y="288"/>
                      </a:cubicBezTo>
                      <a:cubicBezTo>
                        <a:pt x="273" y="288"/>
                        <a:pt x="288" y="274"/>
                        <a:pt x="288" y="256"/>
                      </a:cubicBezTo>
                      <a:cubicBezTo>
                        <a:pt x="288" y="33"/>
                        <a:pt x="288" y="33"/>
                        <a:pt x="288" y="33"/>
                      </a:cubicBezTo>
                      <a:cubicBezTo>
                        <a:pt x="288" y="15"/>
                        <a:pt x="273" y="0"/>
                        <a:pt x="255"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2"/>
                    </a:solidFill>
                  </a:endParaRPr>
                </a:p>
              </p:txBody>
            </p:sp>
            <p:grpSp>
              <p:nvGrpSpPr>
                <p:cNvPr id="124" name="Group 50"/>
                <p:cNvGrpSpPr>
                  <a:grpSpLocks noChangeAspect="1"/>
                </p:cNvGrpSpPr>
                <p:nvPr/>
              </p:nvGrpSpPr>
              <p:grpSpPr bwMode="auto">
                <a:xfrm>
                  <a:off x="632197" y="4556587"/>
                  <a:ext cx="595795" cy="243551"/>
                  <a:chOff x="-795" y="2109"/>
                  <a:chExt cx="888" cy="363"/>
                </a:xfrm>
                <a:grpFill/>
              </p:grpSpPr>
              <p:sp>
                <p:nvSpPr>
                  <p:cNvPr id="125" name="Freeform 51"/>
                  <p:cNvSpPr>
                    <a:spLocks noEditPoints="1"/>
                  </p:cNvSpPr>
                  <p:nvPr/>
                </p:nvSpPr>
                <p:spPr bwMode="auto">
                  <a:xfrm>
                    <a:off x="-795" y="2109"/>
                    <a:ext cx="312" cy="363"/>
                  </a:xfrm>
                  <a:custGeom>
                    <a:avLst/>
                    <a:gdLst>
                      <a:gd name="T0" fmla="*/ 88 w 132"/>
                      <a:gd name="T1" fmla="*/ 117 h 154"/>
                      <a:gd name="T2" fmla="*/ 43 w 132"/>
                      <a:gd name="T3" fmla="*/ 117 h 154"/>
                      <a:gd name="T4" fmla="*/ 32 w 132"/>
                      <a:gd name="T5" fmla="*/ 154 h 154"/>
                      <a:gd name="T6" fmla="*/ 0 w 132"/>
                      <a:gd name="T7" fmla="*/ 154 h 154"/>
                      <a:gd name="T8" fmla="*/ 50 w 132"/>
                      <a:gd name="T9" fmla="*/ 0 h 154"/>
                      <a:gd name="T10" fmla="*/ 84 w 132"/>
                      <a:gd name="T11" fmla="*/ 0 h 154"/>
                      <a:gd name="T12" fmla="*/ 132 w 132"/>
                      <a:gd name="T13" fmla="*/ 154 h 154"/>
                      <a:gd name="T14" fmla="*/ 99 w 132"/>
                      <a:gd name="T15" fmla="*/ 154 h 154"/>
                      <a:gd name="T16" fmla="*/ 88 w 132"/>
                      <a:gd name="T17" fmla="*/ 117 h 154"/>
                      <a:gd name="T18" fmla="*/ 80 w 132"/>
                      <a:gd name="T19" fmla="*/ 89 h 154"/>
                      <a:gd name="T20" fmla="*/ 78 w 132"/>
                      <a:gd name="T21" fmla="*/ 82 h 154"/>
                      <a:gd name="T22" fmla="*/ 75 w 132"/>
                      <a:gd name="T23" fmla="*/ 72 h 154"/>
                      <a:gd name="T24" fmla="*/ 72 w 132"/>
                      <a:gd name="T25" fmla="*/ 61 h 154"/>
                      <a:gd name="T26" fmla="*/ 71 w 132"/>
                      <a:gd name="T27" fmla="*/ 54 h 154"/>
                      <a:gd name="T28" fmla="*/ 69 w 132"/>
                      <a:gd name="T29" fmla="*/ 45 h 154"/>
                      <a:gd name="T30" fmla="*/ 67 w 132"/>
                      <a:gd name="T31" fmla="*/ 37 h 154"/>
                      <a:gd name="T32" fmla="*/ 66 w 132"/>
                      <a:gd name="T33" fmla="*/ 34 h 154"/>
                      <a:gd name="T34" fmla="*/ 65 w 132"/>
                      <a:gd name="T35" fmla="*/ 37 h 154"/>
                      <a:gd name="T36" fmla="*/ 63 w 132"/>
                      <a:gd name="T37" fmla="*/ 44 h 154"/>
                      <a:gd name="T38" fmla="*/ 61 w 132"/>
                      <a:gd name="T39" fmla="*/ 54 h 154"/>
                      <a:gd name="T40" fmla="*/ 59 w 132"/>
                      <a:gd name="T41" fmla="*/ 63 h 154"/>
                      <a:gd name="T42" fmla="*/ 55 w 132"/>
                      <a:gd name="T43" fmla="*/ 78 h 154"/>
                      <a:gd name="T44" fmla="*/ 51 w 132"/>
                      <a:gd name="T45" fmla="*/ 92 h 154"/>
                      <a:gd name="T46" fmla="*/ 81 w 132"/>
                      <a:gd name="T47" fmla="*/ 92 h 154"/>
                      <a:gd name="T48" fmla="*/ 80 w 132"/>
                      <a:gd name="T49" fmla="*/ 89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2" h="154">
                        <a:moveTo>
                          <a:pt x="88" y="117"/>
                        </a:moveTo>
                        <a:cubicBezTo>
                          <a:pt x="43" y="117"/>
                          <a:pt x="43" y="117"/>
                          <a:pt x="43" y="117"/>
                        </a:cubicBezTo>
                        <a:cubicBezTo>
                          <a:pt x="32" y="154"/>
                          <a:pt x="32" y="154"/>
                          <a:pt x="32" y="154"/>
                        </a:cubicBezTo>
                        <a:cubicBezTo>
                          <a:pt x="0" y="154"/>
                          <a:pt x="0" y="154"/>
                          <a:pt x="0" y="154"/>
                        </a:cubicBezTo>
                        <a:cubicBezTo>
                          <a:pt x="50" y="0"/>
                          <a:pt x="50" y="0"/>
                          <a:pt x="50" y="0"/>
                        </a:cubicBezTo>
                        <a:cubicBezTo>
                          <a:pt x="84" y="0"/>
                          <a:pt x="84" y="0"/>
                          <a:pt x="84" y="0"/>
                        </a:cubicBezTo>
                        <a:cubicBezTo>
                          <a:pt x="132" y="154"/>
                          <a:pt x="132" y="154"/>
                          <a:pt x="132" y="154"/>
                        </a:cubicBezTo>
                        <a:cubicBezTo>
                          <a:pt x="99" y="154"/>
                          <a:pt x="99" y="154"/>
                          <a:pt x="99" y="154"/>
                        </a:cubicBezTo>
                        <a:lnTo>
                          <a:pt x="88" y="117"/>
                        </a:lnTo>
                        <a:close/>
                        <a:moveTo>
                          <a:pt x="80" y="89"/>
                        </a:moveTo>
                        <a:cubicBezTo>
                          <a:pt x="79" y="87"/>
                          <a:pt x="79" y="85"/>
                          <a:pt x="78" y="82"/>
                        </a:cubicBezTo>
                        <a:cubicBezTo>
                          <a:pt x="77" y="79"/>
                          <a:pt x="76" y="76"/>
                          <a:pt x="75" y="72"/>
                        </a:cubicBezTo>
                        <a:cubicBezTo>
                          <a:pt x="74" y="68"/>
                          <a:pt x="73" y="65"/>
                          <a:pt x="72" y="61"/>
                        </a:cubicBezTo>
                        <a:cubicBezTo>
                          <a:pt x="72" y="59"/>
                          <a:pt x="71" y="57"/>
                          <a:pt x="71" y="54"/>
                        </a:cubicBezTo>
                        <a:cubicBezTo>
                          <a:pt x="69" y="45"/>
                          <a:pt x="69" y="45"/>
                          <a:pt x="69" y="45"/>
                        </a:cubicBezTo>
                        <a:cubicBezTo>
                          <a:pt x="68" y="42"/>
                          <a:pt x="67" y="39"/>
                          <a:pt x="67" y="37"/>
                        </a:cubicBezTo>
                        <a:cubicBezTo>
                          <a:pt x="66" y="34"/>
                          <a:pt x="66" y="34"/>
                          <a:pt x="66" y="34"/>
                        </a:cubicBezTo>
                        <a:cubicBezTo>
                          <a:pt x="65" y="37"/>
                          <a:pt x="65" y="37"/>
                          <a:pt x="65" y="37"/>
                        </a:cubicBezTo>
                        <a:cubicBezTo>
                          <a:pt x="65" y="39"/>
                          <a:pt x="64" y="41"/>
                          <a:pt x="63" y="44"/>
                        </a:cubicBezTo>
                        <a:cubicBezTo>
                          <a:pt x="63" y="47"/>
                          <a:pt x="62" y="51"/>
                          <a:pt x="61" y="54"/>
                        </a:cubicBezTo>
                        <a:cubicBezTo>
                          <a:pt x="60" y="57"/>
                          <a:pt x="60" y="61"/>
                          <a:pt x="59" y="63"/>
                        </a:cubicBezTo>
                        <a:cubicBezTo>
                          <a:pt x="57" y="69"/>
                          <a:pt x="56" y="74"/>
                          <a:pt x="55" y="78"/>
                        </a:cubicBezTo>
                        <a:cubicBezTo>
                          <a:pt x="54" y="82"/>
                          <a:pt x="52" y="87"/>
                          <a:pt x="51" y="92"/>
                        </a:cubicBezTo>
                        <a:cubicBezTo>
                          <a:pt x="81" y="92"/>
                          <a:pt x="81" y="92"/>
                          <a:pt x="81" y="92"/>
                        </a:cubicBezTo>
                        <a:lnTo>
                          <a:pt x="80" y="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2"/>
                      </a:solidFill>
                    </a:endParaRPr>
                  </a:p>
                </p:txBody>
              </p:sp>
              <p:sp>
                <p:nvSpPr>
                  <p:cNvPr id="126" name="Freeform 52"/>
                  <p:cNvSpPr>
                    <a:spLocks noEditPoints="1"/>
                  </p:cNvSpPr>
                  <p:nvPr/>
                </p:nvSpPr>
                <p:spPr bwMode="auto">
                  <a:xfrm>
                    <a:off x="-450" y="2109"/>
                    <a:ext cx="248" cy="363"/>
                  </a:xfrm>
                  <a:custGeom>
                    <a:avLst/>
                    <a:gdLst>
                      <a:gd name="T0" fmla="*/ 105 w 105"/>
                      <a:gd name="T1" fmla="*/ 47 h 154"/>
                      <a:gd name="T2" fmla="*/ 98 w 105"/>
                      <a:gd name="T3" fmla="*/ 74 h 154"/>
                      <a:gd name="T4" fmla="*/ 79 w 105"/>
                      <a:gd name="T5" fmla="*/ 92 h 154"/>
                      <a:gd name="T6" fmla="*/ 73 w 105"/>
                      <a:gd name="T7" fmla="*/ 94 h 154"/>
                      <a:gd name="T8" fmla="*/ 67 w 105"/>
                      <a:gd name="T9" fmla="*/ 96 h 154"/>
                      <a:gd name="T10" fmla="*/ 59 w 105"/>
                      <a:gd name="T11" fmla="*/ 97 h 154"/>
                      <a:gd name="T12" fmla="*/ 48 w 105"/>
                      <a:gd name="T13" fmla="*/ 97 h 154"/>
                      <a:gd name="T14" fmla="*/ 31 w 105"/>
                      <a:gd name="T15" fmla="*/ 97 h 154"/>
                      <a:gd name="T16" fmla="*/ 31 w 105"/>
                      <a:gd name="T17" fmla="*/ 154 h 154"/>
                      <a:gd name="T18" fmla="*/ 0 w 105"/>
                      <a:gd name="T19" fmla="*/ 154 h 154"/>
                      <a:gd name="T20" fmla="*/ 0 w 105"/>
                      <a:gd name="T21" fmla="*/ 0 h 154"/>
                      <a:gd name="T22" fmla="*/ 40 w 105"/>
                      <a:gd name="T23" fmla="*/ 0 h 154"/>
                      <a:gd name="T24" fmla="*/ 57 w 105"/>
                      <a:gd name="T25" fmla="*/ 1 h 154"/>
                      <a:gd name="T26" fmla="*/ 68 w 105"/>
                      <a:gd name="T27" fmla="*/ 2 h 154"/>
                      <a:gd name="T28" fmla="*/ 76 w 105"/>
                      <a:gd name="T29" fmla="*/ 5 h 154"/>
                      <a:gd name="T30" fmla="*/ 83 w 105"/>
                      <a:gd name="T31" fmla="*/ 8 h 154"/>
                      <a:gd name="T32" fmla="*/ 100 w 105"/>
                      <a:gd name="T33" fmla="*/ 24 h 154"/>
                      <a:gd name="T34" fmla="*/ 105 w 105"/>
                      <a:gd name="T35" fmla="*/ 47 h 154"/>
                      <a:gd name="T36" fmla="*/ 71 w 105"/>
                      <a:gd name="T37" fmla="*/ 48 h 154"/>
                      <a:gd name="T38" fmla="*/ 66 w 105"/>
                      <a:gd name="T39" fmla="*/ 31 h 154"/>
                      <a:gd name="T40" fmla="*/ 51 w 105"/>
                      <a:gd name="T41" fmla="*/ 25 h 154"/>
                      <a:gd name="T42" fmla="*/ 31 w 105"/>
                      <a:gd name="T43" fmla="*/ 25 h 154"/>
                      <a:gd name="T44" fmla="*/ 31 w 105"/>
                      <a:gd name="T45" fmla="*/ 72 h 154"/>
                      <a:gd name="T46" fmla="*/ 47 w 105"/>
                      <a:gd name="T47" fmla="*/ 72 h 154"/>
                      <a:gd name="T48" fmla="*/ 60 w 105"/>
                      <a:gd name="T49" fmla="*/ 70 h 154"/>
                      <a:gd name="T50" fmla="*/ 68 w 105"/>
                      <a:gd name="T51" fmla="*/ 64 h 154"/>
                      <a:gd name="T52" fmla="*/ 70 w 105"/>
                      <a:gd name="T53" fmla="*/ 57 h 154"/>
                      <a:gd name="T54" fmla="*/ 71 w 105"/>
                      <a:gd name="T55" fmla="*/ 4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5" h="154">
                        <a:moveTo>
                          <a:pt x="105" y="47"/>
                        </a:moveTo>
                        <a:cubicBezTo>
                          <a:pt x="105" y="58"/>
                          <a:pt x="103" y="67"/>
                          <a:pt x="98" y="74"/>
                        </a:cubicBezTo>
                        <a:cubicBezTo>
                          <a:pt x="94" y="82"/>
                          <a:pt x="87" y="88"/>
                          <a:pt x="79" y="92"/>
                        </a:cubicBezTo>
                        <a:cubicBezTo>
                          <a:pt x="77" y="93"/>
                          <a:pt x="75" y="94"/>
                          <a:pt x="73" y="94"/>
                        </a:cubicBezTo>
                        <a:cubicBezTo>
                          <a:pt x="71" y="95"/>
                          <a:pt x="69" y="96"/>
                          <a:pt x="67" y="96"/>
                        </a:cubicBezTo>
                        <a:cubicBezTo>
                          <a:pt x="65" y="96"/>
                          <a:pt x="62" y="97"/>
                          <a:pt x="59" y="97"/>
                        </a:cubicBezTo>
                        <a:cubicBezTo>
                          <a:pt x="56" y="97"/>
                          <a:pt x="52" y="97"/>
                          <a:pt x="48" y="97"/>
                        </a:cubicBezTo>
                        <a:cubicBezTo>
                          <a:pt x="31" y="97"/>
                          <a:pt x="31" y="97"/>
                          <a:pt x="31" y="97"/>
                        </a:cubicBezTo>
                        <a:cubicBezTo>
                          <a:pt x="31" y="154"/>
                          <a:pt x="31" y="154"/>
                          <a:pt x="31" y="154"/>
                        </a:cubicBezTo>
                        <a:cubicBezTo>
                          <a:pt x="0" y="154"/>
                          <a:pt x="0" y="154"/>
                          <a:pt x="0" y="154"/>
                        </a:cubicBezTo>
                        <a:cubicBezTo>
                          <a:pt x="0" y="0"/>
                          <a:pt x="0" y="0"/>
                          <a:pt x="0" y="0"/>
                        </a:cubicBezTo>
                        <a:cubicBezTo>
                          <a:pt x="40" y="0"/>
                          <a:pt x="40" y="0"/>
                          <a:pt x="40" y="0"/>
                        </a:cubicBezTo>
                        <a:cubicBezTo>
                          <a:pt x="47" y="0"/>
                          <a:pt x="53" y="0"/>
                          <a:pt x="57" y="1"/>
                        </a:cubicBezTo>
                        <a:cubicBezTo>
                          <a:pt x="61" y="1"/>
                          <a:pt x="65" y="2"/>
                          <a:pt x="68" y="2"/>
                        </a:cubicBezTo>
                        <a:cubicBezTo>
                          <a:pt x="71" y="3"/>
                          <a:pt x="74" y="4"/>
                          <a:pt x="76" y="5"/>
                        </a:cubicBezTo>
                        <a:cubicBezTo>
                          <a:pt x="79" y="5"/>
                          <a:pt x="81" y="7"/>
                          <a:pt x="83" y="8"/>
                        </a:cubicBezTo>
                        <a:cubicBezTo>
                          <a:pt x="90" y="12"/>
                          <a:pt x="96" y="17"/>
                          <a:pt x="100" y="24"/>
                        </a:cubicBezTo>
                        <a:cubicBezTo>
                          <a:pt x="103" y="31"/>
                          <a:pt x="105" y="39"/>
                          <a:pt x="105" y="47"/>
                        </a:cubicBezTo>
                        <a:close/>
                        <a:moveTo>
                          <a:pt x="71" y="48"/>
                        </a:moveTo>
                        <a:cubicBezTo>
                          <a:pt x="71" y="41"/>
                          <a:pt x="70" y="35"/>
                          <a:pt x="66" y="31"/>
                        </a:cubicBezTo>
                        <a:cubicBezTo>
                          <a:pt x="62" y="27"/>
                          <a:pt x="57" y="25"/>
                          <a:pt x="51" y="25"/>
                        </a:cubicBezTo>
                        <a:cubicBezTo>
                          <a:pt x="31" y="25"/>
                          <a:pt x="31" y="25"/>
                          <a:pt x="31" y="25"/>
                        </a:cubicBezTo>
                        <a:cubicBezTo>
                          <a:pt x="31" y="72"/>
                          <a:pt x="31" y="72"/>
                          <a:pt x="31" y="72"/>
                        </a:cubicBezTo>
                        <a:cubicBezTo>
                          <a:pt x="47" y="72"/>
                          <a:pt x="47" y="72"/>
                          <a:pt x="47" y="72"/>
                        </a:cubicBezTo>
                        <a:cubicBezTo>
                          <a:pt x="53" y="72"/>
                          <a:pt x="58" y="71"/>
                          <a:pt x="60" y="70"/>
                        </a:cubicBezTo>
                        <a:cubicBezTo>
                          <a:pt x="63" y="69"/>
                          <a:pt x="66" y="67"/>
                          <a:pt x="68" y="64"/>
                        </a:cubicBezTo>
                        <a:cubicBezTo>
                          <a:pt x="69" y="62"/>
                          <a:pt x="70" y="60"/>
                          <a:pt x="70" y="57"/>
                        </a:cubicBezTo>
                        <a:cubicBezTo>
                          <a:pt x="71" y="55"/>
                          <a:pt x="71" y="52"/>
                          <a:pt x="71" y="4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2"/>
                      </a:solidFill>
                    </a:endParaRPr>
                  </a:p>
                </p:txBody>
              </p:sp>
              <p:sp>
                <p:nvSpPr>
                  <p:cNvPr id="127" name="Freeform 53"/>
                  <p:cNvSpPr>
                    <a:spLocks noEditPoints="1"/>
                  </p:cNvSpPr>
                  <p:nvPr/>
                </p:nvSpPr>
                <p:spPr bwMode="auto">
                  <a:xfrm>
                    <a:off x="-155" y="2109"/>
                    <a:ext cx="248" cy="363"/>
                  </a:xfrm>
                  <a:custGeom>
                    <a:avLst/>
                    <a:gdLst>
                      <a:gd name="T0" fmla="*/ 105 w 105"/>
                      <a:gd name="T1" fmla="*/ 47 h 154"/>
                      <a:gd name="T2" fmla="*/ 98 w 105"/>
                      <a:gd name="T3" fmla="*/ 74 h 154"/>
                      <a:gd name="T4" fmla="*/ 79 w 105"/>
                      <a:gd name="T5" fmla="*/ 92 h 154"/>
                      <a:gd name="T6" fmla="*/ 73 w 105"/>
                      <a:gd name="T7" fmla="*/ 94 h 154"/>
                      <a:gd name="T8" fmla="*/ 67 w 105"/>
                      <a:gd name="T9" fmla="*/ 96 h 154"/>
                      <a:gd name="T10" fmla="*/ 59 w 105"/>
                      <a:gd name="T11" fmla="*/ 97 h 154"/>
                      <a:gd name="T12" fmla="*/ 48 w 105"/>
                      <a:gd name="T13" fmla="*/ 97 h 154"/>
                      <a:gd name="T14" fmla="*/ 31 w 105"/>
                      <a:gd name="T15" fmla="*/ 97 h 154"/>
                      <a:gd name="T16" fmla="*/ 31 w 105"/>
                      <a:gd name="T17" fmla="*/ 154 h 154"/>
                      <a:gd name="T18" fmla="*/ 0 w 105"/>
                      <a:gd name="T19" fmla="*/ 154 h 154"/>
                      <a:gd name="T20" fmla="*/ 0 w 105"/>
                      <a:gd name="T21" fmla="*/ 0 h 154"/>
                      <a:gd name="T22" fmla="*/ 41 w 105"/>
                      <a:gd name="T23" fmla="*/ 0 h 154"/>
                      <a:gd name="T24" fmla="*/ 57 w 105"/>
                      <a:gd name="T25" fmla="*/ 1 h 154"/>
                      <a:gd name="T26" fmla="*/ 68 w 105"/>
                      <a:gd name="T27" fmla="*/ 2 h 154"/>
                      <a:gd name="T28" fmla="*/ 76 w 105"/>
                      <a:gd name="T29" fmla="*/ 5 h 154"/>
                      <a:gd name="T30" fmla="*/ 83 w 105"/>
                      <a:gd name="T31" fmla="*/ 8 h 154"/>
                      <a:gd name="T32" fmla="*/ 100 w 105"/>
                      <a:gd name="T33" fmla="*/ 24 h 154"/>
                      <a:gd name="T34" fmla="*/ 105 w 105"/>
                      <a:gd name="T35" fmla="*/ 47 h 154"/>
                      <a:gd name="T36" fmla="*/ 71 w 105"/>
                      <a:gd name="T37" fmla="*/ 48 h 154"/>
                      <a:gd name="T38" fmla="*/ 66 w 105"/>
                      <a:gd name="T39" fmla="*/ 31 h 154"/>
                      <a:gd name="T40" fmla="*/ 51 w 105"/>
                      <a:gd name="T41" fmla="*/ 25 h 154"/>
                      <a:gd name="T42" fmla="*/ 31 w 105"/>
                      <a:gd name="T43" fmla="*/ 25 h 154"/>
                      <a:gd name="T44" fmla="*/ 31 w 105"/>
                      <a:gd name="T45" fmla="*/ 72 h 154"/>
                      <a:gd name="T46" fmla="*/ 47 w 105"/>
                      <a:gd name="T47" fmla="*/ 72 h 154"/>
                      <a:gd name="T48" fmla="*/ 61 w 105"/>
                      <a:gd name="T49" fmla="*/ 70 h 154"/>
                      <a:gd name="T50" fmla="*/ 68 w 105"/>
                      <a:gd name="T51" fmla="*/ 64 h 154"/>
                      <a:gd name="T52" fmla="*/ 71 w 105"/>
                      <a:gd name="T53" fmla="*/ 57 h 154"/>
                      <a:gd name="T54" fmla="*/ 71 w 105"/>
                      <a:gd name="T55" fmla="*/ 4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5" h="154">
                        <a:moveTo>
                          <a:pt x="105" y="47"/>
                        </a:moveTo>
                        <a:cubicBezTo>
                          <a:pt x="105" y="58"/>
                          <a:pt x="103" y="67"/>
                          <a:pt x="98" y="74"/>
                        </a:cubicBezTo>
                        <a:cubicBezTo>
                          <a:pt x="94" y="82"/>
                          <a:pt x="87" y="88"/>
                          <a:pt x="79" y="92"/>
                        </a:cubicBezTo>
                        <a:cubicBezTo>
                          <a:pt x="77" y="93"/>
                          <a:pt x="75" y="94"/>
                          <a:pt x="73" y="94"/>
                        </a:cubicBezTo>
                        <a:cubicBezTo>
                          <a:pt x="72" y="95"/>
                          <a:pt x="69" y="96"/>
                          <a:pt x="67" y="96"/>
                        </a:cubicBezTo>
                        <a:cubicBezTo>
                          <a:pt x="65" y="96"/>
                          <a:pt x="62" y="97"/>
                          <a:pt x="59" y="97"/>
                        </a:cubicBezTo>
                        <a:cubicBezTo>
                          <a:pt x="56" y="97"/>
                          <a:pt x="52" y="97"/>
                          <a:pt x="48" y="97"/>
                        </a:cubicBezTo>
                        <a:cubicBezTo>
                          <a:pt x="31" y="97"/>
                          <a:pt x="31" y="97"/>
                          <a:pt x="31" y="97"/>
                        </a:cubicBezTo>
                        <a:cubicBezTo>
                          <a:pt x="31" y="154"/>
                          <a:pt x="31" y="154"/>
                          <a:pt x="31" y="154"/>
                        </a:cubicBezTo>
                        <a:cubicBezTo>
                          <a:pt x="0" y="154"/>
                          <a:pt x="0" y="154"/>
                          <a:pt x="0" y="154"/>
                        </a:cubicBezTo>
                        <a:cubicBezTo>
                          <a:pt x="0" y="0"/>
                          <a:pt x="0" y="0"/>
                          <a:pt x="0" y="0"/>
                        </a:cubicBezTo>
                        <a:cubicBezTo>
                          <a:pt x="41" y="0"/>
                          <a:pt x="41" y="0"/>
                          <a:pt x="41" y="0"/>
                        </a:cubicBezTo>
                        <a:cubicBezTo>
                          <a:pt x="47" y="0"/>
                          <a:pt x="53" y="0"/>
                          <a:pt x="57" y="1"/>
                        </a:cubicBezTo>
                        <a:cubicBezTo>
                          <a:pt x="62" y="1"/>
                          <a:pt x="65" y="2"/>
                          <a:pt x="68" y="2"/>
                        </a:cubicBezTo>
                        <a:cubicBezTo>
                          <a:pt x="71" y="3"/>
                          <a:pt x="74" y="4"/>
                          <a:pt x="76" y="5"/>
                        </a:cubicBezTo>
                        <a:cubicBezTo>
                          <a:pt x="79" y="5"/>
                          <a:pt x="81" y="7"/>
                          <a:pt x="83" y="8"/>
                        </a:cubicBezTo>
                        <a:cubicBezTo>
                          <a:pt x="90" y="12"/>
                          <a:pt x="96" y="17"/>
                          <a:pt x="100" y="24"/>
                        </a:cubicBezTo>
                        <a:cubicBezTo>
                          <a:pt x="103" y="31"/>
                          <a:pt x="105" y="39"/>
                          <a:pt x="105" y="47"/>
                        </a:cubicBezTo>
                        <a:close/>
                        <a:moveTo>
                          <a:pt x="71" y="48"/>
                        </a:moveTo>
                        <a:cubicBezTo>
                          <a:pt x="71" y="41"/>
                          <a:pt x="70" y="35"/>
                          <a:pt x="66" y="31"/>
                        </a:cubicBezTo>
                        <a:cubicBezTo>
                          <a:pt x="62" y="27"/>
                          <a:pt x="57" y="25"/>
                          <a:pt x="51" y="25"/>
                        </a:cubicBezTo>
                        <a:cubicBezTo>
                          <a:pt x="31" y="25"/>
                          <a:pt x="31" y="25"/>
                          <a:pt x="31" y="25"/>
                        </a:cubicBezTo>
                        <a:cubicBezTo>
                          <a:pt x="31" y="72"/>
                          <a:pt x="31" y="72"/>
                          <a:pt x="31" y="72"/>
                        </a:cubicBezTo>
                        <a:cubicBezTo>
                          <a:pt x="47" y="72"/>
                          <a:pt x="47" y="72"/>
                          <a:pt x="47" y="72"/>
                        </a:cubicBezTo>
                        <a:cubicBezTo>
                          <a:pt x="53" y="72"/>
                          <a:pt x="58" y="71"/>
                          <a:pt x="61" y="70"/>
                        </a:cubicBezTo>
                        <a:cubicBezTo>
                          <a:pt x="63" y="69"/>
                          <a:pt x="66" y="67"/>
                          <a:pt x="68" y="64"/>
                        </a:cubicBezTo>
                        <a:cubicBezTo>
                          <a:pt x="69" y="62"/>
                          <a:pt x="70" y="60"/>
                          <a:pt x="71" y="57"/>
                        </a:cubicBezTo>
                        <a:cubicBezTo>
                          <a:pt x="71" y="55"/>
                          <a:pt x="71" y="52"/>
                          <a:pt x="71" y="4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2"/>
                      </a:solidFill>
                    </a:endParaRPr>
                  </a:p>
                </p:txBody>
              </p:sp>
            </p:grpSp>
          </p:grpSp>
          <p:sp>
            <p:nvSpPr>
              <p:cNvPr id="122" name="Freeform 25"/>
              <p:cNvSpPr>
                <a:spLocks noEditPoints="1"/>
              </p:cNvSpPr>
              <p:nvPr/>
            </p:nvSpPr>
            <p:spPr bwMode="auto">
              <a:xfrm>
                <a:off x="1411054" y="3800475"/>
                <a:ext cx="436795" cy="554504"/>
              </a:xfrm>
              <a:custGeom>
                <a:avLst/>
                <a:gdLst>
                  <a:gd name="T0" fmla="*/ 260 w 260"/>
                  <a:gd name="T1" fmla="*/ 46 h 403"/>
                  <a:gd name="T2" fmla="*/ 260 w 260"/>
                  <a:gd name="T3" fmla="*/ 46 h 403"/>
                  <a:gd name="T4" fmla="*/ 130 w 260"/>
                  <a:gd name="T5" fmla="*/ 0 h 403"/>
                  <a:gd name="T6" fmla="*/ 0 w 260"/>
                  <a:gd name="T7" fmla="*/ 46 h 403"/>
                  <a:gd name="T8" fmla="*/ 0 w 260"/>
                  <a:gd name="T9" fmla="*/ 46 h 403"/>
                  <a:gd name="T10" fmla="*/ 0 w 260"/>
                  <a:gd name="T11" fmla="*/ 46 h 403"/>
                  <a:gd name="T12" fmla="*/ 0 w 260"/>
                  <a:gd name="T13" fmla="*/ 47 h 403"/>
                  <a:gd name="T14" fmla="*/ 0 w 260"/>
                  <a:gd name="T15" fmla="*/ 48 h 403"/>
                  <a:gd name="T16" fmla="*/ 0 w 260"/>
                  <a:gd name="T17" fmla="*/ 48 h 403"/>
                  <a:gd name="T18" fmla="*/ 0 w 260"/>
                  <a:gd name="T19" fmla="*/ 50 h 403"/>
                  <a:gd name="T20" fmla="*/ 0 w 260"/>
                  <a:gd name="T21" fmla="*/ 357 h 403"/>
                  <a:gd name="T22" fmla="*/ 130 w 260"/>
                  <a:gd name="T23" fmla="*/ 403 h 403"/>
                  <a:gd name="T24" fmla="*/ 260 w 260"/>
                  <a:gd name="T25" fmla="*/ 357 h 403"/>
                  <a:gd name="T26" fmla="*/ 260 w 260"/>
                  <a:gd name="T27" fmla="*/ 48 h 403"/>
                  <a:gd name="T28" fmla="*/ 260 w 260"/>
                  <a:gd name="T29" fmla="*/ 47 h 403"/>
                  <a:gd name="T30" fmla="*/ 260 w 260"/>
                  <a:gd name="T31" fmla="*/ 46 h 403"/>
                  <a:gd name="T32" fmla="*/ 14 w 260"/>
                  <a:gd name="T33" fmla="*/ 46 h 403"/>
                  <a:gd name="T34" fmla="*/ 130 w 260"/>
                  <a:gd name="T35" fmla="*/ 16 h 403"/>
                  <a:gd name="T36" fmla="*/ 246 w 260"/>
                  <a:gd name="T37" fmla="*/ 46 h 403"/>
                  <a:gd name="T38" fmla="*/ 247 w 260"/>
                  <a:gd name="T39" fmla="*/ 47 h 403"/>
                  <a:gd name="T40" fmla="*/ 246 w 260"/>
                  <a:gd name="T41" fmla="*/ 49 h 403"/>
                  <a:gd name="T42" fmla="*/ 130 w 260"/>
                  <a:gd name="T43" fmla="*/ 79 h 403"/>
                  <a:gd name="T44" fmla="*/ 14 w 260"/>
                  <a:gd name="T45" fmla="*/ 49 h 403"/>
                  <a:gd name="T46" fmla="*/ 14 w 260"/>
                  <a:gd name="T47" fmla="*/ 47 h 403"/>
                  <a:gd name="T48" fmla="*/ 14 w 260"/>
                  <a:gd name="T49" fmla="*/ 46 h 403"/>
                  <a:gd name="T50" fmla="*/ 14 w 260"/>
                  <a:gd name="T51" fmla="*/ 67 h 403"/>
                  <a:gd name="T52" fmla="*/ 19 w 260"/>
                  <a:gd name="T53" fmla="*/ 70 h 403"/>
                  <a:gd name="T54" fmla="*/ 130 w 260"/>
                  <a:gd name="T55" fmla="*/ 92 h 403"/>
                  <a:gd name="T56" fmla="*/ 241 w 260"/>
                  <a:gd name="T57" fmla="*/ 70 h 403"/>
                  <a:gd name="T58" fmla="*/ 247 w 260"/>
                  <a:gd name="T59" fmla="*/ 67 h 403"/>
                  <a:gd name="T60" fmla="*/ 247 w 260"/>
                  <a:gd name="T61" fmla="*/ 143 h 403"/>
                  <a:gd name="T62" fmla="*/ 130 w 260"/>
                  <a:gd name="T63" fmla="*/ 176 h 403"/>
                  <a:gd name="T64" fmla="*/ 14 w 260"/>
                  <a:gd name="T65" fmla="*/ 143 h 403"/>
                  <a:gd name="T66" fmla="*/ 14 w 260"/>
                  <a:gd name="T67" fmla="*/ 67 h 403"/>
                  <a:gd name="T68" fmla="*/ 14 w 260"/>
                  <a:gd name="T69" fmla="*/ 165 h 403"/>
                  <a:gd name="T70" fmla="*/ 19 w 260"/>
                  <a:gd name="T71" fmla="*/ 168 h 403"/>
                  <a:gd name="T72" fmla="*/ 130 w 260"/>
                  <a:gd name="T73" fmla="*/ 189 h 403"/>
                  <a:gd name="T74" fmla="*/ 241 w 260"/>
                  <a:gd name="T75" fmla="*/ 168 h 403"/>
                  <a:gd name="T76" fmla="*/ 247 w 260"/>
                  <a:gd name="T77" fmla="*/ 165 h 403"/>
                  <a:gd name="T78" fmla="*/ 247 w 260"/>
                  <a:gd name="T79" fmla="*/ 251 h 403"/>
                  <a:gd name="T80" fmla="*/ 130 w 260"/>
                  <a:gd name="T81" fmla="*/ 283 h 403"/>
                  <a:gd name="T82" fmla="*/ 14 w 260"/>
                  <a:gd name="T83" fmla="*/ 250 h 403"/>
                  <a:gd name="T84" fmla="*/ 14 w 260"/>
                  <a:gd name="T85" fmla="*/ 165 h 403"/>
                  <a:gd name="T86" fmla="*/ 130 w 260"/>
                  <a:gd name="T87" fmla="*/ 390 h 403"/>
                  <a:gd name="T88" fmla="*/ 14 w 260"/>
                  <a:gd name="T89" fmla="*/ 357 h 403"/>
                  <a:gd name="T90" fmla="*/ 14 w 260"/>
                  <a:gd name="T91" fmla="*/ 272 h 403"/>
                  <a:gd name="T92" fmla="*/ 19 w 260"/>
                  <a:gd name="T93" fmla="*/ 275 h 403"/>
                  <a:gd name="T94" fmla="*/ 130 w 260"/>
                  <a:gd name="T95" fmla="*/ 296 h 403"/>
                  <a:gd name="T96" fmla="*/ 241 w 260"/>
                  <a:gd name="T97" fmla="*/ 275 h 403"/>
                  <a:gd name="T98" fmla="*/ 247 w 260"/>
                  <a:gd name="T99" fmla="*/ 272 h 403"/>
                  <a:gd name="T100" fmla="*/ 247 w 260"/>
                  <a:gd name="T101" fmla="*/ 357 h 403"/>
                  <a:gd name="T102" fmla="*/ 130 w 260"/>
                  <a:gd name="T103" fmla="*/ 39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 h="403">
                    <a:moveTo>
                      <a:pt x="260" y="46"/>
                    </a:moveTo>
                    <a:cubicBezTo>
                      <a:pt x="260" y="46"/>
                      <a:pt x="260" y="46"/>
                      <a:pt x="260" y="46"/>
                    </a:cubicBezTo>
                    <a:cubicBezTo>
                      <a:pt x="260" y="23"/>
                      <a:pt x="215" y="0"/>
                      <a:pt x="130" y="0"/>
                    </a:cubicBezTo>
                    <a:cubicBezTo>
                      <a:pt x="46" y="0"/>
                      <a:pt x="0" y="23"/>
                      <a:pt x="0" y="46"/>
                    </a:cubicBezTo>
                    <a:cubicBezTo>
                      <a:pt x="0" y="46"/>
                      <a:pt x="0" y="46"/>
                      <a:pt x="0" y="46"/>
                    </a:cubicBezTo>
                    <a:cubicBezTo>
                      <a:pt x="0" y="46"/>
                      <a:pt x="0" y="46"/>
                      <a:pt x="0" y="46"/>
                    </a:cubicBezTo>
                    <a:cubicBezTo>
                      <a:pt x="0" y="47"/>
                      <a:pt x="0" y="47"/>
                      <a:pt x="0" y="47"/>
                    </a:cubicBezTo>
                    <a:cubicBezTo>
                      <a:pt x="0" y="47"/>
                      <a:pt x="0" y="47"/>
                      <a:pt x="0" y="48"/>
                    </a:cubicBezTo>
                    <a:cubicBezTo>
                      <a:pt x="0" y="48"/>
                      <a:pt x="0" y="48"/>
                      <a:pt x="0" y="48"/>
                    </a:cubicBezTo>
                    <a:cubicBezTo>
                      <a:pt x="0" y="50"/>
                      <a:pt x="0" y="50"/>
                      <a:pt x="0" y="50"/>
                    </a:cubicBezTo>
                    <a:cubicBezTo>
                      <a:pt x="0" y="357"/>
                      <a:pt x="0" y="357"/>
                      <a:pt x="0" y="357"/>
                    </a:cubicBezTo>
                    <a:cubicBezTo>
                      <a:pt x="0" y="380"/>
                      <a:pt x="46" y="403"/>
                      <a:pt x="130" y="403"/>
                    </a:cubicBezTo>
                    <a:cubicBezTo>
                      <a:pt x="215" y="403"/>
                      <a:pt x="260" y="380"/>
                      <a:pt x="260" y="357"/>
                    </a:cubicBezTo>
                    <a:cubicBezTo>
                      <a:pt x="260" y="48"/>
                      <a:pt x="260" y="48"/>
                      <a:pt x="260" y="48"/>
                    </a:cubicBezTo>
                    <a:cubicBezTo>
                      <a:pt x="260" y="47"/>
                      <a:pt x="260" y="47"/>
                      <a:pt x="260" y="47"/>
                    </a:cubicBezTo>
                    <a:lnTo>
                      <a:pt x="260" y="46"/>
                    </a:lnTo>
                    <a:close/>
                    <a:moveTo>
                      <a:pt x="14" y="46"/>
                    </a:moveTo>
                    <a:cubicBezTo>
                      <a:pt x="20" y="34"/>
                      <a:pt x="61" y="16"/>
                      <a:pt x="130" y="16"/>
                    </a:cubicBezTo>
                    <a:cubicBezTo>
                      <a:pt x="200" y="16"/>
                      <a:pt x="240" y="34"/>
                      <a:pt x="246" y="46"/>
                    </a:cubicBezTo>
                    <a:cubicBezTo>
                      <a:pt x="247" y="47"/>
                      <a:pt x="247" y="47"/>
                      <a:pt x="247" y="47"/>
                    </a:cubicBezTo>
                    <a:cubicBezTo>
                      <a:pt x="246" y="49"/>
                      <a:pt x="246" y="49"/>
                      <a:pt x="246" y="49"/>
                    </a:cubicBezTo>
                    <a:cubicBezTo>
                      <a:pt x="240" y="61"/>
                      <a:pt x="200" y="79"/>
                      <a:pt x="130" y="79"/>
                    </a:cubicBezTo>
                    <a:cubicBezTo>
                      <a:pt x="61" y="79"/>
                      <a:pt x="20" y="61"/>
                      <a:pt x="14" y="49"/>
                    </a:cubicBezTo>
                    <a:cubicBezTo>
                      <a:pt x="14" y="47"/>
                      <a:pt x="14" y="47"/>
                      <a:pt x="14" y="47"/>
                    </a:cubicBezTo>
                    <a:lnTo>
                      <a:pt x="14" y="46"/>
                    </a:lnTo>
                    <a:close/>
                    <a:moveTo>
                      <a:pt x="14" y="67"/>
                    </a:moveTo>
                    <a:cubicBezTo>
                      <a:pt x="19" y="70"/>
                      <a:pt x="19" y="70"/>
                      <a:pt x="19" y="70"/>
                    </a:cubicBezTo>
                    <a:cubicBezTo>
                      <a:pt x="42" y="83"/>
                      <a:pt x="85" y="92"/>
                      <a:pt x="130" y="92"/>
                    </a:cubicBezTo>
                    <a:cubicBezTo>
                      <a:pt x="176" y="92"/>
                      <a:pt x="218" y="83"/>
                      <a:pt x="241" y="70"/>
                    </a:cubicBezTo>
                    <a:cubicBezTo>
                      <a:pt x="247" y="67"/>
                      <a:pt x="247" y="67"/>
                      <a:pt x="247" y="67"/>
                    </a:cubicBezTo>
                    <a:cubicBezTo>
                      <a:pt x="247" y="143"/>
                      <a:pt x="247" y="143"/>
                      <a:pt x="247" y="143"/>
                    </a:cubicBezTo>
                    <a:cubicBezTo>
                      <a:pt x="246" y="157"/>
                      <a:pt x="202" y="176"/>
                      <a:pt x="130" y="176"/>
                    </a:cubicBezTo>
                    <a:cubicBezTo>
                      <a:pt x="58" y="176"/>
                      <a:pt x="14" y="157"/>
                      <a:pt x="14" y="143"/>
                    </a:cubicBezTo>
                    <a:lnTo>
                      <a:pt x="14" y="67"/>
                    </a:lnTo>
                    <a:close/>
                    <a:moveTo>
                      <a:pt x="14" y="165"/>
                    </a:moveTo>
                    <a:cubicBezTo>
                      <a:pt x="19" y="168"/>
                      <a:pt x="19" y="168"/>
                      <a:pt x="19" y="168"/>
                    </a:cubicBezTo>
                    <a:cubicBezTo>
                      <a:pt x="42" y="181"/>
                      <a:pt x="85" y="189"/>
                      <a:pt x="130" y="189"/>
                    </a:cubicBezTo>
                    <a:cubicBezTo>
                      <a:pt x="176" y="189"/>
                      <a:pt x="218" y="181"/>
                      <a:pt x="241" y="168"/>
                    </a:cubicBezTo>
                    <a:cubicBezTo>
                      <a:pt x="247" y="165"/>
                      <a:pt x="247" y="165"/>
                      <a:pt x="247" y="165"/>
                    </a:cubicBezTo>
                    <a:cubicBezTo>
                      <a:pt x="247" y="251"/>
                      <a:pt x="247" y="251"/>
                      <a:pt x="247" y="251"/>
                    </a:cubicBezTo>
                    <a:cubicBezTo>
                      <a:pt x="247" y="264"/>
                      <a:pt x="202" y="283"/>
                      <a:pt x="130" y="283"/>
                    </a:cubicBezTo>
                    <a:cubicBezTo>
                      <a:pt x="58" y="283"/>
                      <a:pt x="14" y="264"/>
                      <a:pt x="14" y="250"/>
                    </a:cubicBezTo>
                    <a:lnTo>
                      <a:pt x="14" y="165"/>
                    </a:lnTo>
                    <a:close/>
                    <a:moveTo>
                      <a:pt x="130" y="390"/>
                    </a:moveTo>
                    <a:cubicBezTo>
                      <a:pt x="58" y="390"/>
                      <a:pt x="14" y="371"/>
                      <a:pt x="14" y="357"/>
                    </a:cubicBezTo>
                    <a:cubicBezTo>
                      <a:pt x="14" y="272"/>
                      <a:pt x="14" y="272"/>
                      <a:pt x="14" y="272"/>
                    </a:cubicBezTo>
                    <a:cubicBezTo>
                      <a:pt x="19" y="275"/>
                      <a:pt x="19" y="275"/>
                      <a:pt x="19" y="275"/>
                    </a:cubicBezTo>
                    <a:cubicBezTo>
                      <a:pt x="42" y="288"/>
                      <a:pt x="85" y="296"/>
                      <a:pt x="130" y="296"/>
                    </a:cubicBezTo>
                    <a:cubicBezTo>
                      <a:pt x="176" y="296"/>
                      <a:pt x="218" y="288"/>
                      <a:pt x="241" y="275"/>
                    </a:cubicBezTo>
                    <a:cubicBezTo>
                      <a:pt x="247" y="272"/>
                      <a:pt x="247" y="272"/>
                      <a:pt x="247" y="272"/>
                    </a:cubicBezTo>
                    <a:cubicBezTo>
                      <a:pt x="247" y="357"/>
                      <a:pt x="247" y="357"/>
                      <a:pt x="247" y="357"/>
                    </a:cubicBezTo>
                    <a:cubicBezTo>
                      <a:pt x="247" y="371"/>
                      <a:pt x="203" y="390"/>
                      <a:pt x="130" y="39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schemeClr val="bg2"/>
                  </a:solidFill>
                </a:endParaRPr>
              </a:p>
            </p:txBody>
          </p:sp>
        </p:grpSp>
      </p:grpSp>
      <p:sp>
        <p:nvSpPr>
          <p:cNvPr id="128" name="Rectangle 127"/>
          <p:cNvSpPr/>
          <p:nvPr/>
        </p:nvSpPr>
        <p:spPr>
          <a:xfrm>
            <a:off x="3238012" y="3202914"/>
            <a:ext cx="1691731" cy="1274698"/>
          </a:xfrm>
          <a:prstGeom prst="rect">
            <a:avLst/>
          </a:prstGeom>
          <a:solidFill>
            <a:schemeClr val="tx2"/>
          </a:solid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Rectangle 128"/>
          <p:cNvSpPr/>
          <p:nvPr/>
        </p:nvSpPr>
        <p:spPr>
          <a:xfrm>
            <a:off x="3464421" y="3308205"/>
            <a:ext cx="1205016" cy="184956"/>
          </a:xfrm>
          <a:prstGeom prst="rect">
            <a:avLst/>
          </a:prstGeom>
        </p:spPr>
        <p:txBody>
          <a:bodyPr wrap="square" lIns="0" tIns="0" rIns="0" bIns="0" anchor="t">
            <a:spAutoFit/>
          </a:bodyPr>
          <a:lstStyle/>
          <a:p>
            <a:pPr algn="ctr"/>
            <a:r>
              <a:rPr lang="en-US" sz="1200" dirty="0" smtClean="0">
                <a:solidFill>
                  <a:schemeClr val="bg1"/>
                </a:solidFill>
                <a:cs typeface="Arial" charset="0"/>
              </a:rPr>
              <a:t>Integrated</a:t>
            </a:r>
            <a:endParaRPr lang="en-US" sz="1200" dirty="0">
              <a:solidFill>
                <a:schemeClr val="bg1"/>
              </a:solidFill>
              <a:cs typeface="Arial" charset="0"/>
            </a:endParaRPr>
          </a:p>
        </p:txBody>
      </p:sp>
      <p:sp>
        <p:nvSpPr>
          <p:cNvPr id="130" name="Rectangle 129"/>
          <p:cNvSpPr/>
          <p:nvPr/>
        </p:nvSpPr>
        <p:spPr>
          <a:xfrm>
            <a:off x="5028441" y="3199037"/>
            <a:ext cx="1691731" cy="1274698"/>
          </a:xfrm>
          <a:prstGeom prst="rect">
            <a:avLst/>
          </a:prstGeom>
          <a:solidFill>
            <a:schemeClr val="tx2"/>
          </a:solid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1" name="Rectangle 130"/>
          <p:cNvSpPr/>
          <p:nvPr/>
        </p:nvSpPr>
        <p:spPr>
          <a:xfrm>
            <a:off x="5107905" y="3314732"/>
            <a:ext cx="1532802" cy="184956"/>
          </a:xfrm>
          <a:prstGeom prst="rect">
            <a:avLst/>
          </a:prstGeom>
        </p:spPr>
        <p:txBody>
          <a:bodyPr wrap="square" lIns="0" tIns="0" rIns="0" bIns="0" anchor="t">
            <a:spAutoFit/>
          </a:bodyPr>
          <a:lstStyle/>
          <a:p>
            <a:pPr algn="ctr"/>
            <a:r>
              <a:rPr lang="en-US" sz="1200" dirty="0">
                <a:solidFill>
                  <a:schemeClr val="bg1"/>
                </a:solidFill>
                <a:cs typeface="Arial" charset="0"/>
              </a:rPr>
              <a:t>Software Defined</a:t>
            </a:r>
          </a:p>
        </p:txBody>
      </p:sp>
      <p:grpSp>
        <p:nvGrpSpPr>
          <p:cNvPr id="132" name="Group 56"/>
          <p:cNvGrpSpPr>
            <a:grpSpLocks noChangeAspect="1"/>
          </p:cNvGrpSpPr>
          <p:nvPr/>
        </p:nvGrpSpPr>
        <p:grpSpPr bwMode="auto">
          <a:xfrm>
            <a:off x="5514960" y="3567441"/>
            <a:ext cx="718692" cy="829975"/>
            <a:chOff x="3967" y="2803"/>
            <a:chExt cx="379" cy="437"/>
          </a:xfrm>
          <a:solidFill>
            <a:schemeClr val="bg1"/>
          </a:solidFill>
        </p:grpSpPr>
        <p:sp>
          <p:nvSpPr>
            <p:cNvPr id="133" name="Freeform 57"/>
            <p:cNvSpPr>
              <a:spLocks noEditPoints="1"/>
            </p:cNvSpPr>
            <p:nvPr/>
          </p:nvSpPr>
          <p:spPr bwMode="auto">
            <a:xfrm>
              <a:off x="3982" y="2803"/>
              <a:ext cx="352" cy="141"/>
            </a:xfrm>
            <a:custGeom>
              <a:avLst/>
              <a:gdLst>
                <a:gd name="T0" fmla="*/ 175 w 352"/>
                <a:gd name="T1" fmla="*/ 10 h 141"/>
                <a:gd name="T2" fmla="*/ 335 w 352"/>
                <a:gd name="T3" fmla="*/ 103 h 141"/>
                <a:gd name="T4" fmla="*/ 285 w 352"/>
                <a:gd name="T5" fmla="*/ 131 h 141"/>
                <a:gd name="T6" fmla="*/ 179 w 352"/>
                <a:gd name="T7" fmla="*/ 71 h 141"/>
                <a:gd name="T8" fmla="*/ 175 w 352"/>
                <a:gd name="T9" fmla="*/ 69 h 141"/>
                <a:gd name="T10" fmla="*/ 171 w 352"/>
                <a:gd name="T11" fmla="*/ 71 h 141"/>
                <a:gd name="T12" fmla="*/ 67 w 352"/>
                <a:gd name="T13" fmla="*/ 131 h 141"/>
                <a:gd name="T14" fmla="*/ 16 w 352"/>
                <a:gd name="T15" fmla="*/ 101 h 141"/>
                <a:gd name="T16" fmla="*/ 175 w 352"/>
                <a:gd name="T17" fmla="*/ 10 h 141"/>
                <a:gd name="T18" fmla="*/ 175 w 352"/>
                <a:gd name="T19" fmla="*/ 0 h 141"/>
                <a:gd name="T20" fmla="*/ 0 w 352"/>
                <a:gd name="T21" fmla="*/ 101 h 141"/>
                <a:gd name="T22" fmla="*/ 67 w 352"/>
                <a:gd name="T23" fmla="*/ 140 h 141"/>
                <a:gd name="T24" fmla="*/ 175 w 352"/>
                <a:gd name="T25" fmla="*/ 78 h 141"/>
                <a:gd name="T26" fmla="*/ 285 w 352"/>
                <a:gd name="T27" fmla="*/ 141 h 141"/>
                <a:gd name="T28" fmla="*/ 352 w 352"/>
                <a:gd name="T29" fmla="*/ 103 h 141"/>
                <a:gd name="T30" fmla="*/ 175 w 352"/>
                <a:gd name="T31" fmla="*/ 0 h 141"/>
                <a:gd name="T32" fmla="*/ 175 w 352"/>
                <a:gd name="T3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2" h="141">
                  <a:moveTo>
                    <a:pt x="175" y="10"/>
                  </a:moveTo>
                  <a:lnTo>
                    <a:pt x="335" y="103"/>
                  </a:lnTo>
                  <a:lnTo>
                    <a:pt x="285" y="131"/>
                  </a:lnTo>
                  <a:lnTo>
                    <a:pt x="179" y="71"/>
                  </a:lnTo>
                  <a:lnTo>
                    <a:pt x="175" y="69"/>
                  </a:lnTo>
                  <a:lnTo>
                    <a:pt x="171" y="71"/>
                  </a:lnTo>
                  <a:lnTo>
                    <a:pt x="67" y="131"/>
                  </a:lnTo>
                  <a:lnTo>
                    <a:pt x="16" y="101"/>
                  </a:lnTo>
                  <a:lnTo>
                    <a:pt x="175" y="10"/>
                  </a:lnTo>
                  <a:close/>
                  <a:moveTo>
                    <a:pt x="175" y="0"/>
                  </a:moveTo>
                  <a:lnTo>
                    <a:pt x="0" y="101"/>
                  </a:lnTo>
                  <a:lnTo>
                    <a:pt x="67" y="140"/>
                  </a:lnTo>
                  <a:lnTo>
                    <a:pt x="175" y="78"/>
                  </a:lnTo>
                  <a:lnTo>
                    <a:pt x="285" y="141"/>
                  </a:lnTo>
                  <a:lnTo>
                    <a:pt x="352" y="103"/>
                  </a:lnTo>
                  <a:lnTo>
                    <a:pt x="175" y="0"/>
                  </a:lnTo>
                  <a:lnTo>
                    <a:pt x="1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2"/>
                </a:solidFill>
              </a:endParaRPr>
            </a:p>
          </p:txBody>
        </p:sp>
        <p:sp>
          <p:nvSpPr>
            <p:cNvPr id="134" name="Freeform 58"/>
            <p:cNvSpPr>
              <a:spLocks noEditPoints="1"/>
            </p:cNvSpPr>
            <p:nvPr/>
          </p:nvSpPr>
          <p:spPr bwMode="auto">
            <a:xfrm>
              <a:off x="3982" y="2803"/>
              <a:ext cx="352" cy="141"/>
            </a:xfrm>
            <a:custGeom>
              <a:avLst/>
              <a:gdLst>
                <a:gd name="T0" fmla="*/ 175 w 352"/>
                <a:gd name="T1" fmla="*/ 10 h 141"/>
                <a:gd name="T2" fmla="*/ 335 w 352"/>
                <a:gd name="T3" fmla="*/ 103 h 141"/>
                <a:gd name="T4" fmla="*/ 285 w 352"/>
                <a:gd name="T5" fmla="*/ 131 h 141"/>
                <a:gd name="T6" fmla="*/ 179 w 352"/>
                <a:gd name="T7" fmla="*/ 71 h 141"/>
                <a:gd name="T8" fmla="*/ 175 w 352"/>
                <a:gd name="T9" fmla="*/ 69 h 141"/>
                <a:gd name="T10" fmla="*/ 171 w 352"/>
                <a:gd name="T11" fmla="*/ 71 h 141"/>
                <a:gd name="T12" fmla="*/ 67 w 352"/>
                <a:gd name="T13" fmla="*/ 131 h 141"/>
                <a:gd name="T14" fmla="*/ 16 w 352"/>
                <a:gd name="T15" fmla="*/ 101 h 141"/>
                <a:gd name="T16" fmla="*/ 175 w 352"/>
                <a:gd name="T17" fmla="*/ 10 h 141"/>
                <a:gd name="T18" fmla="*/ 175 w 352"/>
                <a:gd name="T19" fmla="*/ 0 h 141"/>
                <a:gd name="T20" fmla="*/ 0 w 352"/>
                <a:gd name="T21" fmla="*/ 101 h 141"/>
                <a:gd name="T22" fmla="*/ 67 w 352"/>
                <a:gd name="T23" fmla="*/ 140 h 141"/>
                <a:gd name="T24" fmla="*/ 175 w 352"/>
                <a:gd name="T25" fmla="*/ 78 h 141"/>
                <a:gd name="T26" fmla="*/ 285 w 352"/>
                <a:gd name="T27" fmla="*/ 141 h 141"/>
                <a:gd name="T28" fmla="*/ 352 w 352"/>
                <a:gd name="T29" fmla="*/ 103 h 141"/>
                <a:gd name="T30" fmla="*/ 175 w 352"/>
                <a:gd name="T31" fmla="*/ 0 h 141"/>
                <a:gd name="T32" fmla="*/ 175 w 352"/>
                <a:gd name="T3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2" h="141">
                  <a:moveTo>
                    <a:pt x="175" y="10"/>
                  </a:moveTo>
                  <a:lnTo>
                    <a:pt x="335" y="103"/>
                  </a:lnTo>
                  <a:lnTo>
                    <a:pt x="285" y="131"/>
                  </a:lnTo>
                  <a:lnTo>
                    <a:pt x="179" y="71"/>
                  </a:lnTo>
                  <a:lnTo>
                    <a:pt x="175" y="69"/>
                  </a:lnTo>
                  <a:lnTo>
                    <a:pt x="171" y="71"/>
                  </a:lnTo>
                  <a:lnTo>
                    <a:pt x="67" y="131"/>
                  </a:lnTo>
                  <a:lnTo>
                    <a:pt x="16" y="101"/>
                  </a:lnTo>
                  <a:lnTo>
                    <a:pt x="175" y="10"/>
                  </a:lnTo>
                  <a:moveTo>
                    <a:pt x="175" y="0"/>
                  </a:moveTo>
                  <a:lnTo>
                    <a:pt x="0" y="101"/>
                  </a:lnTo>
                  <a:lnTo>
                    <a:pt x="67" y="140"/>
                  </a:lnTo>
                  <a:lnTo>
                    <a:pt x="175" y="78"/>
                  </a:lnTo>
                  <a:lnTo>
                    <a:pt x="285" y="141"/>
                  </a:lnTo>
                  <a:lnTo>
                    <a:pt x="352" y="103"/>
                  </a:lnTo>
                  <a:lnTo>
                    <a:pt x="175" y="0"/>
                  </a:lnTo>
                  <a:lnTo>
                    <a:pt x="175"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2"/>
                </a:solidFill>
              </a:endParaRPr>
            </a:p>
          </p:txBody>
        </p:sp>
        <p:sp>
          <p:nvSpPr>
            <p:cNvPr id="135" name="Freeform 59"/>
            <p:cNvSpPr>
              <a:spLocks noEditPoints="1"/>
            </p:cNvSpPr>
            <p:nvPr/>
          </p:nvSpPr>
          <p:spPr bwMode="auto">
            <a:xfrm>
              <a:off x="3967" y="2914"/>
              <a:ext cx="379" cy="326"/>
            </a:xfrm>
            <a:custGeom>
              <a:avLst/>
              <a:gdLst>
                <a:gd name="T0" fmla="*/ 6 w 277"/>
                <a:gd name="T1" fmla="*/ 10 h 239"/>
                <a:gd name="T2" fmla="*/ 136 w 277"/>
                <a:gd name="T3" fmla="*/ 85 h 239"/>
                <a:gd name="T4" fmla="*/ 139 w 277"/>
                <a:gd name="T5" fmla="*/ 87 h 239"/>
                <a:gd name="T6" fmla="*/ 141 w 277"/>
                <a:gd name="T7" fmla="*/ 85 h 239"/>
                <a:gd name="T8" fmla="*/ 271 w 277"/>
                <a:gd name="T9" fmla="*/ 12 h 239"/>
                <a:gd name="T10" fmla="*/ 271 w 277"/>
                <a:gd name="T11" fmla="*/ 155 h 239"/>
                <a:gd name="T12" fmla="*/ 139 w 277"/>
                <a:gd name="T13" fmla="*/ 232 h 239"/>
                <a:gd name="T14" fmla="*/ 6 w 277"/>
                <a:gd name="T15" fmla="*/ 155 h 239"/>
                <a:gd name="T16" fmla="*/ 6 w 277"/>
                <a:gd name="T17" fmla="*/ 10 h 239"/>
                <a:gd name="T18" fmla="*/ 139 w 277"/>
                <a:gd name="T19" fmla="*/ 189 h 239"/>
                <a:gd name="T20" fmla="*/ 142 w 277"/>
                <a:gd name="T21" fmla="*/ 188 h 239"/>
                <a:gd name="T22" fmla="*/ 231 w 277"/>
                <a:gd name="T23" fmla="*/ 136 h 239"/>
                <a:gd name="T24" fmla="*/ 234 w 277"/>
                <a:gd name="T25" fmla="*/ 134 h 239"/>
                <a:gd name="T26" fmla="*/ 234 w 277"/>
                <a:gd name="T27" fmla="*/ 131 h 239"/>
                <a:gd name="T28" fmla="*/ 234 w 277"/>
                <a:gd name="T29" fmla="*/ 85 h 239"/>
                <a:gd name="T30" fmla="*/ 234 w 277"/>
                <a:gd name="T31" fmla="*/ 74 h 239"/>
                <a:gd name="T32" fmla="*/ 225 w 277"/>
                <a:gd name="T33" fmla="*/ 79 h 239"/>
                <a:gd name="T34" fmla="*/ 139 w 277"/>
                <a:gd name="T35" fmla="*/ 129 h 239"/>
                <a:gd name="T36" fmla="*/ 52 w 277"/>
                <a:gd name="T37" fmla="*/ 79 h 239"/>
                <a:gd name="T38" fmla="*/ 43 w 277"/>
                <a:gd name="T39" fmla="*/ 74 h 239"/>
                <a:gd name="T40" fmla="*/ 43 w 277"/>
                <a:gd name="T41" fmla="*/ 85 h 239"/>
                <a:gd name="T42" fmla="*/ 43 w 277"/>
                <a:gd name="T43" fmla="*/ 131 h 239"/>
                <a:gd name="T44" fmla="*/ 43 w 277"/>
                <a:gd name="T45" fmla="*/ 134 h 239"/>
                <a:gd name="T46" fmla="*/ 46 w 277"/>
                <a:gd name="T47" fmla="*/ 136 h 239"/>
                <a:gd name="T48" fmla="*/ 136 w 277"/>
                <a:gd name="T49" fmla="*/ 188 h 239"/>
                <a:gd name="T50" fmla="*/ 139 w 277"/>
                <a:gd name="T51" fmla="*/ 189 h 239"/>
                <a:gd name="T52" fmla="*/ 0 w 277"/>
                <a:gd name="T53" fmla="*/ 0 h 239"/>
                <a:gd name="T54" fmla="*/ 0 w 277"/>
                <a:gd name="T55" fmla="*/ 159 h 239"/>
                <a:gd name="T56" fmla="*/ 139 w 277"/>
                <a:gd name="T57" fmla="*/ 239 h 239"/>
                <a:gd name="T58" fmla="*/ 277 w 277"/>
                <a:gd name="T59" fmla="*/ 159 h 239"/>
                <a:gd name="T60" fmla="*/ 277 w 277"/>
                <a:gd name="T61" fmla="*/ 2 h 239"/>
                <a:gd name="T62" fmla="*/ 139 w 277"/>
                <a:gd name="T63" fmla="*/ 80 h 239"/>
                <a:gd name="T64" fmla="*/ 0 w 277"/>
                <a:gd name="T65" fmla="*/ 0 h 239"/>
                <a:gd name="T66" fmla="*/ 139 w 277"/>
                <a:gd name="T67" fmla="*/ 136 h 239"/>
                <a:gd name="T68" fmla="*/ 228 w 277"/>
                <a:gd name="T69" fmla="*/ 85 h 239"/>
                <a:gd name="T70" fmla="*/ 228 w 277"/>
                <a:gd name="T71" fmla="*/ 131 h 239"/>
                <a:gd name="T72" fmla="*/ 139 w 277"/>
                <a:gd name="T73" fmla="*/ 182 h 239"/>
                <a:gd name="T74" fmla="*/ 49 w 277"/>
                <a:gd name="T75" fmla="*/ 131 h 239"/>
                <a:gd name="T76" fmla="*/ 49 w 277"/>
                <a:gd name="T77" fmla="*/ 85 h 239"/>
                <a:gd name="T78" fmla="*/ 139 w 277"/>
                <a:gd name="T79" fmla="*/ 13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7" h="239">
                  <a:moveTo>
                    <a:pt x="6" y="10"/>
                  </a:moveTo>
                  <a:cubicBezTo>
                    <a:pt x="136" y="85"/>
                    <a:pt x="136" y="85"/>
                    <a:pt x="136" y="85"/>
                  </a:cubicBezTo>
                  <a:cubicBezTo>
                    <a:pt x="139" y="87"/>
                    <a:pt x="139" y="87"/>
                    <a:pt x="139" y="87"/>
                  </a:cubicBezTo>
                  <a:cubicBezTo>
                    <a:pt x="141" y="85"/>
                    <a:pt x="141" y="85"/>
                    <a:pt x="141" y="85"/>
                  </a:cubicBezTo>
                  <a:cubicBezTo>
                    <a:pt x="271" y="12"/>
                    <a:pt x="271" y="12"/>
                    <a:pt x="271" y="12"/>
                  </a:cubicBezTo>
                  <a:cubicBezTo>
                    <a:pt x="271" y="155"/>
                    <a:pt x="271" y="155"/>
                    <a:pt x="271" y="155"/>
                  </a:cubicBezTo>
                  <a:cubicBezTo>
                    <a:pt x="139" y="232"/>
                    <a:pt x="139" y="232"/>
                    <a:pt x="139" y="232"/>
                  </a:cubicBezTo>
                  <a:cubicBezTo>
                    <a:pt x="6" y="155"/>
                    <a:pt x="6" y="155"/>
                    <a:pt x="6" y="155"/>
                  </a:cubicBezTo>
                  <a:cubicBezTo>
                    <a:pt x="6" y="10"/>
                    <a:pt x="6" y="10"/>
                    <a:pt x="6" y="10"/>
                  </a:cubicBezTo>
                  <a:moveTo>
                    <a:pt x="139" y="189"/>
                  </a:moveTo>
                  <a:cubicBezTo>
                    <a:pt x="142" y="188"/>
                    <a:pt x="142" y="188"/>
                    <a:pt x="142" y="188"/>
                  </a:cubicBezTo>
                  <a:cubicBezTo>
                    <a:pt x="231" y="136"/>
                    <a:pt x="231" y="136"/>
                    <a:pt x="231" y="136"/>
                  </a:cubicBezTo>
                  <a:cubicBezTo>
                    <a:pt x="234" y="134"/>
                    <a:pt x="234" y="134"/>
                    <a:pt x="234" y="134"/>
                  </a:cubicBezTo>
                  <a:cubicBezTo>
                    <a:pt x="234" y="131"/>
                    <a:pt x="234" y="131"/>
                    <a:pt x="234" y="131"/>
                  </a:cubicBezTo>
                  <a:cubicBezTo>
                    <a:pt x="234" y="85"/>
                    <a:pt x="234" y="85"/>
                    <a:pt x="234" y="85"/>
                  </a:cubicBezTo>
                  <a:cubicBezTo>
                    <a:pt x="234" y="74"/>
                    <a:pt x="234" y="74"/>
                    <a:pt x="234" y="74"/>
                  </a:cubicBezTo>
                  <a:cubicBezTo>
                    <a:pt x="225" y="79"/>
                    <a:pt x="225" y="79"/>
                    <a:pt x="225" y="79"/>
                  </a:cubicBezTo>
                  <a:cubicBezTo>
                    <a:pt x="139" y="129"/>
                    <a:pt x="139" y="129"/>
                    <a:pt x="139" y="129"/>
                  </a:cubicBezTo>
                  <a:cubicBezTo>
                    <a:pt x="52" y="79"/>
                    <a:pt x="52" y="79"/>
                    <a:pt x="52" y="79"/>
                  </a:cubicBezTo>
                  <a:cubicBezTo>
                    <a:pt x="43" y="74"/>
                    <a:pt x="43" y="74"/>
                    <a:pt x="43" y="74"/>
                  </a:cubicBezTo>
                  <a:cubicBezTo>
                    <a:pt x="43" y="85"/>
                    <a:pt x="43" y="85"/>
                    <a:pt x="43" y="85"/>
                  </a:cubicBezTo>
                  <a:cubicBezTo>
                    <a:pt x="43" y="131"/>
                    <a:pt x="43" y="131"/>
                    <a:pt x="43" y="131"/>
                  </a:cubicBezTo>
                  <a:cubicBezTo>
                    <a:pt x="43" y="134"/>
                    <a:pt x="43" y="134"/>
                    <a:pt x="43" y="134"/>
                  </a:cubicBezTo>
                  <a:cubicBezTo>
                    <a:pt x="46" y="136"/>
                    <a:pt x="46" y="136"/>
                    <a:pt x="46" y="136"/>
                  </a:cubicBezTo>
                  <a:cubicBezTo>
                    <a:pt x="136" y="188"/>
                    <a:pt x="136" y="188"/>
                    <a:pt x="136" y="188"/>
                  </a:cubicBezTo>
                  <a:cubicBezTo>
                    <a:pt x="139" y="189"/>
                    <a:pt x="139" y="189"/>
                    <a:pt x="139" y="189"/>
                  </a:cubicBezTo>
                  <a:moveTo>
                    <a:pt x="0" y="0"/>
                  </a:moveTo>
                  <a:cubicBezTo>
                    <a:pt x="0" y="53"/>
                    <a:pt x="0" y="106"/>
                    <a:pt x="0" y="159"/>
                  </a:cubicBezTo>
                  <a:cubicBezTo>
                    <a:pt x="139" y="239"/>
                    <a:pt x="139" y="239"/>
                    <a:pt x="139" y="239"/>
                  </a:cubicBezTo>
                  <a:cubicBezTo>
                    <a:pt x="277" y="159"/>
                    <a:pt x="277" y="159"/>
                    <a:pt x="277" y="159"/>
                  </a:cubicBezTo>
                  <a:cubicBezTo>
                    <a:pt x="277" y="107"/>
                    <a:pt x="277" y="54"/>
                    <a:pt x="277" y="2"/>
                  </a:cubicBezTo>
                  <a:cubicBezTo>
                    <a:pt x="139" y="80"/>
                    <a:pt x="139" y="80"/>
                    <a:pt x="139" y="80"/>
                  </a:cubicBezTo>
                  <a:cubicBezTo>
                    <a:pt x="0" y="0"/>
                    <a:pt x="0" y="0"/>
                    <a:pt x="0" y="0"/>
                  </a:cubicBezTo>
                  <a:close/>
                  <a:moveTo>
                    <a:pt x="139" y="136"/>
                  </a:moveTo>
                  <a:cubicBezTo>
                    <a:pt x="228" y="85"/>
                    <a:pt x="228" y="85"/>
                    <a:pt x="228" y="85"/>
                  </a:cubicBezTo>
                  <a:cubicBezTo>
                    <a:pt x="228" y="131"/>
                    <a:pt x="228" y="131"/>
                    <a:pt x="228" y="131"/>
                  </a:cubicBezTo>
                  <a:cubicBezTo>
                    <a:pt x="139" y="182"/>
                    <a:pt x="139" y="182"/>
                    <a:pt x="139" y="182"/>
                  </a:cubicBezTo>
                  <a:cubicBezTo>
                    <a:pt x="49" y="131"/>
                    <a:pt x="49" y="131"/>
                    <a:pt x="49" y="131"/>
                  </a:cubicBezTo>
                  <a:cubicBezTo>
                    <a:pt x="49" y="85"/>
                    <a:pt x="49" y="85"/>
                    <a:pt x="49" y="85"/>
                  </a:cubicBezTo>
                  <a:cubicBezTo>
                    <a:pt x="139" y="136"/>
                    <a:pt x="139" y="136"/>
                    <a:pt x="139"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2"/>
                </a:solidFill>
              </a:endParaRPr>
            </a:p>
          </p:txBody>
        </p:sp>
      </p:grpSp>
      <p:sp>
        <p:nvSpPr>
          <p:cNvPr id="136" name="Rectangle 135"/>
          <p:cNvSpPr/>
          <p:nvPr/>
        </p:nvSpPr>
        <p:spPr>
          <a:xfrm>
            <a:off x="6818871" y="3199037"/>
            <a:ext cx="1691731" cy="1274698"/>
          </a:xfrm>
          <a:prstGeom prst="rect">
            <a:avLst/>
          </a:prstGeom>
          <a:solidFill>
            <a:schemeClr val="tx2"/>
          </a:solid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Rectangle 136"/>
          <p:cNvSpPr/>
          <p:nvPr/>
        </p:nvSpPr>
        <p:spPr>
          <a:xfrm>
            <a:off x="6910080" y="3314732"/>
            <a:ext cx="1509312" cy="184956"/>
          </a:xfrm>
          <a:prstGeom prst="rect">
            <a:avLst/>
          </a:prstGeom>
        </p:spPr>
        <p:txBody>
          <a:bodyPr wrap="square" lIns="0" tIns="0" rIns="0" bIns="0" anchor="t">
            <a:spAutoFit/>
          </a:bodyPr>
          <a:lstStyle/>
          <a:p>
            <a:pPr algn="ctr"/>
            <a:r>
              <a:rPr lang="en-US" sz="1200" dirty="0">
                <a:solidFill>
                  <a:schemeClr val="bg1"/>
                </a:solidFill>
                <a:cs typeface="Arial" charset="0"/>
              </a:rPr>
              <a:t>As-a-Service</a:t>
            </a:r>
          </a:p>
        </p:txBody>
      </p:sp>
      <p:grpSp>
        <p:nvGrpSpPr>
          <p:cNvPr id="138" name="Group 41"/>
          <p:cNvGrpSpPr>
            <a:grpSpLocks noChangeAspect="1"/>
          </p:cNvGrpSpPr>
          <p:nvPr/>
        </p:nvGrpSpPr>
        <p:grpSpPr bwMode="auto">
          <a:xfrm>
            <a:off x="7074619" y="3625829"/>
            <a:ext cx="1180235" cy="640566"/>
            <a:chOff x="4236" y="3375"/>
            <a:chExt cx="919" cy="498"/>
          </a:xfrm>
          <a:solidFill>
            <a:schemeClr val="bg1"/>
          </a:solidFill>
        </p:grpSpPr>
        <p:sp>
          <p:nvSpPr>
            <p:cNvPr id="139" name="Freeform 42"/>
            <p:cNvSpPr>
              <a:spLocks noEditPoints="1"/>
            </p:cNvSpPr>
            <p:nvPr/>
          </p:nvSpPr>
          <p:spPr bwMode="auto">
            <a:xfrm>
              <a:off x="4685" y="3521"/>
              <a:ext cx="470" cy="352"/>
            </a:xfrm>
            <a:custGeom>
              <a:avLst/>
              <a:gdLst>
                <a:gd name="T0" fmla="*/ 112 w 199"/>
                <a:gd name="T1" fmla="*/ 1 h 149"/>
                <a:gd name="T2" fmla="*/ 108 w 199"/>
                <a:gd name="T3" fmla="*/ 10 h 149"/>
                <a:gd name="T4" fmla="*/ 118 w 199"/>
                <a:gd name="T5" fmla="*/ 17 h 149"/>
                <a:gd name="T6" fmla="*/ 103 w 199"/>
                <a:gd name="T7" fmla="*/ 24 h 149"/>
                <a:gd name="T8" fmla="*/ 109 w 199"/>
                <a:gd name="T9" fmla="*/ 34 h 149"/>
                <a:gd name="T10" fmla="*/ 92 w 199"/>
                <a:gd name="T11" fmla="*/ 35 h 149"/>
                <a:gd name="T12" fmla="*/ 94 w 199"/>
                <a:gd name="T13" fmla="*/ 47 h 149"/>
                <a:gd name="T14" fmla="*/ 78 w 199"/>
                <a:gd name="T15" fmla="*/ 41 h 149"/>
                <a:gd name="T16" fmla="*/ 76 w 199"/>
                <a:gd name="T17" fmla="*/ 53 h 149"/>
                <a:gd name="T18" fmla="*/ 63 w 199"/>
                <a:gd name="T19" fmla="*/ 42 h 149"/>
                <a:gd name="T20" fmla="*/ 56 w 199"/>
                <a:gd name="T21" fmla="*/ 52 h 149"/>
                <a:gd name="T22" fmla="*/ 49 w 199"/>
                <a:gd name="T23" fmla="*/ 37 h 149"/>
                <a:gd name="T24" fmla="*/ 39 w 199"/>
                <a:gd name="T25" fmla="*/ 44 h 149"/>
                <a:gd name="T26" fmla="*/ 37 w 199"/>
                <a:gd name="T27" fmla="*/ 28 h 149"/>
                <a:gd name="T28" fmla="*/ 25 w 199"/>
                <a:gd name="T29" fmla="*/ 34 h 149"/>
                <a:gd name="T30" fmla="*/ 21 w 199"/>
                <a:gd name="T31" fmla="*/ 57 h 149"/>
                <a:gd name="T32" fmla="*/ 40 w 199"/>
                <a:gd name="T33" fmla="*/ 58 h 149"/>
                <a:gd name="T34" fmla="*/ 28 w 199"/>
                <a:gd name="T35" fmla="*/ 78 h 149"/>
                <a:gd name="T36" fmla="*/ 44 w 199"/>
                <a:gd name="T37" fmla="*/ 86 h 149"/>
                <a:gd name="T38" fmla="*/ 26 w 199"/>
                <a:gd name="T39" fmla="*/ 100 h 149"/>
                <a:gd name="T40" fmla="*/ 38 w 199"/>
                <a:gd name="T41" fmla="*/ 113 h 149"/>
                <a:gd name="T42" fmla="*/ 16 w 199"/>
                <a:gd name="T43" fmla="*/ 120 h 149"/>
                <a:gd name="T44" fmla="*/ 23 w 199"/>
                <a:gd name="T45" fmla="*/ 137 h 149"/>
                <a:gd name="T46" fmla="*/ 0 w 199"/>
                <a:gd name="T47" fmla="*/ 135 h 149"/>
                <a:gd name="T48" fmla="*/ 4 w 199"/>
                <a:gd name="T49" fmla="*/ 145 h 149"/>
                <a:gd name="T50" fmla="*/ 124 w 199"/>
                <a:gd name="T51" fmla="*/ 149 h 149"/>
                <a:gd name="T52" fmla="*/ 124 w 199"/>
                <a:gd name="T53" fmla="*/ 0 h 149"/>
                <a:gd name="T54" fmla="*/ 5 w 199"/>
                <a:gd name="T55" fmla="*/ 137 h 149"/>
                <a:gd name="T56" fmla="*/ 23 w 199"/>
                <a:gd name="T57" fmla="*/ 141 h 149"/>
                <a:gd name="T58" fmla="*/ 124 w 199"/>
                <a:gd name="T59" fmla="*/ 145 h 149"/>
                <a:gd name="T60" fmla="*/ 72 w 199"/>
                <a:gd name="T61" fmla="*/ 123 h 149"/>
                <a:gd name="T62" fmla="*/ 25 w 199"/>
                <a:gd name="T63" fmla="*/ 141 h 149"/>
                <a:gd name="T64" fmla="*/ 21 w 199"/>
                <a:gd name="T65" fmla="*/ 120 h 149"/>
                <a:gd name="T66" fmla="*/ 41 w 199"/>
                <a:gd name="T67" fmla="*/ 118 h 149"/>
                <a:gd name="T68" fmla="*/ 30 w 199"/>
                <a:gd name="T69" fmla="*/ 99 h 149"/>
                <a:gd name="T70" fmla="*/ 48 w 199"/>
                <a:gd name="T71" fmla="*/ 89 h 149"/>
                <a:gd name="T72" fmla="*/ 31 w 199"/>
                <a:gd name="T73" fmla="*/ 75 h 149"/>
                <a:gd name="T74" fmla="*/ 45 w 199"/>
                <a:gd name="T75" fmla="*/ 60 h 149"/>
                <a:gd name="T76" fmla="*/ 24 w 199"/>
                <a:gd name="T77" fmla="*/ 53 h 149"/>
                <a:gd name="T78" fmla="*/ 30 w 199"/>
                <a:gd name="T79" fmla="*/ 35 h 149"/>
                <a:gd name="T80" fmla="*/ 37 w 199"/>
                <a:gd name="T81" fmla="*/ 35 h 149"/>
                <a:gd name="T82" fmla="*/ 40 w 199"/>
                <a:gd name="T83" fmla="*/ 50 h 149"/>
                <a:gd name="T84" fmla="*/ 52 w 199"/>
                <a:gd name="T85" fmla="*/ 44 h 149"/>
                <a:gd name="T86" fmla="*/ 60 w 199"/>
                <a:gd name="T87" fmla="*/ 57 h 149"/>
                <a:gd name="T88" fmla="*/ 68 w 199"/>
                <a:gd name="T89" fmla="*/ 47 h 149"/>
                <a:gd name="T90" fmla="*/ 81 w 199"/>
                <a:gd name="T91" fmla="*/ 56 h 149"/>
                <a:gd name="T92" fmla="*/ 85 w 199"/>
                <a:gd name="T93" fmla="*/ 44 h 149"/>
                <a:gd name="T94" fmla="*/ 100 w 199"/>
                <a:gd name="T95" fmla="*/ 48 h 149"/>
                <a:gd name="T96" fmla="*/ 99 w 199"/>
                <a:gd name="T97" fmla="*/ 35 h 149"/>
                <a:gd name="T98" fmla="*/ 115 w 199"/>
                <a:gd name="T99" fmla="*/ 33 h 149"/>
                <a:gd name="T100" fmla="*/ 109 w 199"/>
                <a:gd name="T101" fmla="*/ 21 h 149"/>
                <a:gd name="T102" fmla="*/ 123 w 199"/>
                <a:gd name="T103" fmla="*/ 14 h 149"/>
                <a:gd name="T104" fmla="*/ 114 w 199"/>
                <a:gd name="T105" fmla="*/ 5 h 149"/>
                <a:gd name="T106" fmla="*/ 195 w 199"/>
                <a:gd name="T107" fmla="*/ 7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9" h="149">
                  <a:moveTo>
                    <a:pt x="124" y="0"/>
                  </a:moveTo>
                  <a:cubicBezTo>
                    <a:pt x="120" y="0"/>
                    <a:pt x="116" y="1"/>
                    <a:pt x="112" y="1"/>
                  </a:cubicBezTo>
                  <a:cubicBezTo>
                    <a:pt x="110" y="2"/>
                    <a:pt x="110" y="2"/>
                    <a:pt x="110" y="2"/>
                  </a:cubicBezTo>
                  <a:cubicBezTo>
                    <a:pt x="108" y="10"/>
                    <a:pt x="108" y="10"/>
                    <a:pt x="108" y="10"/>
                  </a:cubicBezTo>
                  <a:cubicBezTo>
                    <a:pt x="118" y="16"/>
                    <a:pt x="118" y="16"/>
                    <a:pt x="118" y="16"/>
                  </a:cubicBezTo>
                  <a:cubicBezTo>
                    <a:pt x="118" y="17"/>
                    <a:pt x="118" y="17"/>
                    <a:pt x="118" y="17"/>
                  </a:cubicBezTo>
                  <a:cubicBezTo>
                    <a:pt x="107" y="17"/>
                    <a:pt x="107" y="17"/>
                    <a:pt x="107" y="17"/>
                  </a:cubicBezTo>
                  <a:cubicBezTo>
                    <a:pt x="103" y="24"/>
                    <a:pt x="103" y="24"/>
                    <a:pt x="103" y="24"/>
                  </a:cubicBezTo>
                  <a:cubicBezTo>
                    <a:pt x="110" y="33"/>
                    <a:pt x="110" y="33"/>
                    <a:pt x="110" y="33"/>
                  </a:cubicBezTo>
                  <a:cubicBezTo>
                    <a:pt x="109" y="34"/>
                    <a:pt x="109" y="34"/>
                    <a:pt x="109" y="34"/>
                  </a:cubicBezTo>
                  <a:cubicBezTo>
                    <a:pt x="99" y="30"/>
                    <a:pt x="99" y="30"/>
                    <a:pt x="99" y="30"/>
                  </a:cubicBezTo>
                  <a:cubicBezTo>
                    <a:pt x="92" y="35"/>
                    <a:pt x="92" y="35"/>
                    <a:pt x="92" y="35"/>
                  </a:cubicBezTo>
                  <a:cubicBezTo>
                    <a:pt x="95" y="46"/>
                    <a:pt x="95" y="46"/>
                    <a:pt x="95" y="46"/>
                  </a:cubicBezTo>
                  <a:cubicBezTo>
                    <a:pt x="94" y="47"/>
                    <a:pt x="94" y="47"/>
                    <a:pt x="94" y="47"/>
                  </a:cubicBezTo>
                  <a:cubicBezTo>
                    <a:pt x="86" y="39"/>
                    <a:pt x="86" y="39"/>
                    <a:pt x="86" y="39"/>
                  </a:cubicBezTo>
                  <a:cubicBezTo>
                    <a:pt x="78" y="41"/>
                    <a:pt x="78" y="41"/>
                    <a:pt x="78" y="41"/>
                  </a:cubicBezTo>
                  <a:cubicBezTo>
                    <a:pt x="77" y="53"/>
                    <a:pt x="77" y="53"/>
                    <a:pt x="77" y="53"/>
                  </a:cubicBezTo>
                  <a:cubicBezTo>
                    <a:pt x="76" y="53"/>
                    <a:pt x="76" y="53"/>
                    <a:pt x="76" y="53"/>
                  </a:cubicBezTo>
                  <a:cubicBezTo>
                    <a:pt x="71" y="43"/>
                    <a:pt x="71" y="43"/>
                    <a:pt x="71" y="43"/>
                  </a:cubicBezTo>
                  <a:cubicBezTo>
                    <a:pt x="63" y="42"/>
                    <a:pt x="63" y="42"/>
                    <a:pt x="63" y="42"/>
                  </a:cubicBezTo>
                  <a:cubicBezTo>
                    <a:pt x="58" y="52"/>
                    <a:pt x="58" y="52"/>
                    <a:pt x="58" y="52"/>
                  </a:cubicBezTo>
                  <a:cubicBezTo>
                    <a:pt x="56" y="52"/>
                    <a:pt x="56" y="52"/>
                    <a:pt x="56" y="52"/>
                  </a:cubicBezTo>
                  <a:cubicBezTo>
                    <a:pt x="56" y="41"/>
                    <a:pt x="56" y="41"/>
                    <a:pt x="56" y="41"/>
                  </a:cubicBezTo>
                  <a:cubicBezTo>
                    <a:pt x="49" y="37"/>
                    <a:pt x="49" y="37"/>
                    <a:pt x="49" y="37"/>
                  </a:cubicBezTo>
                  <a:cubicBezTo>
                    <a:pt x="40" y="45"/>
                    <a:pt x="40" y="45"/>
                    <a:pt x="40" y="45"/>
                  </a:cubicBezTo>
                  <a:cubicBezTo>
                    <a:pt x="39" y="44"/>
                    <a:pt x="39" y="44"/>
                    <a:pt x="39" y="44"/>
                  </a:cubicBezTo>
                  <a:cubicBezTo>
                    <a:pt x="42" y="34"/>
                    <a:pt x="42" y="34"/>
                    <a:pt x="42" y="34"/>
                  </a:cubicBezTo>
                  <a:cubicBezTo>
                    <a:pt x="37" y="28"/>
                    <a:pt x="37" y="28"/>
                    <a:pt x="37" y="28"/>
                  </a:cubicBezTo>
                  <a:cubicBezTo>
                    <a:pt x="24" y="33"/>
                    <a:pt x="24" y="33"/>
                    <a:pt x="24" y="33"/>
                  </a:cubicBezTo>
                  <a:cubicBezTo>
                    <a:pt x="25" y="34"/>
                    <a:pt x="25" y="34"/>
                    <a:pt x="25" y="34"/>
                  </a:cubicBezTo>
                  <a:cubicBezTo>
                    <a:pt x="17" y="48"/>
                    <a:pt x="17" y="48"/>
                    <a:pt x="17" y="48"/>
                  </a:cubicBezTo>
                  <a:cubicBezTo>
                    <a:pt x="21" y="57"/>
                    <a:pt x="21" y="57"/>
                    <a:pt x="21" y="57"/>
                  </a:cubicBezTo>
                  <a:cubicBezTo>
                    <a:pt x="38" y="55"/>
                    <a:pt x="38" y="55"/>
                    <a:pt x="38" y="55"/>
                  </a:cubicBezTo>
                  <a:cubicBezTo>
                    <a:pt x="40" y="58"/>
                    <a:pt x="40" y="58"/>
                    <a:pt x="40" y="58"/>
                  </a:cubicBezTo>
                  <a:cubicBezTo>
                    <a:pt x="27" y="68"/>
                    <a:pt x="27" y="68"/>
                    <a:pt x="27" y="68"/>
                  </a:cubicBezTo>
                  <a:cubicBezTo>
                    <a:pt x="28" y="78"/>
                    <a:pt x="28" y="78"/>
                    <a:pt x="28" y="78"/>
                  </a:cubicBezTo>
                  <a:cubicBezTo>
                    <a:pt x="44" y="82"/>
                    <a:pt x="44" y="82"/>
                    <a:pt x="44" y="82"/>
                  </a:cubicBezTo>
                  <a:cubicBezTo>
                    <a:pt x="44" y="86"/>
                    <a:pt x="44" y="86"/>
                    <a:pt x="44" y="86"/>
                  </a:cubicBezTo>
                  <a:cubicBezTo>
                    <a:pt x="29" y="90"/>
                    <a:pt x="29" y="90"/>
                    <a:pt x="29" y="90"/>
                  </a:cubicBezTo>
                  <a:cubicBezTo>
                    <a:pt x="26" y="100"/>
                    <a:pt x="26" y="100"/>
                    <a:pt x="26" y="100"/>
                  </a:cubicBezTo>
                  <a:cubicBezTo>
                    <a:pt x="40" y="110"/>
                    <a:pt x="40" y="110"/>
                    <a:pt x="40" y="110"/>
                  </a:cubicBezTo>
                  <a:cubicBezTo>
                    <a:pt x="38" y="113"/>
                    <a:pt x="38" y="113"/>
                    <a:pt x="38" y="113"/>
                  </a:cubicBezTo>
                  <a:cubicBezTo>
                    <a:pt x="23" y="112"/>
                    <a:pt x="23" y="112"/>
                    <a:pt x="23" y="112"/>
                  </a:cubicBezTo>
                  <a:cubicBezTo>
                    <a:pt x="16" y="120"/>
                    <a:pt x="16" y="120"/>
                    <a:pt x="16" y="120"/>
                  </a:cubicBezTo>
                  <a:cubicBezTo>
                    <a:pt x="26" y="134"/>
                    <a:pt x="26" y="134"/>
                    <a:pt x="26" y="134"/>
                  </a:cubicBezTo>
                  <a:cubicBezTo>
                    <a:pt x="23" y="137"/>
                    <a:pt x="23" y="137"/>
                    <a:pt x="23" y="137"/>
                  </a:cubicBezTo>
                  <a:cubicBezTo>
                    <a:pt x="9" y="130"/>
                    <a:pt x="9" y="130"/>
                    <a:pt x="9" y="130"/>
                  </a:cubicBezTo>
                  <a:cubicBezTo>
                    <a:pt x="0" y="135"/>
                    <a:pt x="0" y="135"/>
                    <a:pt x="0" y="135"/>
                  </a:cubicBezTo>
                  <a:cubicBezTo>
                    <a:pt x="2" y="145"/>
                    <a:pt x="2" y="145"/>
                    <a:pt x="2" y="145"/>
                  </a:cubicBezTo>
                  <a:cubicBezTo>
                    <a:pt x="4" y="145"/>
                    <a:pt x="4" y="145"/>
                    <a:pt x="4" y="145"/>
                  </a:cubicBezTo>
                  <a:cubicBezTo>
                    <a:pt x="28" y="147"/>
                    <a:pt x="52" y="141"/>
                    <a:pt x="72" y="128"/>
                  </a:cubicBezTo>
                  <a:cubicBezTo>
                    <a:pt x="86" y="142"/>
                    <a:pt x="104" y="149"/>
                    <a:pt x="124" y="149"/>
                  </a:cubicBezTo>
                  <a:cubicBezTo>
                    <a:pt x="165" y="149"/>
                    <a:pt x="199" y="116"/>
                    <a:pt x="199" y="75"/>
                  </a:cubicBezTo>
                  <a:cubicBezTo>
                    <a:pt x="199" y="34"/>
                    <a:pt x="165" y="0"/>
                    <a:pt x="124" y="0"/>
                  </a:cubicBezTo>
                  <a:close/>
                  <a:moveTo>
                    <a:pt x="5" y="141"/>
                  </a:moveTo>
                  <a:cubicBezTo>
                    <a:pt x="5" y="137"/>
                    <a:pt x="5" y="137"/>
                    <a:pt x="5" y="137"/>
                  </a:cubicBezTo>
                  <a:cubicBezTo>
                    <a:pt x="9" y="134"/>
                    <a:pt x="9" y="134"/>
                    <a:pt x="9" y="134"/>
                  </a:cubicBezTo>
                  <a:cubicBezTo>
                    <a:pt x="23" y="141"/>
                    <a:pt x="23" y="141"/>
                    <a:pt x="23" y="141"/>
                  </a:cubicBezTo>
                  <a:cubicBezTo>
                    <a:pt x="17" y="142"/>
                    <a:pt x="11" y="142"/>
                    <a:pt x="5" y="141"/>
                  </a:cubicBezTo>
                  <a:close/>
                  <a:moveTo>
                    <a:pt x="124" y="145"/>
                  </a:moveTo>
                  <a:cubicBezTo>
                    <a:pt x="105" y="145"/>
                    <a:pt x="87" y="138"/>
                    <a:pt x="74" y="124"/>
                  </a:cubicBezTo>
                  <a:cubicBezTo>
                    <a:pt x="72" y="123"/>
                    <a:pt x="72" y="123"/>
                    <a:pt x="72" y="123"/>
                  </a:cubicBezTo>
                  <a:cubicBezTo>
                    <a:pt x="71" y="124"/>
                    <a:pt x="71" y="124"/>
                    <a:pt x="71" y="124"/>
                  </a:cubicBezTo>
                  <a:cubicBezTo>
                    <a:pt x="57" y="133"/>
                    <a:pt x="42" y="139"/>
                    <a:pt x="25" y="141"/>
                  </a:cubicBezTo>
                  <a:cubicBezTo>
                    <a:pt x="31" y="134"/>
                    <a:pt x="31" y="134"/>
                    <a:pt x="31" y="134"/>
                  </a:cubicBezTo>
                  <a:cubicBezTo>
                    <a:pt x="21" y="120"/>
                    <a:pt x="21" y="120"/>
                    <a:pt x="21" y="120"/>
                  </a:cubicBezTo>
                  <a:cubicBezTo>
                    <a:pt x="24" y="116"/>
                    <a:pt x="24" y="116"/>
                    <a:pt x="24" y="116"/>
                  </a:cubicBezTo>
                  <a:cubicBezTo>
                    <a:pt x="41" y="118"/>
                    <a:pt x="41" y="118"/>
                    <a:pt x="41" y="118"/>
                  </a:cubicBezTo>
                  <a:cubicBezTo>
                    <a:pt x="44" y="108"/>
                    <a:pt x="44" y="108"/>
                    <a:pt x="44" y="108"/>
                  </a:cubicBezTo>
                  <a:cubicBezTo>
                    <a:pt x="30" y="99"/>
                    <a:pt x="30" y="99"/>
                    <a:pt x="30" y="99"/>
                  </a:cubicBezTo>
                  <a:cubicBezTo>
                    <a:pt x="32" y="93"/>
                    <a:pt x="32" y="93"/>
                    <a:pt x="32" y="93"/>
                  </a:cubicBezTo>
                  <a:cubicBezTo>
                    <a:pt x="48" y="89"/>
                    <a:pt x="48" y="89"/>
                    <a:pt x="48" y="89"/>
                  </a:cubicBezTo>
                  <a:cubicBezTo>
                    <a:pt x="48" y="79"/>
                    <a:pt x="48" y="79"/>
                    <a:pt x="48" y="79"/>
                  </a:cubicBezTo>
                  <a:cubicBezTo>
                    <a:pt x="31" y="75"/>
                    <a:pt x="31" y="75"/>
                    <a:pt x="31" y="75"/>
                  </a:cubicBezTo>
                  <a:cubicBezTo>
                    <a:pt x="31" y="70"/>
                    <a:pt x="31" y="70"/>
                    <a:pt x="31" y="70"/>
                  </a:cubicBezTo>
                  <a:cubicBezTo>
                    <a:pt x="45" y="60"/>
                    <a:pt x="45" y="60"/>
                    <a:pt x="45" y="60"/>
                  </a:cubicBezTo>
                  <a:cubicBezTo>
                    <a:pt x="41" y="51"/>
                    <a:pt x="41" y="51"/>
                    <a:pt x="41" y="51"/>
                  </a:cubicBezTo>
                  <a:cubicBezTo>
                    <a:pt x="24" y="53"/>
                    <a:pt x="24" y="53"/>
                    <a:pt x="24" y="53"/>
                  </a:cubicBezTo>
                  <a:cubicBezTo>
                    <a:pt x="21" y="48"/>
                    <a:pt x="21" y="48"/>
                    <a:pt x="21" y="48"/>
                  </a:cubicBezTo>
                  <a:cubicBezTo>
                    <a:pt x="30" y="35"/>
                    <a:pt x="30" y="35"/>
                    <a:pt x="30" y="35"/>
                  </a:cubicBezTo>
                  <a:cubicBezTo>
                    <a:pt x="36" y="33"/>
                    <a:pt x="36" y="33"/>
                    <a:pt x="36" y="33"/>
                  </a:cubicBezTo>
                  <a:cubicBezTo>
                    <a:pt x="37" y="35"/>
                    <a:pt x="37" y="35"/>
                    <a:pt x="37" y="35"/>
                  </a:cubicBezTo>
                  <a:cubicBezTo>
                    <a:pt x="34" y="46"/>
                    <a:pt x="34" y="46"/>
                    <a:pt x="34" y="46"/>
                  </a:cubicBezTo>
                  <a:cubicBezTo>
                    <a:pt x="40" y="50"/>
                    <a:pt x="40" y="50"/>
                    <a:pt x="40" y="50"/>
                  </a:cubicBezTo>
                  <a:cubicBezTo>
                    <a:pt x="49" y="42"/>
                    <a:pt x="49" y="42"/>
                    <a:pt x="49" y="42"/>
                  </a:cubicBezTo>
                  <a:cubicBezTo>
                    <a:pt x="52" y="44"/>
                    <a:pt x="52" y="44"/>
                    <a:pt x="52" y="44"/>
                  </a:cubicBezTo>
                  <a:cubicBezTo>
                    <a:pt x="52" y="56"/>
                    <a:pt x="52" y="56"/>
                    <a:pt x="52" y="56"/>
                  </a:cubicBezTo>
                  <a:cubicBezTo>
                    <a:pt x="60" y="57"/>
                    <a:pt x="60" y="57"/>
                    <a:pt x="60" y="57"/>
                  </a:cubicBezTo>
                  <a:cubicBezTo>
                    <a:pt x="65" y="46"/>
                    <a:pt x="65" y="46"/>
                    <a:pt x="65" y="46"/>
                  </a:cubicBezTo>
                  <a:cubicBezTo>
                    <a:pt x="68" y="47"/>
                    <a:pt x="68" y="47"/>
                    <a:pt x="68" y="47"/>
                  </a:cubicBezTo>
                  <a:cubicBezTo>
                    <a:pt x="73" y="58"/>
                    <a:pt x="73" y="58"/>
                    <a:pt x="73" y="58"/>
                  </a:cubicBezTo>
                  <a:cubicBezTo>
                    <a:pt x="81" y="56"/>
                    <a:pt x="81" y="56"/>
                    <a:pt x="81" y="56"/>
                  </a:cubicBezTo>
                  <a:cubicBezTo>
                    <a:pt x="82" y="44"/>
                    <a:pt x="82" y="44"/>
                    <a:pt x="82" y="44"/>
                  </a:cubicBezTo>
                  <a:cubicBezTo>
                    <a:pt x="85" y="44"/>
                    <a:pt x="85" y="44"/>
                    <a:pt x="85" y="44"/>
                  </a:cubicBezTo>
                  <a:cubicBezTo>
                    <a:pt x="93" y="52"/>
                    <a:pt x="93" y="52"/>
                    <a:pt x="93" y="52"/>
                  </a:cubicBezTo>
                  <a:cubicBezTo>
                    <a:pt x="100" y="48"/>
                    <a:pt x="100" y="48"/>
                    <a:pt x="100" y="48"/>
                  </a:cubicBezTo>
                  <a:cubicBezTo>
                    <a:pt x="97" y="36"/>
                    <a:pt x="97" y="36"/>
                    <a:pt x="97" y="36"/>
                  </a:cubicBezTo>
                  <a:cubicBezTo>
                    <a:pt x="99" y="35"/>
                    <a:pt x="99" y="35"/>
                    <a:pt x="99" y="35"/>
                  </a:cubicBezTo>
                  <a:cubicBezTo>
                    <a:pt x="110" y="39"/>
                    <a:pt x="110" y="39"/>
                    <a:pt x="110" y="39"/>
                  </a:cubicBezTo>
                  <a:cubicBezTo>
                    <a:pt x="115" y="33"/>
                    <a:pt x="115" y="33"/>
                    <a:pt x="115" y="33"/>
                  </a:cubicBezTo>
                  <a:cubicBezTo>
                    <a:pt x="107" y="24"/>
                    <a:pt x="107" y="24"/>
                    <a:pt x="107" y="24"/>
                  </a:cubicBezTo>
                  <a:cubicBezTo>
                    <a:pt x="109" y="21"/>
                    <a:pt x="109" y="21"/>
                    <a:pt x="109" y="21"/>
                  </a:cubicBezTo>
                  <a:cubicBezTo>
                    <a:pt x="121" y="22"/>
                    <a:pt x="121" y="22"/>
                    <a:pt x="121" y="22"/>
                  </a:cubicBezTo>
                  <a:cubicBezTo>
                    <a:pt x="123" y="14"/>
                    <a:pt x="123" y="14"/>
                    <a:pt x="123" y="14"/>
                  </a:cubicBezTo>
                  <a:cubicBezTo>
                    <a:pt x="113" y="8"/>
                    <a:pt x="113" y="8"/>
                    <a:pt x="113" y="8"/>
                  </a:cubicBezTo>
                  <a:cubicBezTo>
                    <a:pt x="114" y="5"/>
                    <a:pt x="114" y="5"/>
                    <a:pt x="114" y="5"/>
                  </a:cubicBezTo>
                  <a:cubicBezTo>
                    <a:pt x="117" y="4"/>
                    <a:pt x="121" y="4"/>
                    <a:pt x="124" y="4"/>
                  </a:cubicBezTo>
                  <a:cubicBezTo>
                    <a:pt x="163" y="4"/>
                    <a:pt x="195" y="36"/>
                    <a:pt x="195" y="75"/>
                  </a:cubicBezTo>
                  <a:cubicBezTo>
                    <a:pt x="195" y="114"/>
                    <a:pt x="163" y="145"/>
                    <a:pt x="124"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2"/>
                </a:solidFill>
              </a:endParaRPr>
            </a:p>
          </p:txBody>
        </p:sp>
        <p:sp>
          <p:nvSpPr>
            <p:cNvPr id="140" name="Freeform 43"/>
            <p:cNvSpPr>
              <a:spLocks noEditPoints="1"/>
            </p:cNvSpPr>
            <p:nvPr/>
          </p:nvSpPr>
          <p:spPr bwMode="auto">
            <a:xfrm>
              <a:off x="4236" y="3375"/>
              <a:ext cx="609" cy="470"/>
            </a:xfrm>
            <a:custGeom>
              <a:avLst/>
              <a:gdLst>
                <a:gd name="T0" fmla="*/ 103 w 258"/>
                <a:gd name="T1" fmla="*/ 173 h 199"/>
                <a:gd name="T2" fmla="*/ 83 w 258"/>
                <a:gd name="T3" fmla="*/ 159 h 199"/>
                <a:gd name="T4" fmla="*/ 83 w 258"/>
                <a:gd name="T5" fmla="*/ 134 h 199"/>
                <a:gd name="T6" fmla="*/ 104 w 258"/>
                <a:gd name="T7" fmla="*/ 120 h 199"/>
                <a:gd name="T8" fmla="*/ 109 w 258"/>
                <a:gd name="T9" fmla="*/ 109 h 199"/>
                <a:gd name="T10" fmla="*/ 113 w 258"/>
                <a:gd name="T11" fmla="*/ 85 h 199"/>
                <a:gd name="T12" fmla="*/ 135 w 258"/>
                <a:gd name="T13" fmla="*/ 74 h 199"/>
                <a:gd name="T14" fmla="*/ 157 w 258"/>
                <a:gd name="T15" fmla="*/ 86 h 199"/>
                <a:gd name="T16" fmla="*/ 169 w 258"/>
                <a:gd name="T17" fmla="*/ 86 h 199"/>
                <a:gd name="T18" fmla="*/ 193 w 258"/>
                <a:gd name="T19" fmla="*/ 79 h 199"/>
                <a:gd name="T20" fmla="*/ 213 w 258"/>
                <a:gd name="T21" fmla="*/ 94 h 199"/>
                <a:gd name="T22" fmla="*/ 219 w 258"/>
                <a:gd name="T23" fmla="*/ 77 h 199"/>
                <a:gd name="T24" fmla="*/ 216 w 258"/>
                <a:gd name="T25" fmla="*/ 70 h 199"/>
                <a:gd name="T26" fmla="*/ 206 w 258"/>
                <a:gd name="T27" fmla="*/ 56 h 199"/>
                <a:gd name="T28" fmla="*/ 211 w 258"/>
                <a:gd name="T29" fmla="*/ 39 h 199"/>
                <a:gd name="T30" fmla="*/ 228 w 258"/>
                <a:gd name="T31" fmla="*/ 34 h 199"/>
                <a:gd name="T32" fmla="*/ 233 w 258"/>
                <a:gd name="T33" fmla="*/ 29 h 199"/>
                <a:gd name="T34" fmla="*/ 241 w 258"/>
                <a:gd name="T35" fmla="*/ 13 h 199"/>
                <a:gd name="T36" fmla="*/ 258 w 258"/>
                <a:gd name="T37" fmla="*/ 15 h 199"/>
                <a:gd name="T38" fmla="*/ 115 w 258"/>
                <a:gd name="T39" fmla="*/ 50 h 199"/>
                <a:gd name="T40" fmla="*/ 53 w 258"/>
                <a:gd name="T41" fmla="*/ 199 h 199"/>
                <a:gd name="T42" fmla="*/ 114 w 258"/>
                <a:gd name="T43" fmla="*/ 199 h 199"/>
                <a:gd name="T44" fmla="*/ 94 w 258"/>
                <a:gd name="T45" fmla="*/ 188 h 199"/>
                <a:gd name="T46" fmla="*/ 249 w 258"/>
                <a:gd name="T47" fmla="*/ 18 h 199"/>
                <a:gd name="T48" fmla="*/ 82 w 258"/>
                <a:gd name="T49" fmla="*/ 187 h 199"/>
                <a:gd name="T50" fmla="*/ 53 w 258"/>
                <a:gd name="T51" fmla="*/ 195 h 199"/>
                <a:gd name="T52" fmla="*/ 50 w 258"/>
                <a:gd name="T53" fmla="*/ 98 h 199"/>
                <a:gd name="T54" fmla="*/ 118 w 258"/>
                <a:gd name="T55" fmla="*/ 54 h 199"/>
                <a:gd name="T56" fmla="*/ 238 w 258"/>
                <a:gd name="T57" fmla="*/ 10 h 199"/>
                <a:gd name="T58" fmla="*/ 234 w 258"/>
                <a:gd name="T59" fmla="*/ 24 h 199"/>
                <a:gd name="T60" fmla="*/ 224 w 258"/>
                <a:gd name="T61" fmla="*/ 33 h 199"/>
                <a:gd name="T62" fmla="*/ 206 w 258"/>
                <a:gd name="T63" fmla="*/ 40 h 199"/>
                <a:gd name="T64" fmla="*/ 202 w 258"/>
                <a:gd name="T65" fmla="*/ 52 h 199"/>
                <a:gd name="T66" fmla="*/ 213 w 258"/>
                <a:gd name="T67" fmla="*/ 67 h 199"/>
                <a:gd name="T68" fmla="*/ 216 w 258"/>
                <a:gd name="T69" fmla="*/ 81 h 199"/>
                <a:gd name="T70" fmla="*/ 199 w 258"/>
                <a:gd name="T71" fmla="*/ 97 h 199"/>
                <a:gd name="T72" fmla="*/ 189 w 258"/>
                <a:gd name="T73" fmla="*/ 72 h 199"/>
                <a:gd name="T74" fmla="*/ 170 w 258"/>
                <a:gd name="T75" fmla="*/ 67 h 199"/>
                <a:gd name="T76" fmla="*/ 149 w 258"/>
                <a:gd name="T77" fmla="*/ 82 h 199"/>
                <a:gd name="T78" fmla="*/ 132 w 258"/>
                <a:gd name="T79" fmla="*/ 88 h 199"/>
                <a:gd name="T80" fmla="*/ 106 w 258"/>
                <a:gd name="T81" fmla="*/ 86 h 199"/>
                <a:gd name="T82" fmla="*/ 92 w 258"/>
                <a:gd name="T83" fmla="*/ 100 h 199"/>
                <a:gd name="T84" fmla="*/ 96 w 258"/>
                <a:gd name="T85" fmla="*/ 126 h 199"/>
                <a:gd name="T86" fmla="*/ 94 w 258"/>
                <a:gd name="T87" fmla="*/ 144 h 199"/>
                <a:gd name="T88" fmla="*/ 80 w 258"/>
                <a:gd name="T89" fmla="*/ 166 h 199"/>
                <a:gd name="T90" fmla="*/ 87 w 258"/>
                <a:gd name="T91" fmla="*/ 185 h 199"/>
                <a:gd name="T92" fmla="*/ 111 w 258"/>
                <a:gd name="T93" fmla="*/ 195 h 199"/>
                <a:gd name="T94" fmla="*/ 112 w 258"/>
                <a:gd name="T95" fmla="*/ 19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8" h="199">
                  <a:moveTo>
                    <a:pt x="94" y="188"/>
                  </a:moveTo>
                  <a:cubicBezTo>
                    <a:pt x="92" y="185"/>
                    <a:pt x="92" y="185"/>
                    <a:pt x="92" y="185"/>
                  </a:cubicBezTo>
                  <a:cubicBezTo>
                    <a:pt x="103" y="173"/>
                    <a:pt x="103" y="173"/>
                    <a:pt x="103" y="173"/>
                  </a:cubicBezTo>
                  <a:cubicBezTo>
                    <a:pt x="100" y="163"/>
                    <a:pt x="100" y="163"/>
                    <a:pt x="100" y="163"/>
                  </a:cubicBezTo>
                  <a:cubicBezTo>
                    <a:pt x="83" y="162"/>
                    <a:pt x="83" y="162"/>
                    <a:pt x="83" y="162"/>
                  </a:cubicBezTo>
                  <a:cubicBezTo>
                    <a:pt x="83" y="159"/>
                    <a:pt x="83" y="159"/>
                    <a:pt x="83" y="159"/>
                  </a:cubicBezTo>
                  <a:cubicBezTo>
                    <a:pt x="97" y="152"/>
                    <a:pt x="97" y="152"/>
                    <a:pt x="97" y="152"/>
                  </a:cubicBezTo>
                  <a:cubicBezTo>
                    <a:pt x="98" y="141"/>
                    <a:pt x="98" y="141"/>
                    <a:pt x="98" y="141"/>
                  </a:cubicBezTo>
                  <a:cubicBezTo>
                    <a:pt x="83" y="134"/>
                    <a:pt x="83" y="134"/>
                    <a:pt x="83" y="134"/>
                  </a:cubicBezTo>
                  <a:cubicBezTo>
                    <a:pt x="83" y="131"/>
                    <a:pt x="83" y="131"/>
                    <a:pt x="83" y="131"/>
                  </a:cubicBezTo>
                  <a:cubicBezTo>
                    <a:pt x="99" y="129"/>
                    <a:pt x="99" y="129"/>
                    <a:pt x="99" y="129"/>
                  </a:cubicBezTo>
                  <a:cubicBezTo>
                    <a:pt x="104" y="120"/>
                    <a:pt x="104" y="120"/>
                    <a:pt x="104" y="120"/>
                  </a:cubicBezTo>
                  <a:cubicBezTo>
                    <a:pt x="92" y="108"/>
                    <a:pt x="92" y="108"/>
                    <a:pt x="92" y="108"/>
                  </a:cubicBezTo>
                  <a:cubicBezTo>
                    <a:pt x="94" y="105"/>
                    <a:pt x="94" y="105"/>
                    <a:pt x="94" y="105"/>
                  </a:cubicBezTo>
                  <a:cubicBezTo>
                    <a:pt x="109" y="109"/>
                    <a:pt x="109" y="109"/>
                    <a:pt x="109" y="109"/>
                  </a:cubicBezTo>
                  <a:cubicBezTo>
                    <a:pt x="117" y="102"/>
                    <a:pt x="117" y="102"/>
                    <a:pt x="117" y="102"/>
                  </a:cubicBezTo>
                  <a:cubicBezTo>
                    <a:pt x="110" y="87"/>
                    <a:pt x="110" y="87"/>
                    <a:pt x="110" y="87"/>
                  </a:cubicBezTo>
                  <a:cubicBezTo>
                    <a:pt x="113" y="85"/>
                    <a:pt x="113" y="85"/>
                    <a:pt x="113" y="85"/>
                  </a:cubicBezTo>
                  <a:cubicBezTo>
                    <a:pt x="126" y="94"/>
                    <a:pt x="126" y="94"/>
                    <a:pt x="126" y="94"/>
                  </a:cubicBezTo>
                  <a:cubicBezTo>
                    <a:pt x="136" y="91"/>
                    <a:pt x="136" y="91"/>
                    <a:pt x="136" y="91"/>
                  </a:cubicBezTo>
                  <a:cubicBezTo>
                    <a:pt x="135" y="74"/>
                    <a:pt x="135" y="74"/>
                    <a:pt x="135" y="74"/>
                  </a:cubicBezTo>
                  <a:cubicBezTo>
                    <a:pt x="139" y="73"/>
                    <a:pt x="139" y="73"/>
                    <a:pt x="139" y="73"/>
                  </a:cubicBezTo>
                  <a:cubicBezTo>
                    <a:pt x="147" y="86"/>
                    <a:pt x="147" y="86"/>
                    <a:pt x="147" y="86"/>
                  </a:cubicBezTo>
                  <a:cubicBezTo>
                    <a:pt x="157" y="86"/>
                    <a:pt x="157" y="86"/>
                    <a:pt x="157" y="86"/>
                  </a:cubicBezTo>
                  <a:cubicBezTo>
                    <a:pt x="163" y="70"/>
                    <a:pt x="163" y="70"/>
                    <a:pt x="163" y="70"/>
                  </a:cubicBezTo>
                  <a:cubicBezTo>
                    <a:pt x="167" y="71"/>
                    <a:pt x="167" y="71"/>
                    <a:pt x="167" y="71"/>
                  </a:cubicBezTo>
                  <a:cubicBezTo>
                    <a:pt x="169" y="86"/>
                    <a:pt x="169" y="86"/>
                    <a:pt x="169" y="86"/>
                  </a:cubicBezTo>
                  <a:cubicBezTo>
                    <a:pt x="179" y="90"/>
                    <a:pt x="179" y="90"/>
                    <a:pt x="179" y="90"/>
                  </a:cubicBezTo>
                  <a:cubicBezTo>
                    <a:pt x="190" y="77"/>
                    <a:pt x="190" y="77"/>
                    <a:pt x="190" y="77"/>
                  </a:cubicBezTo>
                  <a:cubicBezTo>
                    <a:pt x="193" y="79"/>
                    <a:pt x="193" y="79"/>
                    <a:pt x="193" y="79"/>
                  </a:cubicBezTo>
                  <a:cubicBezTo>
                    <a:pt x="190" y="94"/>
                    <a:pt x="190" y="94"/>
                    <a:pt x="190" y="94"/>
                  </a:cubicBezTo>
                  <a:cubicBezTo>
                    <a:pt x="198" y="102"/>
                    <a:pt x="198" y="102"/>
                    <a:pt x="198" y="102"/>
                  </a:cubicBezTo>
                  <a:cubicBezTo>
                    <a:pt x="213" y="94"/>
                    <a:pt x="213" y="94"/>
                    <a:pt x="213" y="94"/>
                  </a:cubicBezTo>
                  <a:cubicBezTo>
                    <a:pt x="214" y="94"/>
                    <a:pt x="214" y="94"/>
                    <a:pt x="214" y="94"/>
                  </a:cubicBezTo>
                  <a:cubicBezTo>
                    <a:pt x="222" y="84"/>
                    <a:pt x="222" y="84"/>
                    <a:pt x="222" y="84"/>
                  </a:cubicBezTo>
                  <a:cubicBezTo>
                    <a:pt x="219" y="77"/>
                    <a:pt x="219" y="77"/>
                    <a:pt x="219" y="77"/>
                  </a:cubicBezTo>
                  <a:cubicBezTo>
                    <a:pt x="207" y="77"/>
                    <a:pt x="207" y="77"/>
                    <a:pt x="207" y="77"/>
                  </a:cubicBezTo>
                  <a:cubicBezTo>
                    <a:pt x="207" y="75"/>
                    <a:pt x="207" y="75"/>
                    <a:pt x="207" y="75"/>
                  </a:cubicBezTo>
                  <a:cubicBezTo>
                    <a:pt x="216" y="70"/>
                    <a:pt x="216" y="70"/>
                    <a:pt x="216" y="70"/>
                  </a:cubicBezTo>
                  <a:cubicBezTo>
                    <a:pt x="217" y="62"/>
                    <a:pt x="217" y="62"/>
                    <a:pt x="217" y="62"/>
                  </a:cubicBezTo>
                  <a:cubicBezTo>
                    <a:pt x="206" y="57"/>
                    <a:pt x="206" y="57"/>
                    <a:pt x="206" y="57"/>
                  </a:cubicBezTo>
                  <a:cubicBezTo>
                    <a:pt x="206" y="56"/>
                    <a:pt x="206" y="56"/>
                    <a:pt x="206" y="56"/>
                  </a:cubicBezTo>
                  <a:cubicBezTo>
                    <a:pt x="217" y="54"/>
                    <a:pt x="217" y="54"/>
                    <a:pt x="217" y="54"/>
                  </a:cubicBezTo>
                  <a:cubicBezTo>
                    <a:pt x="220" y="47"/>
                    <a:pt x="220" y="47"/>
                    <a:pt x="220" y="47"/>
                  </a:cubicBezTo>
                  <a:cubicBezTo>
                    <a:pt x="211" y="39"/>
                    <a:pt x="211" y="39"/>
                    <a:pt x="211" y="39"/>
                  </a:cubicBezTo>
                  <a:cubicBezTo>
                    <a:pt x="212" y="37"/>
                    <a:pt x="212" y="37"/>
                    <a:pt x="212" y="37"/>
                  </a:cubicBezTo>
                  <a:cubicBezTo>
                    <a:pt x="223" y="40"/>
                    <a:pt x="223" y="40"/>
                    <a:pt x="223" y="40"/>
                  </a:cubicBezTo>
                  <a:cubicBezTo>
                    <a:pt x="228" y="34"/>
                    <a:pt x="228" y="34"/>
                    <a:pt x="228" y="34"/>
                  </a:cubicBezTo>
                  <a:cubicBezTo>
                    <a:pt x="223" y="24"/>
                    <a:pt x="223" y="24"/>
                    <a:pt x="223" y="24"/>
                  </a:cubicBezTo>
                  <a:cubicBezTo>
                    <a:pt x="224" y="23"/>
                    <a:pt x="224" y="23"/>
                    <a:pt x="224" y="23"/>
                  </a:cubicBezTo>
                  <a:cubicBezTo>
                    <a:pt x="233" y="29"/>
                    <a:pt x="233" y="29"/>
                    <a:pt x="233" y="29"/>
                  </a:cubicBezTo>
                  <a:cubicBezTo>
                    <a:pt x="241" y="25"/>
                    <a:pt x="241" y="25"/>
                    <a:pt x="241" y="25"/>
                  </a:cubicBezTo>
                  <a:cubicBezTo>
                    <a:pt x="240" y="14"/>
                    <a:pt x="240" y="14"/>
                    <a:pt x="240" y="14"/>
                  </a:cubicBezTo>
                  <a:cubicBezTo>
                    <a:pt x="241" y="13"/>
                    <a:pt x="241" y="13"/>
                    <a:pt x="241" y="13"/>
                  </a:cubicBezTo>
                  <a:cubicBezTo>
                    <a:pt x="247" y="22"/>
                    <a:pt x="247" y="22"/>
                    <a:pt x="247" y="22"/>
                  </a:cubicBezTo>
                  <a:cubicBezTo>
                    <a:pt x="256" y="22"/>
                    <a:pt x="256" y="22"/>
                    <a:pt x="256" y="22"/>
                  </a:cubicBezTo>
                  <a:cubicBezTo>
                    <a:pt x="258" y="15"/>
                    <a:pt x="258" y="15"/>
                    <a:pt x="258" y="15"/>
                  </a:cubicBezTo>
                  <a:cubicBezTo>
                    <a:pt x="256" y="14"/>
                    <a:pt x="256" y="14"/>
                    <a:pt x="256" y="14"/>
                  </a:cubicBezTo>
                  <a:cubicBezTo>
                    <a:pt x="240" y="5"/>
                    <a:pt x="223" y="0"/>
                    <a:pt x="204" y="0"/>
                  </a:cubicBezTo>
                  <a:cubicBezTo>
                    <a:pt x="168" y="0"/>
                    <a:pt x="134" y="19"/>
                    <a:pt x="115" y="50"/>
                  </a:cubicBezTo>
                  <a:cubicBezTo>
                    <a:pt x="86" y="50"/>
                    <a:pt x="60" y="68"/>
                    <a:pt x="48" y="95"/>
                  </a:cubicBezTo>
                  <a:cubicBezTo>
                    <a:pt x="21" y="97"/>
                    <a:pt x="0" y="120"/>
                    <a:pt x="0" y="147"/>
                  </a:cubicBezTo>
                  <a:cubicBezTo>
                    <a:pt x="0" y="176"/>
                    <a:pt x="24" y="199"/>
                    <a:pt x="53" y="199"/>
                  </a:cubicBezTo>
                  <a:cubicBezTo>
                    <a:pt x="63" y="199"/>
                    <a:pt x="73" y="196"/>
                    <a:pt x="82" y="191"/>
                  </a:cubicBezTo>
                  <a:cubicBezTo>
                    <a:pt x="91" y="196"/>
                    <a:pt x="101" y="198"/>
                    <a:pt x="112" y="199"/>
                  </a:cubicBezTo>
                  <a:cubicBezTo>
                    <a:pt x="114" y="199"/>
                    <a:pt x="114" y="199"/>
                    <a:pt x="114" y="199"/>
                  </a:cubicBezTo>
                  <a:cubicBezTo>
                    <a:pt x="116" y="192"/>
                    <a:pt x="116" y="192"/>
                    <a:pt x="116" y="192"/>
                  </a:cubicBezTo>
                  <a:cubicBezTo>
                    <a:pt x="110" y="183"/>
                    <a:pt x="110" y="183"/>
                    <a:pt x="110" y="183"/>
                  </a:cubicBezTo>
                  <a:lnTo>
                    <a:pt x="94" y="188"/>
                  </a:lnTo>
                  <a:close/>
                  <a:moveTo>
                    <a:pt x="253" y="16"/>
                  </a:moveTo>
                  <a:cubicBezTo>
                    <a:pt x="252" y="18"/>
                    <a:pt x="252" y="18"/>
                    <a:pt x="252" y="18"/>
                  </a:cubicBezTo>
                  <a:cubicBezTo>
                    <a:pt x="249" y="18"/>
                    <a:pt x="249" y="18"/>
                    <a:pt x="249" y="18"/>
                  </a:cubicBezTo>
                  <a:cubicBezTo>
                    <a:pt x="246" y="13"/>
                    <a:pt x="246" y="13"/>
                    <a:pt x="246" y="13"/>
                  </a:cubicBezTo>
                  <a:cubicBezTo>
                    <a:pt x="248" y="14"/>
                    <a:pt x="251" y="15"/>
                    <a:pt x="253" y="16"/>
                  </a:cubicBezTo>
                  <a:close/>
                  <a:moveTo>
                    <a:pt x="82" y="187"/>
                  </a:moveTo>
                  <a:cubicBezTo>
                    <a:pt x="81" y="186"/>
                    <a:pt x="81" y="186"/>
                    <a:pt x="81" y="186"/>
                  </a:cubicBezTo>
                  <a:cubicBezTo>
                    <a:pt x="80" y="187"/>
                    <a:pt x="80" y="187"/>
                    <a:pt x="80" y="187"/>
                  </a:cubicBezTo>
                  <a:cubicBezTo>
                    <a:pt x="72" y="192"/>
                    <a:pt x="63" y="195"/>
                    <a:pt x="53" y="195"/>
                  </a:cubicBezTo>
                  <a:cubicBezTo>
                    <a:pt x="26" y="195"/>
                    <a:pt x="4" y="174"/>
                    <a:pt x="4" y="147"/>
                  </a:cubicBezTo>
                  <a:cubicBezTo>
                    <a:pt x="4" y="121"/>
                    <a:pt x="24" y="100"/>
                    <a:pt x="49" y="98"/>
                  </a:cubicBezTo>
                  <a:cubicBezTo>
                    <a:pt x="50" y="98"/>
                    <a:pt x="50" y="98"/>
                    <a:pt x="50" y="98"/>
                  </a:cubicBezTo>
                  <a:cubicBezTo>
                    <a:pt x="51" y="97"/>
                    <a:pt x="51" y="97"/>
                    <a:pt x="51" y="97"/>
                  </a:cubicBezTo>
                  <a:cubicBezTo>
                    <a:pt x="62" y="71"/>
                    <a:pt x="87" y="54"/>
                    <a:pt x="116" y="54"/>
                  </a:cubicBezTo>
                  <a:cubicBezTo>
                    <a:pt x="118" y="54"/>
                    <a:pt x="118" y="54"/>
                    <a:pt x="118" y="54"/>
                  </a:cubicBezTo>
                  <a:cubicBezTo>
                    <a:pt x="118" y="53"/>
                    <a:pt x="118" y="53"/>
                    <a:pt x="118" y="53"/>
                  </a:cubicBezTo>
                  <a:cubicBezTo>
                    <a:pt x="136" y="23"/>
                    <a:pt x="169" y="4"/>
                    <a:pt x="204" y="4"/>
                  </a:cubicBezTo>
                  <a:cubicBezTo>
                    <a:pt x="216" y="4"/>
                    <a:pt x="228" y="6"/>
                    <a:pt x="238" y="10"/>
                  </a:cubicBezTo>
                  <a:cubicBezTo>
                    <a:pt x="235" y="11"/>
                    <a:pt x="235" y="11"/>
                    <a:pt x="235" y="11"/>
                  </a:cubicBezTo>
                  <a:cubicBezTo>
                    <a:pt x="237" y="23"/>
                    <a:pt x="237" y="23"/>
                    <a:pt x="237" y="23"/>
                  </a:cubicBezTo>
                  <a:cubicBezTo>
                    <a:pt x="234" y="24"/>
                    <a:pt x="234" y="24"/>
                    <a:pt x="234" y="24"/>
                  </a:cubicBezTo>
                  <a:cubicBezTo>
                    <a:pt x="224" y="17"/>
                    <a:pt x="224" y="17"/>
                    <a:pt x="224" y="17"/>
                  </a:cubicBezTo>
                  <a:cubicBezTo>
                    <a:pt x="218" y="23"/>
                    <a:pt x="218" y="23"/>
                    <a:pt x="218" y="23"/>
                  </a:cubicBezTo>
                  <a:cubicBezTo>
                    <a:pt x="224" y="33"/>
                    <a:pt x="224" y="33"/>
                    <a:pt x="224" y="33"/>
                  </a:cubicBezTo>
                  <a:cubicBezTo>
                    <a:pt x="221" y="35"/>
                    <a:pt x="221" y="35"/>
                    <a:pt x="221" y="35"/>
                  </a:cubicBezTo>
                  <a:cubicBezTo>
                    <a:pt x="210" y="33"/>
                    <a:pt x="210" y="33"/>
                    <a:pt x="210" y="33"/>
                  </a:cubicBezTo>
                  <a:cubicBezTo>
                    <a:pt x="206" y="40"/>
                    <a:pt x="206" y="40"/>
                    <a:pt x="206" y="40"/>
                  </a:cubicBezTo>
                  <a:cubicBezTo>
                    <a:pt x="215" y="48"/>
                    <a:pt x="215" y="48"/>
                    <a:pt x="215" y="48"/>
                  </a:cubicBezTo>
                  <a:cubicBezTo>
                    <a:pt x="214" y="51"/>
                    <a:pt x="214" y="51"/>
                    <a:pt x="214" y="51"/>
                  </a:cubicBezTo>
                  <a:cubicBezTo>
                    <a:pt x="202" y="52"/>
                    <a:pt x="202" y="52"/>
                    <a:pt x="202" y="52"/>
                  </a:cubicBezTo>
                  <a:cubicBezTo>
                    <a:pt x="202" y="60"/>
                    <a:pt x="202" y="60"/>
                    <a:pt x="202" y="60"/>
                  </a:cubicBezTo>
                  <a:cubicBezTo>
                    <a:pt x="213" y="64"/>
                    <a:pt x="213" y="64"/>
                    <a:pt x="213" y="64"/>
                  </a:cubicBezTo>
                  <a:cubicBezTo>
                    <a:pt x="213" y="67"/>
                    <a:pt x="213" y="67"/>
                    <a:pt x="213" y="67"/>
                  </a:cubicBezTo>
                  <a:cubicBezTo>
                    <a:pt x="202" y="73"/>
                    <a:pt x="202" y="73"/>
                    <a:pt x="202" y="73"/>
                  </a:cubicBezTo>
                  <a:cubicBezTo>
                    <a:pt x="204" y="81"/>
                    <a:pt x="204" y="81"/>
                    <a:pt x="204" y="81"/>
                  </a:cubicBezTo>
                  <a:cubicBezTo>
                    <a:pt x="216" y="81"/>
                    <a:pt x="216" y="81"/>
                    <a:pt x="216" y="81"/>
                  </a:cubicBezTo>
                  <a:cubicBezTo>
                    <a:pt x="217" y="83"/>
                    <a:pt x="217" y="83"/>
                    <a:pt x="217" y="83"/>
                  </a:cubicBezTo>
                  <a:cubicBezTo>
                    <a:pt x="213" y="89"/>
                    <a:pt x="213" y="89"/>
                    <a:pt x="213" y="89"/>
                  </a:cubicBezTo>
                  <a:cubicBezTo>
                    <a:pt x="199" y="97"/>
                    <a:pt x="199" y="97"/>
                    <a:pt x="199" y="97"/>
                  </a:cubicBezTo>
                  <a:cubicBezTo>
                    <a:pt x="195" y="93"/>
                    <a:pt x="195" y="93"/>
                    <a:pt x="195" y="93"/>
                  </a:cubicBezTo>
                  <a:cubicBezTo>
                    <a:pt x="198" y="76"/>
                    <a:pt x="198" y="76"/>
                    <a:pt x="198" y="76"/>
                  </a:cubicBezTo>
                  <a:cubicBezTo>
                    <a:pt x="189" y="72"/>
                    <a:pt x="189" y="72"/>
                    <a:pt x="189" y="72"/>
                  </a:cubicBezTo>
                  <a:cubicBezTo>
                    <a:pt x="178" y="85"/>
                    <a:pt x="178" y="85"/>
                    <a:pt x="178" y="85"/>
                  </a:cubicBezTo>
                  <a:cubicBezTo>
                    <a:pt x="173" y="83"/>
                    <a:pt x="173" y="83"/>
                    <a:pt x="173" y="83"/>
                  </a:cubicBezTo>
                  <a:cubicBezTo>
                    <a:pt x="170" y="67"/>
                    <a:pt x="170" y="67"/>
                    <a:pt x="170" y="67"/>
                  </a:cubicBezTo>
                  <a:cubicBezTo>
                    <a:pt x="160" y="66"/>
                    <a:pt x="160" y="66"/>
                    <a:pt x="160" y="66"/>
                  </a:cubicBezTo>
                  <a:cubicBezTo>
                    <a:pt x="154" y="82"/>
                    <a:pt x="154" y="82"/>
                    <a:pt x="154" y="82"/>
                  </a:cubicBezTo>
                  <a:cubicBezTo>
                    <a:pt x="149" y="82"/>
                    <a:pt x="149" y="82"/>
                    <a:pt x="149" y="82"/>
                  </a:cubicBezTo>
                  <a:cubicBezTo>
                    <a:pt x="140" y="68"/>
                    <a:pt x="140" y="68"/>
                    <a:pt x="140" y="68"/>
                  </a:cubicBezTo>
                  <a:cubicBezTo>
                    <a:pt x="131" y="71"/>
                    <a:pt x="131" y="71"/>
                    <a:pt x="131" y="71"/>
                  </a:cubicBezTo>
                  <a:cubicBezTo>
                    <a:pt x="132" y="88"/>
                    <a:pt x="132" y="88"/>
                    <a:pt x="132" y="88"/>
                  </a:cubicBezTo>
                  <a:cubicBezTo>
                    <a:pt x="126" y="90"/>
                    <a:pt x="126" y="90"/>
                    <a:pt x="126" y="90"/>
                  </a:cubicBezTo>
                  <a:cubicBezTo>
                    <a:pt x="113" y="79"/>
                    <a:pt x="113" y="79"/>
                    <a:pt x="113" y="79"/>
                  </a:cubicBezTo>
                  <a:cubicBezTo>
                    <a:pt x="106" y="86"/>
                    <a:pt x="106" y="86"/>
                    <a:pt x="106" y="86"/>
                  </a:cubicBezTo>
                  <a:cubicBezTo>
                    <a:pt x="112" y="101"/>
                    <a:pt x="112" y="101"/>
                    <a:pt x="112" y="101"/>
                  </a:cubicBezTo>
                  <a:cubicBezTo>
                    <a:pt x="108" y="105"/>
                    <a:pt x="108" y="105"/>
                    <a:pt x="108" y="105"/>
                  </a:cubicBezTo>
                  <a:cubicBezTo>
                    <a:pt x="92" y="100"/>
                    <a:pt x="92" y="100"/>
                    <a:pt x="92" y="100"/>
                  </a:cubicBezTo>
                  <a:cubicBezTo>
                    <a:pt x="87" y="109"/>
                    <a:pt x="87" y="109"/>
                    <a:pt x="87" y="109"/>
                  </a:cubicBezTo>
                  <a:cubicBezTo>
                    <a:pt x="99" y="121"/>
                    <a:pt x="99" y="121"/>
                    <a:pt x="99" y="121"/>
                  </a:cubicBezTo>
                  <a:cubicBezTo>
                    <a:pt x="96" y="126"/>
                    <a:pt x="96" y="126"/>
                    <a:pt x="96" y="126"/>
                  </a:cubicBezTo>
                  <a:cubicBezTo>
                    <a:pt x="80" y="127"/>
                    <a:pt x="80" y="127"/>
                    <a:pt x="80" y="127"/>
                  </a:cubicBezTo>
                  <a:cubicBezTo>
                    <a:pt x="78" y="137"/>
                    <a:pt x="78" y="137"/>
                    <a:pt x="78" y="137"/>
                  </a:cubicBezTo>
                  <a:cubicBezTo>
                    <a:pt x="94" y="144"/>
                    <a:pt x="94" y="144"/>
                    <a:pt x="94" y="144"/>
                  </a:cubicBezTo>
                  <a:cubicBezTo>
                    <a:pt x="93" y="149"/>
                    <a:pt x="93" y="149"/>
                    <a:pt x="93" y="149"/>
                  </a:cubicBezTo>
                  <a:cubicBezTo>
                    <a:pt x="78" y="157"/>
                    <a:pt x="78" y="157"/>
                    <a:pt x="78" y="157"/>
                  </a:cubicBezTo>
                  <a:cubicBezTo>
                    <a:pt x="80" y="166"/>
                    <a:pt x="80" y="166"/>
                    <a:pt x="80" y="166"/>
                  </a:cubicBezTo>
                  <a:cubicBezTo>
                    <a:pt x="97" y="167"/>
                    <a:pt x="97" y="167"/>
                    <a:pt x="97" y="167"/>
                  </a:cubicBezTo>
                  <a:cubicBezTo>
                    <a:pt x="99" y="172"/>
                    <a:pt x="99" y="172"/>
                    <a:pt x="99" y="172"/>
                  </a:cubicBezTo>
                  <a:cubicBezTo>
                    <a:pt x="87" y="185"/>
                    <a:pt x="87" y="185"/>
                    <a:pt x="87" y="185"/>
                  </a:cubicBezTo>
                  <a:cubicBezTo>
                    <a:pt x="91" y="190"/>
                    <a:pt x="91" y="190"/>
                    <a:pt x="91" y="190"/>
                  </a:cubicBezTo>
                  <a:cubicBezTo>
                    <a:pt x="88" y="189"/>
                    <a:pt x="85" y="188"/>
                    <a:pt x="82" y="187"/>
                  </a:cubicBezTo>
                  <a:close/>
                  <a:moveTo>
                    <a:pt x="111" y="195"/>
                  </a:moveTo>
                  <a:cubicBezTo>
                    <a:pt x="106" y="194"/>
                    <a:pt x="100" y="194"/>
                    <a:pt x="95" y="192"/>
                  </a:cubicBezTo>
                  <a:cubicBezTo>
                    <a:pt x="109" y="188"/>
                    <a:pt x="109" y="188"/>
                    <a:pt x="109" y="188"/>
                  </a:cubicBezTo>
                  <a:cubicBezTo>
                    <a:pt x="112" y="192"/>
                    <a:pt x="112" y="192"/>
                    <a:pt x="112" y="192"/>
                  </a:cubicBezTo>
                  <a:lnTo>
                    <a:pt x="111"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2"/>
                </a:solidFill>
              </a:endParaRPr>
            </a:p>
          </p:txBody>
        </p:sp>
        <p:sp>
          <p:nvSpPr>
            <p:cNvPr id="141" name="Freeform 44"/>
            <p:cNvSpPr>
              <a:spLocks noEditPoints="1"/>
            </p:cNvSpPr>
            <p:nvPr/>
          </p:nvSpPr>
          <p:spPr bwMode="auto">
            <a:xfrm>
              <a:off x="4774" y="3453"/>
              <a:ext cx="145" cy="141"/>
            </a:xfrm>
            <a:custGeom>
              <a:avLst/>
              <a:gdLst>
                <a:gd name="T0" fmla="*/ 8 w 61"/>
                <a:gd name="T1" fmla="*/ 11 h 60"/>
                <a:gd name="T2" fmla="*/ 1 w 61"/>
                <a:gd name="T3" fmla="*/ 33 h 60"/>
                <a:gd name="T4" fmla="*/ 30 w 61"/>
                <a:gd name="T5" fmla="*/ 60 h 60"/>
                <a:gd name="T6" fmla="*/ 33 w 61"/>
                <a:gd name="T7" fmla="*/ 60 h 60"/>
                <a:gd name="T8" fmla="*/ 60 w 61"/>
                <a:gd name="T9" fmla="*/ 28 h 60"/>
                <a:gd name="T10" fmla="*/ 28 w 61"/>
                <a:gd name="T11" fmla="*/ 1 h 60"/>
                <a:gd name="T12" fmla="*/ 8 w 61"/>
                <a:gd name="T13" fmla="*/ 11 h 60"/>
                <a:gd name="T14" fmla="*/ 30 w 61"/>
                <a:gd name="T15" fmla="*/ 5 h 60"/>
                <a:gd name="T16" fmla="*/ 56 w 61"/>
                <a:gd name="T17" fmla="*/ 29 h 60"/>
                <a:gd name="T18" fmla="*/ 32 w 61"/>
                <a:gd name="T19" fmla="*/ 56 h 60"/>
                <a:gd name="T20" fmla="*/ 5 w 61"/>
                <a:gd name="T21" fmla="*/ 32 h 60"/>
                <a:gd name="T22" fmla="*/ 11 w 61"/>
                <a:gd name="T23" fmla="*/ 14 h 60"/>
                <a:gd name="T24" fmla="*/ 28 w 61"/>
                <a:gd name="T25" fmla="*/ 5 h 60"/>
                <a:gd name="T26" fmla="*/ 30 w 61"/>
                <a:gd name="T27" fmla="*/ 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0">
                  <a:moveTo>
                    <a:pt x="8" y="11"/>
                  </a:moveTo>
                  <a:cubicBezTo>
                    <a:pt x="3" y="17"/>
                    <a:pt x="0" y="25"/>
                    <a:pt x="1" y="33"/>
                  </a:cubicBezTo>
                  <a:cubicBezTo>
                    <a:pt x="2" y="48"/>
                    <a:pt x="15" y="60"/>
                    <a:pt x="30" y="60"/>
                  </a:cubicBezTo>
                  <a:cubicBezTo>
                    <a:pt x="31" y="60"/>
                    <a:pt x="32" y="60"/>
                    <a:pt x="33" y="60"/>
                  </a:cubicBezTo>
                  <a:cubicBezTo>
                    <a:pt x="49" y="59"/>
                    <a:pt x="61" y="44"/>
                    <a:pt x="60" y="28"/>
                  </a:cubicBezTo>
                  <a:cubicBezTo>
                    <a:pt x="58" y="12"/>
                    <a:pt x="44" y="0"/>
                    <a:pt x="28" y="1"/>
                  </a:cubicBezTo>
                  <a:cubicBezTo>
                    <a:pt x="20" y="2"/>
                    <a:pt x="13" y="5"/>
                    <a:pt x="8" y="11"/>
                  </a:cubicBezTo>
                  <a:close/>
                  <a:moveTo>
                    <a:pt x="30" y="5"/>
                  </a:moveTo>
                  <a:cubicBezTo>
                    <a:pt x="44" y="5"/>
                    <a:pt x="55" y="15"/>
                    <a:pt x="56" y="29"/>
                  </a:cubicBezTo>
                  <a:cubicBezTo>
                    <a:pt x="57" y="42"/>
                    <a:pt x="46" y="55"/>
                    <a:pt x="32" y="56"/>
                  </a:cubicBezTo>
                  <a:cubicBezTo>
                    <a:pt x="18" y="57"/>
                    <a:pt x="6" y="46"/>
                    <a:pt x="5" y="32"/>
                  </a:cubicBezTo>
                  <a:cubicBezTo>
                    <a:pt x="5" y="26"/>
                    <a:pt x="7" y="19"/>
                    <a:pt x="11" y="14"/>
                  </a:cubicBezTo>
                  <a:cubicBezTo>
                    <a:pt x="15" y="9"/>
                    <a:pt x="22" y="6"/>
                    <a:pt x="28" y="5"/>
                  </a:cubicBezTo>
                  <a:cubicBezTo>
                    <a:pt x="29" y="5"/>
                    <a:pt x="30" y="5"/>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2"/>
                </a:solidFill>
              </a:endParaRPr>
            </a:p>
          </p:txBody>
        </p:sp>
        <p:sp>
          <p:nvSpPr>
            <p:cNvPr id="142" name="Freeform 45"/>
            <p:cNvSpPr>
              <a:spLocks noEditPoints="1"/>
            </p:cNvSpPr>
            <p:nvPr/>
          </p:nvSpPr>
          <p:spPr bwMode="auto">
            <a:xfrm>
              <a:off x="4512" y="3625"/>
              <a:ext cx="194" cy="194"/>
            </a:xfrm>
            <a:custGeom>
              <a:avLst/>
              <a:gdLst>
                <a:gd name="T0" fmla="*/ 41 w 82"/>
                <a:gd name="T1" fmla="*/ 0 h 82"/>
                <a:gd name="T2" fmla="*/ 41 w 82"/>
                <a:gd name="T3" fmla="*/ 0 h 82"/>
                <a:gd name="T4" fmla="*/ 12 w 82"/>
                <a:gd name="T5" fmla="*/ 12 h 82"/>
                <a:gd name="T6" fmla="*/ 0 w 82"/>
                <a:gd name="T7" fmla="*/ 42 h 82"/>
                <a:gd name="T8" fmla="*/ 41 w 82"/>
                <a:gd name="T9" fmla="*/ 82 h 82"/>
                <a:gd name="T10" fmla="*/ 42 w 82"/>
                <a:gd name="T11" fmla="*/ 82 h 82"/>
                <a:gd name="T12" fmla="*/ 71 w 82"/>
                <a:gd name="T13" fmla="*/ 70 h 82"/>
                <a:gd name="T14" fmla="*/ 82 w 82"/>
                <a:gd name="T15" fmla="*/ 41 h 82"/>
                <a:gd name="T16" fmla="*/ 41 w 82"/>
                <a:gd name="T17" fmla="*/ 0 h 82"/>
                <a:gd name="T18" fmla="*/ 68 w 82"/>
                <a:gd name="T19" fmla="*/ 67 h 82"/>
                <a:gd name="T20" fmla="*/ 42 w 82"/>
                <a:gd name="T21" fmla="*/ 78 h 82"/>
                <a:gd name="T22" fmla="*/ 41 w 82"/>
                <a:gd name="T23" fmla="*/ 78 h 82"/>
                <a:gd name="T24" fmla="*/ 4 w 82"/>
                <a:gd name="T25" fmla="*/ 42 h 82"/>
                <a:gd name="T26" fmla="*/ 14 w 82"/>
                <a:gd name="T27" fmla="*/ 15 h 82"/>
                <a:gd name="T28" fmla="*/ 41 w 82"/>
                <a:gd name="T29" fmla="*/ 4 h 82"/>
                <a:gd name="T30" fmla="*/ 41 w 82"/>
                <a:gd name="T31" fmla="*/ 4 h 82"/>
                <a:gd name="T32" fmla="*/ 78 w 82"/>
                <a:gd name="T33" fmla="*/ 41 h 82"/>
                <a:gd name="T34" fmla="*/ 68 w 82"/>
                <a:gd name="T35" fmla="*/ 6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82">
                  <a:moveTo>
                    <a:pt x="41" y="0"/>
                  </a:moveTo>
                  <a:cubicBezTo>
                    <a:pt x="41" y="0"/>
                    <a:pt x="41" y="0"/>
                    <a:pt x="41" y="0"/>
                  </a:cubicBezTo>
                  <a:cubicBezTo>
                    <a:pt x="30" y="0"/>
                    <a:pt x="19" y="5"/>
                    <a:pt x="12" y="12"/>
                  </a:cubicBezTo>
                  <a:cubicBezTo>
                    <a:pt x="4" y="20"/>
                    <a:pt x="0" y="31"/>
                    <a:pt x="0" y="42"/>
                  </a:cubicBezTo>
                  <a:cubicBezTo>
                    <a:pt x="0" y="64"/>
                    <a:pt x="19" y="82"/>
                    <a:pt x="41" y="82"/>
                  </a:cubicBezTo>
                  <a:cubicBezTo>
                    <a:pt x="42" y="82"/>
                    <a:pt x="42" y="82"/>
                    <a:pt x="42" y="82"/>
                  </a:cubicBezTo>
                  <a:cubicBezTo>
                    <a:pt x="53" y="82"/>
                    <a:pt x="63" y="78"/>
                    <a:pt x="71" y="70"/>
                  </a:cubicBezTo>
                  <a:cubicBezTo>
                    <a:pt x="78" y="62"/>
                    <a:pt x="82" y="52"/>
                    <a:pt x="82" y="41"/>
                  </a:cubicBezTo>
                  <a:cubicBezTo>
                    <a:pt x="82" y="18"/>
                    <a:pt x="64" y="0"/>
                    <a:pt x="41" y="0"/>
                  </a:cubicBezTo>
                  <a:close/>
                  <a:moveTo>
                    <a:pt x="68" y="67"/>
                  </a:moveTo>
                  <a:cubicBezTo>
                    <a:pt x="61" y="74"/>
                    <a:pt x="52" y="78"/>
                    <a:pt x="42" y="78"/>
                  </a:cubicBezTo>
                  <a:cubicBezTo>
                    <a:pt x="41" y="78"/>
                    <a:pt x="41" y="78"/>
                    <a:pt x="41" y="78"/>
                  </a:cubicBezTo>
                  <a:cubicBezTo>
                    <a:pt x="21" y="78"/>
                    <a:pt x="4" y="62"/>
                    <a:pt x="4" y="42"/>
                  </a:cubicBezTo>
                  <a:cubicBezTo>
                    <a:pt x="4" y="32"/>
                    <a:pt x="8" y="22"/>
                    <a:pt x="14" y="15"/>
                  </a:cubicBezTo>
                  <a:cubicBezTo>
                    <a:pt x="21" y="8"/>
                    <a:pt x="31" y="4"/>
                    <a:pt x="41" y="4"/>
                  </a:cubicBezTo>
                  <a:cubicBezTo>
                    <a:pt x="41" y="4"/>
                    <a:pt x="41" y="4"/>
                    <a:pt x="41" y="4"/>
                  </a:cubicBezTo>
                  <a:cubicBezTo>
                    <a:pt x="61" y="4"/>
                    <a:pt x="78" y="20"/>
                    <a:pt x="78" y="41"/>
                  </a:cubicBezTo>
                  <a:cubicBezTo>
                    <a:pt x="78" y="51"/>
                    <a:pt x="75" y="60"/>
                    <a:pt x="68"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2"/>
                </a:solidFill>
              </a:endParaRPr>
            </a:p>
          </p:txBody>
        </p:sp>
      </p:grpSp>
      <p:sp>
        <p:nvSpPr>
          <p:cNvPr id="148" name="Title 17"/>
          <p:cNvSpPr txBox="1">
            <a:spLocks/>
          </p:cNvSpPr>
          <p:nvPr/>
        </p:nvSpPr>
        <p:spPr>
          <a:xfrm>
            <a:off x="274319" y="265271"/>
            <a:ext cx="7955280" cy="640080"/>
          </a:xfrm>
          <a:prstGeom prst="rect">
            <a:avLst/>
          </a:prstGeom>
        </p:spPr>
        <p:txBody>
          <a:bodyPr lIns="0" tIns="0" rIns="0" bIns="0" anchor="t" anchorCtr="0"/>
          <a:lstStyle>
            <a:lvl1pPr algn="l" rtl="0" eaLnBrk="1" fontAlgn="base" hangingPunct="1">
              <a:lnSpc>
                <a:spcPct val="100000"/>
              </a:lnSpc>
              <a:spcBef>
                <a:spcPct val="0"/>
              </a:spcBef>
              <a:spcAft>
                <a:spcPct val="0"/>
              </a:spcAft>
              <a:defRPr sz="2800" b="0" cap="all" baseline="0">
                <a:solidFill>
                  <a:schemeClr val="tx2"/>
                </a:solidFill>
                <a:latin typeface="+mj-lt"/>
                <a:ea typeface="Museo Sans For Dell" panose="02000000000000000000" pitchFamily="2" charset="0"/>
                <a:cs typeface="Verdana"/>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r>
              <a:rPr lang="en-US" kern="0" cap="none" dirty="0" smtClean="0">
                <a:solidFill>
                  <a:schemeClr val="bg1"/>
                </a:solidFill>
              </a:rPr>
              <a:t>Protection Storage How You </a:t>
            </a:r>
            <a:r>
              <a:rPr lang="en-US" kern="0" cap="none" dirty="0">
                <a:solidFill>
                  <a:schemeClr val="bg1"/>
                </a:solidFill>
              </a:rPr>
              <a:t>W</a:t>
            </a:r>
            <a:r>
              <a:rPr lang="en-US" kern="0" cap="none" dirty="0" smtClean="0">
                <a:solidFill>
                  <a:schemeClr val="bg1"/>
                </a:solidFill>
              </a:rPr>
              <a:t>ant </a:t>
            </a:r>
            <a:r>
              <a:rPr lang="en-US" kern="0" cap="none" dirty="0">
                <a:solidFill>
                  <a:schemeClr val="bg1"/>
                </a:solidFill>
              </a:rPr>
              <a:t>I</a:t>
            </a:r>
            <a:r>
              <a:rPr lang="en-US" kern="0" cap="none" dirty="0" smtClean="0">
                <a:solidFill>
                  <a:schemeClr val="bg1"/>
                </a:solidFill>
              </a:rPr>
              <a:t>t</a:t>
            </a:r>
            <a:endParaRPr lang="en-US" kern="0" cap="none" dirty="0">
              <a:solidFill>
                <a:schemeClr val="bg1"/>
              </a:solidFill>
            </a:endParaRPr>
          </a:p>
        </p:txBody>
      </p:sp>
      <p:pic>
        <p:nvPicPr>
          <p:cNvPr id="43" name="Picture 42" descr="Converged_Infra_bl_detail.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29344" y="3680231"/>
            <a:ext cx="912889" cy="419807"/>
          </a:xfrm>
          <a:prstGeom prst="rect">
            <a:avLst/>
          </a:prstGeom>
        </p:spPr>
      </p:pic>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64282" y="1060349"/>
            <a:ext cx="594360" cy="1828800"/>
          </a:xfrm>
          <a:prstGeom prst="rect">
            <a:avLst/>
          </a:prstGeom>
        </p:spPr>
      </p:pic>
    </p:spTree>
    <p:extLst>
      <p:ext uri="{BB962C8B-B14F-4D97-AF65-F5344CB8AC3E}">
        <p14:creationId xmlns:p14="http://schemas.microsoft.com/office/powerpoint/2010/main" val="16043883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body" sz="quarter" idx="10"/>
          </p:nvPr>
        </p:nvSpPr>
        <p:spPr>
          <a:xfrm>
            <a:off x="274319" y="750959"/>
            <a:ext cx="7955280" cy="238842"/>
          </a:xfrm>
        </p:spPr>
        <p:txBody>
          <a:bodyPr/>
          <a:lstStyle/>
          <a:p>
            <a:r>
              <a:rPr lang="en-US" sz="1400" b="1" cap="none" dirty="0" smtClean="0">
                <a:latin typeface="+mn-lt"/>
              </a:rPr>
              <a:t>Most trusted protection storage </a:t>
            </a:r>
          </a:p>
          <a:p>
            <a:endParaRPr lang="en-US" sz="1400" b="1" cap="none" dirty="0">
              <a:latin typeface="+mn-lt"/>
            </a:endParaRPr>
          </a:p>
        </p:txBody>
      </p:sp>
      <p:sp>
        <p:nvSpPr>
          <p:cNvPr id="2" name="Title 1"/>
          <p:cNvSpPr>
            <a:spLocks noGrp="1"/>
          </p:cNvSpPr>
          <p:nvPr>
            <p:ph type="title"/>
          </p:nvPr>
        </p:nvSpPr>
        <p:spPr/>
        <p:txBody>
          <a:bodyPr/>
          <a:lstStyle/>
          <a:p>
            <a:r>
              <a:rPr lang="en-US" sz="2800" cap="none" dirty="0" smtClean="0">
                <a:solidFill>
                  <a:schemeClr val="bg1"/>
                </a:solidFill>
                <a:latin typeface="Verdana"/>
              </a:rPr>
              <a:t>Dell EMC Data Domain Systems</a:t>
            </a:r>
            <a:endParaRPr lang="en-US" sz="2800" cap="none" dirty="0">
              <a:solidFill>
                <a:schemeClr val="bg1"/>
              </a:solidFill>
              <a:latin typeface="Verdana"/>
            </a:endParaRPr>
          </a:p>
        </p:txBody>
      </p:sp>
      <p:sp>
        <p:nvSpPr>
          <p:cNvPr id="6" name="Content Placeholder 3"/>
          <p:cNvSpPr txBox="1">
            <a:spLocks noGrp="1"/>
          </p:cNvSpPr>
          <p:nvPr>
            <p:ph sz="half" idx="1"/>
          </p:nvPr>
        </p:nvSpPr>
        <p:spPr bwMode="gray">
          <a:xfrm>
            <a:off x="2523280" y="1141575"/>
            <a:ext cx="6277820" cy="3544725"/>
          </a:xfrm>
          <a:prstGeom prst="rect">
            <a:avLst/>
          </a:prstGeom>
        </p:spPr>
        <p:txBody>
          <a:bodyPr>
            <a:noAutofit/>
          </a:bodyPr>
          <a:lst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chemeClr val="tx2">
                  <a:lumMod val="65000"/>
                </a:schemeClr>
              </a:buClr>
            </a:pPr>
            <a:r>
              <a:rPr lang="en-US" sz="2000" b="1" dirty="0" smtClean="0">
                <a:solidFill>
                  <a:schemeClr val="bg1"/>
                </a:solidFill>
                <a:latin typeface="+mn-lt"/>
                <a:cs typeface="Verdana"/>
              </a:rPr>
              <a:t>Efficient</a:t>
            </a:r>
          </a:p>
          <a:p>
            <a:pPr lvl="1">
              <a:buClr>
                <a:schemeClr val="tx2">
                  <a:lumMod val="65000"/>
                </a:schemeClr>
              </a:buClr>
            </a:pPr>
            <a:r>
              <a:rPr lang="en-US" sz="1400" dirty="0" smtClean="0">
                <a:solidFill>
                  <a:schemeClr val="bg2"/>
                </a:solidFill>
                <a:latin typeface="+mn-lt"/>
                <a:cs typeface="Verdana"/>
              </a:rPr>
              <a:t>Protect more data faster with industry leading speed and scale</a:t>
            </a:r>
          </a:p>
          <a:p>
            <a:pPr lvl="1">
              <a:buClr>
                <a:schemeClr val="tx2">
                  <a:lumMod val="65000"/>
                </a:schemeClr>
              </a:buClr>
            </a:pPr>
            <a:r>
              <a:rPr lang="en-US" sz="1400" dirty="0" smtClean="0">
                <a:solidFill>
                  <a:schemeClr val="bg2"/>
                </a:solidFill>
                <a:latin typeface="+mn-lt"/>
                <a:cs typeface="Verdana"/>
              </a:rPr>
              <a:t>Reduce storage required by 10–30x</a:t>
            </a:r>
          </a:p>
          <a:p>
            <a:pPr>
              <a:buClr>
                <a:schemeClr val="tx2">
                  <a:lumMod val="65000"/>
                </a:schemeClr>
              </a:buClr>
            </a:pPr>
            <a:r>
              <a:rPr lang="en-US" sz="2000" b="1" dirty="0" smtClean="0">
                <a:solidFill>
                  <a:schemeClr val="bg1"/>
                </a:solidFill>
                <a:latin typeface="+mn-lt"/>
                <a:cs typeface="Verdana"/>
              </a:rPr>
              <a:t>Reliable</a:t>
            </a:r>
          </a:p>
          <a:p>
            <a:pPr lvl="1">
              <a:buClr>
                <a:schemeClr val="tx2">
                  <a:lumMod val="65000"/>
                </a:schemeClr>
              </a:buClr>
            </a:pPr>
            <a:r>
              <a:rPr lang="en-US" sz="1400" dirty="0" smtClean="0">
                <a:solidFill>
                  <a:schemeClr val="bg2"/>
                </a:solidFill>
                <a:latin typeface="+mn-lt"/>
                <a:cs typeface="Verdana"/>
              </a:rPr>
              <a:t>End-to-end data verification, fault detection, and self healing</a:t>
            </a:r>
            <a:endParaRPr lang="en-US" sz="1400" b="1" dirty="0" smtClean="0">
              <a:solidFill>
                <a:schemeClr val="tx2"/>
              </a:solidFill>
              <a:latin typeface="+mn-lt"/>
              <a:cs typeface="Verdana"/>
            </a:endParaRPr>
          </a:p>
          <a:p>
            <a:pPr>
              <a:buClr>
                <a:schemeClr val="tx2">
                  <a:lumMod val="65000"/>
                </a:schemeClr>
              </a:buClr>
            </a:pPr>
            <a:r>
              <a:rPr lang="en-US" sz="2000" b="1" dirty="0" smtClean="0">
                <a:solidFill>
                  <a:schemeClr val="bg1"/>
                </a:solidFill>
                <a:latin typeface="+mn-lt"/>
                <a:cs typeface="Verdana"/>
              </a:rPr>
              <a:t>Flexible</a:t>
            </a:r>
          </a:p>
          <a:p>
            <a:pPr lvl="1">
              <a:buClr>
                <a:schemeClr val="tx2">
                  <a:lumMod val="65000"/>
                </a:schemeClr>
              </a:buClr>
            </a:pPr>
            <a:r>
              <a:rPr lang="en-US" sz="1400" dirty="0" smtClean="0">
                <a:solidFill>
                  <a:schemeClr val="bg2"/>
                </a:solidFill>
                <a:latin typeface="+mn-lt"/>
                <a:cs typeface="Verdana"/>
              </a:rPr>
              <a:t>Integrates with leading backup, archiving, and enterprise applications or directly with primary storage</a:t>
            </a:r>
          </a:p>
          <a:p>
            <a:pPr lvl="1">
              <a:buClr>
                <a:schemeClr val="tx2">
                  <a:lumMod val="65000"/>
                </a:schemeClr>
              </a:buClr>
            </a:pPr>
            <a:r>
              <a:rPr lang="en-US" sz="1400" dirty="0" smtClean="0">
                <a:solidFill>
                  <a:schemeClr val="bg2"/>
                </a:solidFill>
                <a:latin typeface="+mn-lt"/>
                <a:cs typeface="Verdana"/>
              </a:rPr>
              <a:t>Deploy protection storage however you want it</a:t>
            </a:r>
          </a:p>
          <a:p>
            <a:pPr>
              <a:buClr>
                <a:schemeClr val="tx2">
                  <a:lumMod val="65000"/>
                </a:schemeClr>
              </a:buClr>
            </a:pPr>
            <a:r>
              <a:rPr lang="en-US" sz="2000" b="1" dirty="0" smtClean="0">
                <a:solidFill>
                  <a:schemeClr val="bg1"/>
                </a:solidFill>
                <a:latin typeface="+mn-lt"/>
                <a:cs typeface="Verdana"/>
              </a:rPr>
              <a:t>Cloud-enabled </a:t>
            </a:r>
          </a:p>
          <a:p>
            <a:pPr lvl="1">
              <a:buClr>
                <a:schemeClr val="tx2">
                  <a:lumMod val="65000"/>
                </a:schemeClr>
              </a:buClr>
            </a:pPr>
            <a:r>
              <a:rPr lang="en-US" sz="1400" dirty="0" smtClean="0">
                <a:solidFill>
                  <a:schemeClr val="bg2"/>
                </a:solidFill>
                <a:latin typeface="+mn-lt"/>
                <a:cs typeface="Verdana"/>
              </a:rPr>
              <a:t>Natively tier </a:t>
            </a:r>
            <a:r>
              <a:rPr lang="en-US" sz="1400" dirty="0" err="1" smtClean="0">
                <a:solidFill>
                  <a:schemeClr val="bg2"/>
                </a:solidFill>
                <a:latin typeface="+mn-lt"/>
                <a:cs typeface="Verdana"/>
              </a:rPr>
              <a:t>deduped</a:t>
            </a:r>
            <a:r>
              <a:rPr lang="en-US" sz="1400" dirty="0" smtClean="0">
                <a:solidFill>
                  <a:schemeClr val="bg2"/>
                </a:solidFill>
                <a:latin typeface="+mn-lt"/>
                <a:cs typeface="Verdana"/>
              </a:rPr>
              <a:t> data to the cloud for modern long-term retention</a:t>
            </a:r>
          </a:p>
          <a:p>
            <a:pPr lvl="1">
              <a:buClr>
                <a:schemeClr val="tx2">
                  <a:lumMod val="65000"/>
                </a:schemeClr>
              </a:buClr>
            </a:pPr>
            <a:r>
              <a:rPr lang="en-US" sz="1400" dirty="0" smtClean="0">
                <a:solidFill>
                  <a:schemeClr val="bg2"/>
                </a:solidFill>
                <a:latin typeface="+mn-lt"/>
                <a:cs typeface="Verdana"/>
              </a:rPr>
              <a:t>Deliver</a:t>
            </a:r>
            <a:r>
              <a:rPr lang="en-US" sz="1400" b="1" dirty="0" smtClean="0">
                <a:solidFill>
                  <a:schemeClr val="bg2"/>
                </a:solidFill>
                <a:latin typeface="+mn-lt"/>
                <a:cs typeface="Verdana"/>
              </a:rPr>
              <a:t> </a:t>
            </a:r>
            <a:r>
              <a:rPr lang="en-US" sz="1400" dirty="0" smtClean="0">
                <a:solidFill>
                  <a:schemeClr val="bg2"/>
                </a:solidFill>
                <a:latin typeface="+mn-lt"/>
                <a:cs typeface="Verdana"/>
              </a:rPr>
              <a:t>data protection as a service with logical data isolation </a:t>
            </a:r>
            <a:endParaRPr lang="en-US" sz="1400" b="1" dirty="0">
              <a:solidFill>
                <a:schemeClr val="bg2"/>
              </a:solidFill>
              <a:latin typeface="+mn-lt"/>
              <a:cs typeface="Verdana"/>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208" y="1110756"/>
            <a:ext cx="1248914" cy="3518068"/>
          </a:xfrm>
          <a:prstGeom prst="rect">
            <a:avLst/>
          </a:prstGeom>
        </p:spPr>
      </p:pic>
    </p:spTree>
    <p:extLst>
      <p:ext uri="{BB962C8B-B14F-4D97-AF65-F5344CB8AC3E}">
        <p14:creationId xmlns:p14="http://schemas.microsoft.com/office/powerpoint/2010/main" val="11969769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274319" y="290332"/>
            <a:ext cx="7260800" cy="1661993"/>
          </a:xfrm>
        </p:spPr>
        <p:txBody>
          <a:bodyPr>
            <a:noAutofit/>
          </a:bodyPr>
          <a:lstStyle/>
          <a:p>
            <a:r>
              <a:rPr lang="en-US" sz="3600" dirty="0" smtClean="0"/>
              <a:t>Data Domain </a:t>
            </a:r>
            <a:br>
              <a:rPr lang="en-US" sz="3600" dirty="0" smtClean="0"/>
            </a:br>
            <a:r>
              <a:rPr lang="en-US" sz="3600" dirty="0" smtClean="0"/>
              <a:t>Hardware Appliance Introduction</a:t>
            </a:r>
            <a:endParaRPr lang="en-US" sz="3600" dirty="0"/>
          </a:p>
        </p:txBody>
      </p:sp>
    </p:spTree>
    <p:extLst>
      <p:ext uri="{BB962C8B-B14F-4D97-AF65-F5344CB8AC3E}">
        <p14:creationId xmlns:p14="http://schemas.microsoft.com/office/powerpoint/2010/main" val="4161548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ellEMC template">
  <a:themeElements>
    <a:clrScheme name="Custom 2">
      <a:dk1>
        <a:srgbClr val="000000"/>
      </a:dk1>
      <a:lt1>
        <a:srgbClr val="444444"/>
      </a:lt1>
      <a:dk2>
        <a:srgbClr val="007DB8"/>
      </a:dk2>
      <a:lt2>
        <a:srgbClr val="FFFFFF"/>
      </a:lt2>
      <a:accent1>
        <a:srgbClr val="007DB8"/>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0">
              <a:srgbClr val="C8DCF5"/>
            </a:gs>
            <a:gs pos="35000">
              <a:srgbClr val="78C3E6"/>
            </a:gs>
            <a:gs pos="100000">
              <a:srgbClr val="007DB8"/>
            </a:gs>
          </a:gsLst>
          <a:lin ang="5400000" scaled="0"/>
        </a:gradFill>
        <a:ln w="12700" cmpd="sng">
          <a:solidFill>
            <a:schemeClr val="bg1"/>
          </a:solidFill>
        </a:ln>
        <a:effectLst/>
      </a:spPr>
      <a:bodyPr rtlCol="0" anchor="ctr"/>
      <a:lstStyle>
        <a:defPPr algn="ctr">
          <a:defRPr sz="1400" b="1" dirty="0">
            <a:solidFill>
              <a:schemeClr val="tx2"/>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rtlCol="0">
        <a:spAutoFit/>
      </a:bodyPr>
      <a:lstStyle>
        <a:defPPr>
          <a:lnSpc>
            <a:spcPct val="90000"/>
          </a:lnSpc>
          <a:spcBef>
            <a:spcPts val="600"/>
          </a:spcBef>
          <a:spcAft>
            <a:spcPts val="0"/>
          </a:spcAft>
          <a:buClr>
            <a:schemeClr val="bg1"/>
          </a:buClr>
          <a:defRPr sz="1400" dirty="0"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AEEBEE83C66E54EA9BED83B0A9A60DB" ma:contentTypeVersion="1" ma:contentTypeDescription="Create a new document." ma:contentTypeScope="" ma:versionID="51a43b2161297f783d65b37e357c79e9">
  <xsd:schema xmlns:xsd="http://www.w3.org/2001/XMLSchema" xmlns:p="http://schemas.microsoft.com/office/2006/metadata/properties" targetNamespace="http://schemas.microsoft.com/office/2006/metadata/properties" ma:root="true" ma:fieldsID="b9cfef283e0bc2d986a66f9ec0cdc42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0873BDD3-AA35-4F19-A12A-C6462BECFBD1}">
  <ds:schemaRefs>
    <ds:schemaRef ds:uri="http://www.w3.org/XML/1998/namespace"/>
    <ds:schemaRef ds:uri="http://schemas.microsoft.com/office/2006/documentManagement/types"/>
    <ds:schemaRef ds:uri="http://purl.org/dc/elements/1.1/"/>
    <ds:schemaRef ds:uri="http://purl.org/dc/dcmitype/"/>
    <ds:schemaRef ds:uri="http://schemas.openxmlformats.org/package/2006/metadata/core-properties"/>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86FC490B-1F77-48C5-AC70-1DD939DBDF04}">
  <ds:schemaRefs>
    <ds:schemaRef ds:uri="http://schemas.microsoft.com/sharepoint/v3/contenttype/forms"/>
  </ds:schemaRefs>
</ds:datastoreItem>
</file>

<file path=customXml/itemProps3.xml><?xml version="1.0" encoding="utf-8"?>
<ds:datastoreItem xmlns:ds="http://schemas.openxmlformats.org/officeDocument/2006/customXml" ds:itemID="{A3332CB6-AB82-4DD3-8C89-C660A1C394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Dell_EMC_PPT_Template</Template>
  <TotalTime>3025</TotalTime>
  <Words>4886</Words>
  <Application>Microsoft Macintosh PowerPoint</Application>
  <PresentationFormat>On-screen Show (16:9)</PresentationFormat>
  <Paragraphs>589</Paragraphs>
  <Slides>30</Slides>
  <Notes>29</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30</vt:i4>
      </vt:variant>
    </vt:vector>
  </HeadingPairs>
  <TitlesOfParts>
    <vt:vector size="49" baseType="lpstr">
      <vt:lpstr>Architects Daughter</vt:lpstr>
      <vt:lpstr>Arial Black</vt:lpstr>
      <vt:lpstr>Arial Unicode MS</vt:lpstr>
      <vt:lpstr>Calibri</vt:lpstr>
      <vt:lpstr>Comic Sans MS</vt:lpstr>
      <vt:lpstr>Courier New</vt:lpstr>
      <vt:lpstr>MetaNormalLF-Roman</vt:lpstr>
      <vt:lpstr>MS PGothic</vt:lpstr>
      <vt:lpstr>ＭＳ Ｐゴシック</vt:lpstr>
      <vt:lpstr>Museo For Dell 300</vt:lpstr>
      <vt:lpstr>Museo Sans For Dell</vt:lpstr>
      <vt:lpstr>Museo Sans For Dell</vt:lpstr>
      <vt:lpstr>Times New Roman</vt:lpstr>
      <vt:lpstr>Verdana</vt:lpstr>
      <vt:lpstr>Wingdings</vt:lpstr>
      <vt:lpstr>Wingdings 3</vt:lpstr>
      <vt:lpstr>Zapf Dingbats</vt:lpstr>
      <vt:lpstr>Arial</vt:lpstr>
      <vt:lpstr>DellEMC template</vt:lpstr>
      <vt:lpstr>EMC IT Proven   Data Protection Solution</vt:lpstr>
      <vt:lpstr>Protect Data Wherever It Lives</vt:lpstr>
      <vt:lpstr>Data Protection Continuum</vt:lpstr>
      <vt:lpstr>DATA PROTECTION FOR EVERY SLA</vt:lpstr>
      <vt:lpstr>Data Protection Product portfolio</vt:lpstr>
      <vt:lpstr>Data Protection Everywhere</vt:lpstr>
      <vt:lpstr>PowerPoint Presentation</vt:lpstr>
      <vt:lpstr>Dell EMC Data Domain Systems</vt:lpstr>
      <vt:lpstr>Data Domain  Hardware Appliance Introduction</vt:lpstr>
      <vt:lpstr>The Ultimate Protection Storage</vt:lpstr>
      <vt:lpstr>Not All Dedupe is Created Equal</vt:lpstr>
      <vt:lpstr>Most Reliable Protection Storage </vt:lpstr>
      <vt:lpstr>Faster, More Efficient Backup</vt:lpstr>
      <vt:lpstr>Empowering Application Owners</vt:lpstr>
      <vt:lpstr>Data Domain Boost Ecosystem</vt:lpstr>
      <vt:lpstr>High Availability</vt:lpstr>
      <vt:lpstr>Secure Multi-Tenancy</vt:lpstr>
      <vt:lpstr>Data Domain Family</vt:lpstr>
      <vt:lpstr>Data Domain  Integrated &amp; Converge Solution</vt:lpstr>
      <vt:lpstr>Storage integrated protection</vt:lpstr>
      <vt:lpstr>VCE Data Protection Appliance</vt:lpstr>
      <vt:lpstr>Data Domain  SDDC &amp; Cloud Solution</vt:lpstr>
      <vt:lpstr>Data Domain Cloud Tier</vt:lpstr>
      <vt:lpstr>Data Domain Virtual Edition</vt:lpstr>
      <vt:lpstr>PowerPoint Presentation</vt:lpstr>
      <vt:lpstr>Continuous Replication</vt:lpstr>
      <vt:lpstr>Storage Integrated Data Protection </vt:lpstr>
      <vt:lpstr>Snapshot Management</vt:lpstr>
      <vt:lpstr>Backup and Recovery</vt:lpstr>
      <vt:lpstr>PowerPoint Presentation</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PLEASE READ – INSTRUCTIONS FOR ADDING PAGE NUMBERS “X of Y” IN POWERPOINT 2013  For internal presentations only. You do not need to add this for external/customer/partner presentations.  If you are working in PowerPoint 2013, you must manually add the total number of pages to your deck. Total number of pages = Y</dc:title>
  <dc:creator>Microsoft Office User</dc:creator>
  <cp:keywords>Internal Use</cp:keywords>
  <cp:lastModifiedBy>oliver yang</cp:lastModifiedBy>
  <cp:revision>150</cp:revision>
  <cp:lastPrinted>2014-02-14T16:26:12Z</cp:lastPrinted>
  <dcterms:created xsi:type="dcterms:W3CDTF">2016-07-19T13:16:19Z</dcterms:created>
  <dcterms:modified xsi:type="dcterms:W3CDTF">2016-11-11T02:17:26Z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0x010100EAEEBEE83C66E54EA9BED83B0A9A60DB</vt:lpwstr>
  </property>
  <property fmtid="{D5CDD505-2E9C-101B-9397-08002B2CF9AE}" pid="3" name="TitusGUID">
    <vt:lpwstr>6b83fb70-f992-42a3-bd65-798715d6638b</vt:lpwstr>
  </property>
  <property fmtid="{D5CDD505-2E9C-101B-9397-08002B2CF9AE}" pid="4" name="DellClassification">
    <vt:lpwstr>Internal Use</vt:lpwstr>
  </property>
  <property fmtid="{D5CDD505-2E9C-101B-9397-08002B2CF9AE}" pid="5" name="DellSubLabels">
    <vt:lpwstr/>
  </property>
  <property fmtid="{D5CDD505-2E9C-101B-9397-08002B2CF9AE}" pid="6" name="DellVisual Markings (PPT)">
    <vt:lpwstr>Classification Footer</vt:lpwstr>
  </property>
  <property fmtid="{D5CDD505-2E9C-101B-9397-08002B2CF9AE}" pid="7" name="titusconfig">
    <vt:lpwstr>1.3BrandsTest</vt:lpwstr>
  </property>
</Properties>
</file>